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4"/>
  </p:sldMasterIdLst>
  <p:notesMasterIdLst>
    <p:notesMasterId r:id="rId32"/>
  </p:notesMasterIdLst>
  <p:handoutMasterIdLst>
    <p:handoutMasterId r:id="rId33"/>
  </p:handoutMasterIdLst>
  <p:sldIdLst>
    <p:sldId id="1430" r:id="rId5"/>
    <p:sldId id="1436" r:id="rId6"/>
    <p:sldId id="1925" r:id="rId7"/>
    <p:sldId id="1923" r:id="rId8"/>
    <p:sldId id="1936" r:id="rId9"/>
    <p:sldId id="1411" r:id="rId10"/>
    <p:sldId id="1915" r:id="rId11"/>
    <p:sldId id="1916" r:id="rId12"/>
    <p:sldId id="1412" r:id="rId13"/>
    <p:sldId id="1926" r:id="rId14"/>
    <p:sldId id="1922" r:id="rId15"/>
    <p:sldId id="1924" r:id="rId16"/>
    <p:sldId id="1927" r:id="rId17"/>
    <p:sldId id="1929" r:id="rId18"/>
    <p:sldId id="1935" r:id="rId19"/>
    <p:sldId id="1914" r:id="rId20"/>
    <p:sldId id="1918" r:id="rId21"/>
    <p:sldId id="1917" r:id="rId22"/>
    <p:sldId id="1920" r:id="rId23"/>
    <p:sldId id="1928" r:id="rId24"/>
    <p:sldId id="1930" r:id="rId25"/>
    <p:sldId id="1933" r:id="rId26"/>
    <p:sldId id="1921" r:id="rId27"/>
    <p:sldId id="1934" r:id="rId28"/>
    <p:sldId id="1932" r:id="rId29"/>
    <p:sldId id="1931" r:id="rId30"/>
    <p:sldId id="1919"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CE6594-21A8-FC1E-A50A-33F0CB4147B8}" name="Francesco Michele" initials="FM" userId="b3af3db59ce9176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kikoharayama" initials="a" lastIdx="1" clrIdx="0">
    <p:extLst>
      <p:ext uri="{19B8F6BF-5375-455C-9EA6-DF929625EA0E}">
        <p15:presenceInfo xmlns:p15="http://schemas.microsoft.com/office/powerpoint/2012/main" userId="akikoharaya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2EA"/>
    <a:srgbClr val="E7E1EF"/>
    <a:srgbClr val="7FB6BA"/>
    <a:srgbClr val="8FA9BA"/>
    <a:srgbClr val="4A839A"/>
    <a:srgbClr val="5C6B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67" autoAdjust="0"/>
    <p:restoredTop sz="93020" autoAdjust="0"/>
  </p:normalViewPr>
  <p:slideViewPr>
    <p:cSldViewPr showGuides="1">
      <p:cViewPr varScale="1">
        <p:scale>
          <a:sx n="56" d="100"/>
          <a:sy n="56" d="100"/>
        </p:scale>
        <p:origin x="820"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290"/>
    </p:cViewPr>
  </p:sorterViewPr>
  <p:notesViewPr>
    <p:cSldViewPr showGuides="1">
      <p:cViewPr varScale="1">
        <p:scale>
          <a:sx n="61" d="100"/>
          <a:sy n="61" d="100"/>
        </p:scale>
        <p:origin x="2159" y="5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55C54-A89A-4B69-B2ED-BF1532BC282E}"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GB"/>
        </a:p>
      </dgm:t>
    </dgm:pt>
    <dgm:pt modelId="{7361A8E2-B436-4081-9551-16F97F7FDB75}">
      <dgm:prSet phldrT="[Text]" custT="1"/>
      <dgm:spPr/>
      <dgm:t>
        <a:bodyPr/>
        <a:lstStyle/>
        <a:p>
          <a:pPr algn="l"/>
          <a:r>
            <a:rPr lang="en-GB" sz="1050"/>
            <a:t>Protection Risks Severity Scoring</a:t>
          </a:r>
        </a:p>
      </dgm:t>
    </dgm:pt>
    <dgm:pt modelId="{6A762C33-4030-4F4F-9B2B-88AB4B1EF709}" type="parTrans" cxnId="{C420E605-33DA-4FAB-9E72-E092ECAAA2B8}">
      <dgm:prSet/>
      <dgm:spPr/>
      <dgm:t>
        <a:bodyPr/>
        <a:lstStyle/>
        <a:p>
          <a:pPr algn="l"/>
          <a:endParaRPr lang="en-GB" sz="1200"/>
        </a:p>
      </dgm:t>
    </dgm:pt>
    <dgm:pt modelId="{727A710C-4CD5-4049-A81C-4B4907494AF9}" type="sibTrans" cxnId="{C420E605-33DA-4FAB-9E72-E092ECAAA2B8}">
      <dgm:prSet/>
      <dgm:spPr/>
      <dgm:t>
        <a:bodyPr/>
        <a:lstStyle/>
        <a:p>
          <a:pPr algn="l"/>
          <a:endParaRPr lang="en-GB" sz="1200"/>
        </a:p>
      </dgm:t>
    </dgm:pt>
    <dgm:pt modelId="{685F78DD-6486-47A2-A056-F9FEE2CDE17C}">
      <dgm:prSet phldrT="[Text]" custT="1"/>
      <dgm:spPr/>
      <dgm:t>
        <a:bodyPr/>
        <a:lstStyle/>
        <a:p>
          <a:pPr algn="l"/>
          <a:r>
            <a:rPr lang="en-GB" sz="1050"/>
            <a:t>People Exposed to Risks / or Affected Population</a:t>
          </a:r>
        </a:p>
      </dgm:t>
    </dgm:pt>
    <dgm:pt modelId="{34480D9C-D3B7-4AB6-992F-A99C20111D1E}" type="parTrans" cxnId="{515EADE2-22AD-4B51-A5F0-389FCAFCB898}">
      <dgm:prSet/>
      <dgm:spPr/>
      <dgm:t>
        <a:bodyPr/>
        <a:lstStyle/>
        <a:p>
          <a:pPr algn="l"/>
          <a:endParaRPr lang="en-GB" sz="1200"/>
        </a:p>
      </dgm:t>
    </dgm:pt>
    <dgm:pt modelId="{0DA98A54-1587-4BA6-B0E6-5D5E8D84C670}" type="sibTrans" cxnId="{515EADE2-22AD-4B51-A5F0-389FCAFCB898}">
      <dgm:prSet/>
      <dgm:spPr/>
      <dgm:t>
        <a:bodyPr/>
        <a:lstStyle/>
        <a:p>
          <a:pPr algn="l"/>
          <a:endParaRPr lang="en-GB" sz="1200"/>
        </a:p>
      </dgm:t>
    </dgm:pt>
    <dgm:pt modelId="{33B26D04-C0EF-4608-AA39-CF77738CABCD}">
      <dgm:prSet phldrT="[Text]" custT="1"/>
      <dgm:spPr/>
      <dgm:t>
        <a:bodyPr/>
        <a:lstStyle/>
        <a:p>
          <a:pPr algn="l"/>
          <a:r>
            <a:rPr lang="en-GB" sz="1050" dirty="0"/>
            <a:t>Core Indicator selection  (minimum 2 per pillars)</a:t>
          </a:r>
        </a:p>
      </dgm:t>
    </dgm:pt>
    <dgm:pt modelId="{5AE2BC40-E07B-4053-8C95-DE2498C2E273}" type="parTrans" cxnId="{10BB59ED-D312-4BC4-88C5-430B39A0C5C0}">
      <dgm:prSet/>
      <dgm:spPr/>
      <dgm:t>
        <a:bodyPr/>
        <a:lstStyle/>
        <a:p>
          <a:pPr algn="l"/>
          <a:endParaRPr lang="en-GB" sz="1200"/>
        </a:p>
      </dgm:t>
    </dgm:pt>
    <dgm:pt modelId="{B758F6EC-7E4F-463A-8F07-E0C0B306FC77}" type="sibTrans" cxnId="{10BB59ED-D312-4BC4-88C5-430B39A0C5C0}">
      <dgm:prSet/>
      <dgm:spPr/>
      <dgm:t>
        <a:bodyPr/>
        <a:lstStyle/>
        <a:p>
          <a:pPr algn="l"/>
          <a:endParaRPr lang="en-GB" sz="1200"/>
        </a:p>
      </dgm:t>
    </dgm:pt>
    <dgm:pt modelId="{764A5F26-2FCA-49D2-BCC4-564ED4990DD8}">
      <dgm:prSet phldrT="[Text]" custT="1"/>
      <dgm:spPr/>
      <dgm:t>
        <a:bodyPr/>
        <a:lstStyle/>
        <a:p>
          <a:pPr algn="l"/>
          <a:r>
            <a:rPr lang="en-GB" sz="1050"/>
            <a:t>Assigning Preference Scores (1-3)</a:t>
          </a:r>
        </a:p>
      </dgm:t>
    </dgm:pt>
    <dgm:pt modelId="{FE376B2B-684F-4139-ABCA-E8B68B0B9DA6}" type="parTrans" cxnId="{D3C6C283-2BB1-4631-9B5F-1D90181951AA}">
      <dgm:prSet/>
      <dgm:spPr/>
      <dgm:t>
        <a:bodyPr/>
        <a:lstStyle/>
        <a:p>
          <a:pPr algn="l"/>
          <a:endParaRPr lang="en-GB" sz="1200"/>
        </a:p>
      </dgm:t>
    </dgm:pt>
    <dgm:pt modelId="{B3E9201E-744C-4E81-9472-63C6CD5198B0}" type="sibTrans" cxnId="{D3C6C283-2BB1-4631-9B5F-1D90181951AA}">
      <dgm:prSet/>
      <dgm:spPr/>
      <dgm:t>
        <a:bodyPr/>
        <a:lstStyle/>
        <a:p>
          <a:pPr algn="l"/>
          <a:endParaRPr lang="en-GB" sz="1200"/>
        </a:p>
      </dgm:t>
    </dgm:pt>
    <dgm:pt modelId="{969DAC2B-07FC-426A-BACE-F57C43C46D9B}">
      <dgm:prSet phldrT="[Text]" custT="1"/>
      <dgm:spPr>
        <a:solidFill>
          <a:schemeClr val="accent1">
            <a:lumMod val="50000"/>
          </a:schemeClr>
        </a:solidFill>
        <a:ln>
          <a:solidFill>
            <a:srgbClr val="00B0F0"/>
          </a:solidFill>
        </a:ln>
      </dgm:spPr>
      <dgm:t>
        <a:bodyPr/>
        <a:lstStyle/>
        <a:p>
          <a:pPr algn="l"/>
          <a:r>
            <a:rPr lang="en-GB" sz="1050" dirty="0"/>
            <a:t>MSNA HH dataset</a:t>
          </a:r>
        </a:p>
      </dgm:t>
    </dgm:pt>
    <dgm:pt modelId="{E375E4BF-609E-4F8B-9E6E-08D4374C265D}" type="parTrans" cxnId="{E949965F-FB00-445B-920F-C50EECB15374}">
      <dgm:prSet/>
      <dgm:spPr/>
      <dgm:t>
        <a:bodyPr/>
        <a:lstStyle/>
        <a:p>
          <a:pPr algn="l"/>
          <a:endParaRPr lang="en-GB" sz="1200"/>
        </a:p>
      </dgm:t>
    </dgm:pt>
    <dgm:pt modelId="{0F21A4E0-D65F-4E80-BB1F-CAE4A9698104}" type="sibTrans" cxnId="{E949965F-FB00-445B-920F-C50EECB15374}">
      <dgm:prSet/>
      <dgm:spPr/>
      <dgm:t>
        <a:bodyPr/>
        <a:lstStyle/>
        <a:p>
          <a:pPr algn="l"/>
          <a:endParaRPr lang="en-GB" sz="1200"/>
        </a:p>
      </dgm:t>
    </dgm:pt>
    <dgm:pt modelId="{4F679FAD-394F-48D4-B58D-05569AE5069E}">
      <dgm:prSet phldrT="[Text]" custT="1"/>
      <dgm:spPr/>
      <dgm:t>
        <a:bodyPr/>
        <a:lstStyle/>
        <a:p>
          <a:pPr algn="l"/>
          <a:r>
            <a:rPr lang="en-GB" sz="1050"/>
            <a:t>HH Crisis Index - Pillars 1 to 3 severity &amp; Final Severity HH level</a:t>
          </a:r>
        </a:p>
      </dgm:t>
    </dgm:pt>
    <dgm:pt modelId="{9003F85C-E3AA-4412-893F-B5A9378BE235}" type="parTrans" cxnId="{3306A1EF-5894-412D-A0A9-92E7A5443C8F}">
      <dgm:prSet/>
      <dgm:spPr/>
      <dgm:t>
        <a:bodyPr/>
        <a:lstStyle/>
        <a:p>
          <a:pPr algn="l"/>
          <a:endParaRPr lang="en-GB" sz="1200"/>
        </a:p>
      </dgm:t>
    </dgm:pt>
    <dgm:pt modelId="{23FB4648-7190-4368-A24F-0D2A1A5151DC}" type="sibTrans" cxnId="{3306A1EF-5894-412D-A0A9-92E7A5443C8F}">
      <dgm:prSet/>
      <dgm:spPr/>
      <dgm:t>
        <a:bodyPr/>
        <a:lstStyle/>
        <a:p>
          <a:pPr algn="l"/>
          <a:endParaRPr lang="en-GB" sz="1200"/>
        </a:p>
      </dgm:t>
    </dgm:pt>
    <dgm:pt modelId="{3A4CE5E7-CA18-4261-8E7C-CC19FF4B9EB3}">
      <dgm:prSet phldrT="[Text]" custT="1"/>
      <dgm:spPr/>
      <dgm:t>
        <a:bodyPr/>
        <a:lstStyle/>
        <a:p>
          <a:pPr algn="l"/>
          <a:r>
            <a:rPr lang="en-GB" sz="1050"/>
            <a:t>Needs Severity and PiN by population groups and Response Type</a:t>
          </a:r>
        </a:p>
      </dgm:t>
    </dgm:pt>
    <dgm:pt modelId="{6F272DEB-AC23-4429-8921-5A4466731E05}" type="parTrans" cxnId="{11410FC3-3D53-41C4-B554-6498504752E4}">
      <dgm:prSet/>
      <dgm:spPr/>
      <dgm:t>
        <a:bodyPr/>
        <a:lstStyle/>
        <a:p>
          <a:pPr algn="l"/>
          <a:endParaRPr lang="en-GB" sz="1200"/>
        </a:p>
      </dgm:t>
    </dgm:pt>
    <dgm:pt modelId="{E55E4C50-163E-4E48-BB10-DA09781607BB}" type="sibTrans" cxnId="{11410FC3-3D53-41C4-B554-6498504752E4}">
      <dgm:prSet/>
      <dgm:spPr/>
      <dgm:t>
        <a:bodyPr/>
        <a:lstStyle/>
        <a:p>
          <a:pPr algn="l"/>
          <a:endParaRPr lang="en-GB" sz="1200"/>
        </a:p>
      </dgm:t>
    </dgm:pt>
    <dgm:pt modelId="{477E317A-7804-4320-ACBB-4183F616F5C2}">
      <dgm:prSet phldrT="[Text]" custT="1"/>
      <dgm:spPr/>
      <dgm:t>
        <a:bodyPr/>
        <a:lstStyle/>
        <a:p>
          <a:pPr algn="l"/>
          <a:r>
            <a:rPr lang="en-GB" sz="1050"/>
            <a:t>Needs Severity adjustment - PR and Expert Judgement</a:t>
          </a:r>
        </a:p>
      </dgm:t>
    </dgm:pt>
    <dgm:pt modelId="{1EC0DE10-272D-4C34-B9DB-14AAEE458BB8}" type="parTrans" cxnId="{45443EFD-819D-43B0-9659-58DB93E1655A}">
      <dgm:prSet/>
      <dgm:spPr/>
      <dgm:t>
        <a:bodyPr/>
        <a:lstStyle/>
        <a:p>
          <a:pPr algn="l"/>
          <a:endParaRPr lang="en-GB" sz="1200"/>
        </a:p>
      </dgm:t>
    </dgm:pt>
    <dgm:pt modelId="{1C298681-BA6A-4120-99DC-A01002B374AD}" type="sibTrans" cxnId="{45443EFD-819D-43B0-9659-58DB93E1655A}">
      <dgm:prSet/>
      <dgm:spPr/>
      <dgm:t>
        <a:bodyPr/>
        <a:lstStyle/>
        <a:p>
          <a:pPr algn="l"/>
          <a:endParaRPr lang="en-GB" sz="1200"/>
        </a:p>
      </dgm:t>
    </dgm:pt>
    <dgm:pt modelId="{0E31C043-1026-4934-B79F-0043003FBD2F}">
      <dgm:prSet custT="1"/>
      <dgm:spPr>
        <a:solidFill>
          <a:srgbClr val="0070C0"/>
        </a:solidFill>
        <a:ln>
          <a:solidFill>
            <a:schemeClr val="accent1">
              <a:lumMod val="50000"/>
            </a:schemeClr>
          </a:solidFill>
        </a:ln>
      </dgm:spPr>
      <dgm:t>
        <a:bodyPr/>
        <a:lstStyle/>
        <a:p>
          <a:pPr algn="l"/>
          <a:r>
            <a:rPr lang="en-GB" sz="1050"/>
            <a:t>Final Needs Severity &amp; PiN</a:t>
          </a:r>
        </a:p>
      </dgm:t>
    </dgm:pt>
    <dgm:pt modelId="{DE08EE9B-4575-4115-92CB-39734B93A7FC}" type="parTrans" cxnId="{C037881B-8E9F-41E8-A5C6-DD327AD8118D}">
      <dgm:prSet/>
      <dgm:spPr/>
      <dgm:t>
        <a:bodyPr/>
        <a:lstStyle/>
        <a:p>
          <a:pPr algn="l"/>
          <a:endParaRPr lang="en-GB" sz="1200"/>
        </a:p>
      </dgm:t>
    </dgm:pt>
    <dgm:pt modelId="{8A125903-F8E3-4F9B-AE47-6EC3714BB529}" type="sibTrans" cxnId="{C037881B-8E9F-41E8-A5C6-DD327AD8118D}">
      <dgm:prSet/>
      <dgm:spPr/>
      <dgm:t>
        <a:bodyPr/>
        <a:lstStyle/>
        <a:p>
          <a:pPr algn="l"/>
          <a:endParaRPr lang="en-GB" sz="1200"/>
        </a:p>
      </dgm:t>
    </dgm:pt>
    <dgm:pt modelId="{D156FF82-3BC7-44C7-94D9-3F2FE4DB62AB}" type="pres">
      <dgm:prSet presAssocID="{C6155C54-A89A-4B69-B2ED-BF1532BC282E}" presName="Name0" presStyleCnt="0">
        <dgm:presLayoutVars>
          <dgm:dir/>
          <dgm:resizeHandles/>
        </dgm:presLayoutVars>
      </dgm:prSet>
      <dgm:spPr/>
    </dgm:pt>
    <dgm:pt modelId="{E7E4C24E-717B-449C-A56C-DC0BB0A371FC}" type="pres">
      <dgm:prSet presAssocID="{7361A8E2-B436-4081-9551-16F97F7FDB75}" presName="compNode" presStyleCnt="0"/>
      <dgm:spPr/>
    </dgm:pt>
    <dgm:pt modelId="{B0B2C9B9-B230-4D47-B2BC-2818D6409400}" type="pres">
      <dgm:prSet presAssocID="{7361A8E2-B436-4081-9551-16F97F7FDB75}" presName="dummyConnPt" presStyleCnt="0"/>
      <dgm:spPr/>
    </dgm:pt>
    <dgm:pt modelId="{08CA69FE-DF84-40F2-855A-A7FD33F77463}" type="pres">
      <dgm:prSet presAssocID="{7361A8E2-B436-4081-9551-16F97F7FDB75}" presName="node" presStyleLbl="node1" presStyleIdx="0" presStyleCnt="9">
        <dgm:presLayoutVars>
          <dgm:bulletEnabled val="1"/>
        </dgm:presLayoutVars>
      </dgm:prSet>
      <dgm:spPr/>
    </dgm:pt>
    <dgm:pt modelId="{582D791E-7E03-4598-A5F4-8CBF115C1231}" type="pres">
      <dgm:prSet presAssocID="{727A710C-4CD5-4049-A81C-4B4907494AF9}" presName="sibTrans" presStyleLbl="bgSibTrans2D1" presStyleIdx="0" presStyleCnt="8"/>
      <dgm:spPr/>
    </dgm:pt>
    <dgm:pt modelId="{D18DC7DA-49F8-45F4-8C20-D70B8B825517}" type="pres">
      <dgm:prSet presAssocID="{685F78DD-6486-47A2-A056-F9FEE2CDE17C}" presName="compNode" presStyleCnt="0"/>
      <dgm:spPr/>
    </dgm:pt>
    <dgm:pt modelId="{D3C36EF1-4BA9-462F-8F7C-C894280F6D4A}" type="pres">
      <dgm:prSet presAssocID="{685F78DD-6486-47A2-A056-F9FEE2CDE17C}" presName="dummyConnPt" presStyleCnt="0"/>
      <dgm:spPr/>
    </dgm:pt>
    <dgm:pt modelId="{7DD3E5F0-7795-4BF7-82B3-982D5D3C85DB}" type="pres">
      <dgm:prSet presAssocID="{685F78DD-6486-47A2-A056-F9FEE2CDE17C}" presName="node" presStyleLbl="node1" presStyleIdx="1" presStyleCnt="9">
        <dgm:presLayoutVars>
          <dgm:bulletEnabled val="1"/>
        </dgm:presLayoutVars>
      </dgm:prSet>
      <dgm:spPr/>
    </dgm:pt>
    <dgm:pt modelId="{6EB61165-6C44-4E82-ABC6-883F4856B2B1}" type="pres">
      <dgm:prSet presAssocID="{0DA98A54-1587-4BA6-B0E6-5D5E8D84C670}" presName="sibTrans" presStyleLbl="bgSibTrans2D1" presStyleIdx="1" presStyleCnt="8"/>
      <dgm:spPr/>
    </dgm:pt>
    <dgm:pt modelId="{D09A22F6-3AED-488B-B8BF-0F4FAEAB3FFE}" type="pres">
      <dgm:prSet presAssocID="{33B26D04-C0EF-4608-AA39-CF77738CABCD}" presName="compNode" presStyleCnt="0"/>
      <dgm:spPr/>
    </dgm:pt>
    <dgm:pt modelId="{3F348C7D-09E0-45EF-A261-4E5F5E6EC1BA}" type="pres">
      <dgm:prSet presAssocID="{33B26D04-C0EF-4608-AA39-CF77738CABCD}" presName="dummyConnPt" presStyleCnt="0"/>
      <dgm:spPr/>
    </dgm:pt>
    <dgm:pt modelId="{DAACB238-AE22-41E8-B26A-702B363BB1CE}" type="pres">
      <dgm:prSet presAssocID="{33B26D04-C0EF-4608-AA39-CF77738CABCD}" presName="node" presStyleLbl="node1" presStyleIdx="2" presStyleCnt="9">
        <dgm:presLayoutVars>
          <dgm:bulletEnabled val="1"/>
        </dgm:presLayoutVars>
      </dgm:prSet>
      <dgm:spPr/>
    </dgm:pt>
    <dgm:pt modelId="{399F7C04-913F-4B91-A37F-98ECB3238114}" type="pres">
      <dgm:prSet presAssocID="{B758F6EC-7E4F-463A-8F07-E0C0B306FC77}" presName="sibTrans" presStyleLbl="bgSibTrans2D1" presStyleIdx="2" presStyleCnt="8"/>
      <dgm:spPr/>
    </dgm:pt>
    <dgm:pt modelId="{986B4DF9-7538-49DA-8E1C-37A3C77ACB02}" type="pres">
      <dgm:prSet presAssocID="{764A5F26-2FCA-49D2-BCC4-564ED4990DD8}" presName="compNode" presStyleCnt="0"/>
      <dgm:spPr/>
    </dgm:pt>
    <dgm:pt modelId="{35BDB460-C91F-4416-B5A0-14CA02FCF2DD}" type="pres">
      <dgm:prSet presAssocID="{764A5F26-2FCA-49D2-BCC4-564ED4990DD8}" presName="dummyConnPt" presStyleCnt="0"/>
      <dgm:spPr/>
    </dgm:pt>
    <dgm:pt modelId="{D133541C-F466-4A96-BC2D-F42626A1E52F}" type="pres">
      <dgm:prSet presAssocID="{764A5F26-2FCA-49D2-BCC4-564ED4990DD8}" presName="node" presStyleLbl="node1" presStyleIdx="3" presStyleCnt="9">
        <dgm:presLayoutVars>
          <dgm:bulletEnabled val="1"/>
        </dgm:presLayoutVars>
      </dgm:prSet>
      <dgm:spPr/>
    </dgm:pt>
    <dgm:pt modelId="{A67E8E1F-65D1-4B2E-B7B0-B2E3420FEEE1}" type="pres">
      <dgm:prSet presAssocID="{B3E9201E-744C-4E81-9472-63C6CD5198B0}" presName="sibTrans" presStyleLbl="bgSibTrans2D1" presStyleIdx="3" presStyleCnt="8"/>
      <dgm:spPr/>
    </dgm:pt>
    <dgm:pt modelId="{CA3BDB64-71B4-4663-A813-DA5C85D02D3B}" type="pres">
      <dgm:prSet presAssocID="{969DAC2B-07FC-426A-BACE-F57C43C46D9B}" presName="compNode" presStyleCnt="0"/>
      <dgm:spPr/>
    </dgm:pt>
    <dgm:pt modelId="{8239B28F-4B22-44A5-9C50-ABCE5C181EF6}" type="pres">
      <dgm:prSet presAssocID="{969DAC2B-07FC-426A-BACE-F57C43C46D9B}" presName="dummyConnPt" presStyleCnt="0"/>
      <dgm:spPr/>
    </dgm:pt>
    <dgm:pt modelId="{90F2A09F-FAEB-440A-AE31-C7D663964BFA}" type="pres">
      <dgm:prSet presAssocID="{969DAC2B-07FC-426A-BACE-F57C43C46D9B}" presName="node" presStyleLbl="node1" presStyleIdx="4" presStyleCnt="9">
        <dgm:presLayoutVars>
          <dgm:bulletEnabled val="1"/>
        </dgm:presLayoutVars>
      </dgm:prSet>
      <dgm:spPr/>
    </dgm:pt>
    <dgm:pt modelId="{BEAEB1E9-91EF-43EC-8286-B7276D74B409}" type="pres">
      <dgm:prSet presAssocID="{0F21A4E0-D65F-4E80-BB1F-CAE4A9698104}" presName="sibTrans" presStyleLbl="bgSibTrans2D1" presStyleIdx="4" presStyleCnt="8"/>
      <dgm:spPr/>
    </dgm:pt>
    <dgm:pt modelId="{14A6730D-0CE7-4E26-9649-6FF7AFA801DF}" type="pres">
      <dgm:prSet presAssocID="{4F679FAD-394F-48D4-B58D-05569AE5069E}" presName="compNode" presStyleCnt="0"/>
      <dgm:spPr/>
    </dgm:pt>
    <dgm:pt modelId="{8B5E661C-D93C-477E-89FB-25142BE4A078}" type="pres">
      <dgm:prSet presAssocID="{4F679FAD-394F-48D4-B58D-05569AE5069E}" presName="dummyConnPt" presStyleCnt="0"/>
      <dgm:spPr/>
    </dgm:pt>
    <dgm:pt modelId="{4C66157C-9EF6-47F2-903D-0D65A5CDE042}" type="pres">
      <dgm:prSet presAssocID="{4F679FAD-394F-48D4-B58D-05569AE5069E}" presName="node" presStyleLbl="node1" presStyleIdx="5" presStyleCnt="9">
        <dgm:presLayoutVars>
          <dgm:bulletEnabled val="1"/>
        </dgm:presLayoutVars>
      </dgm:prSet>
      <dgm:spPr/>
    </dgm:pt>
    <dgm:pt modelId="{0EC1D1A7-C6BC-49E4-A0E1-237B6B529843}" type="pres">
      <dgm:prSet presAssocID="{23FB4648-7190-4368-A24F-0D2A1A5151DC}" presName="sibTrans" presStyleLbl="bgSibTrans2D1" presStyleIdx="5" presStyleCnt="8"/>
      <dgm:spPr/>
    </dgm:pt>
    <dgm:pt modelId="{5912868F-50DF-4688-ACB9-B6E99068C4F1}" type="pres">
      <dgm:prSet presAssocID="{3A4CE5E7-CA18-4261-8E7C-CC19FF4B9EB3}" presName="compNode" presStyleCnt="0"/>
      <dgm:spPr/>
    </dgm:pt>
    <dgm:pt modelId="{B9C3BEF0-815A-4E6E-8463-CC0906DED314}" type="pres">
      <dgm:prSet presAssocID="{3A4CE5E7-CA18-4261-8E7C-CC19FF4B9EB3}" presName="dummyConnPt" presStyleCnt="0"/>
      <dgm:spPr/>
    </dgm:pt>
    <dgm:pt modelId="{BE44C644-FF2A-4DFE-B160-0828C223E773}" type="pres">
      <dgm:prSet presAssocID="{3A4CE5E7-CA18-4261-8E7C-CC19FF4B9EB3}" presName="node" presStyleLbl="node1" presStyleIdx="6" presStyleCnt="9">
        <dgm:presLayoutVars>
          <dgm:bulletEnabled val="1"/>
        </dgm:presLayoutVars>
      </dgm:prSet>
      <dgm:spPr/>
    </dgm:pt>
    <dgm:pt modelId="{5C2C4A81-3E7D-4B6B-88A4-86633ECD069B}" type="pres">
      <dgm:prSet presAssocID="{E55E4C50-163E-4E48-BB10-DA09781607BB}" presName="sibTrans" presStyleLbl="bgSibTrans2D1" presStyleIdx="6" presStyleCnt="8"/>
      <dgm:spPr/>
    </dgm:pt>
    <dgm:pt modelId="{EB47F339-CAA3-4FA3-840B-4284AE275E0E}" type="pres">
      <dgm:prSet presAssocID="{477E317A-7804-4320-ACBB-4183F616F5C2}" presName="compNode" presStyleCnt="0"/>
      <dgm:spPr/>
    </dgm:pt>
    <dgm:pt modelId="{0A7FE96A-E15E-4663-9FDE-6F3E67D8BDC1}" type="pres">
      <dgm:prSet presAssocID="{477E317A-7804-4320-ACBB-4183F616F5C2}" presName="dummyConnPt" presStyleCnt="0"/>
      <dgm:spPr/>
    </dgm:pt>
    <dgm:pt modelId="{69D58B04-7ACC-48B3-8989-F7D32B37D809}" type="pres">
      <dgm:prSet presAssocID="{477E317A-7804-4320-ACBB-4183F616F5C2}" presName="node" presStyleLbl="node1" presStyleIdx="7" presStyleCnt="9">
        <dgm:presLayoutVars>
          <dgm:bulletEnabled val="1"/>
        </dgm:presLayoutVars>
      </dgm:prSet>
      <dgm:spPr/>
    </dgm:pt>
    <dgm:pt modelId="{A770FD7A-FCE5-469E-BF68-64782178CC48}" type="pres">
      <dgm:prSet presAssocID="{1C298681-BA6A-4120-99DC-A01002B374AD}" presName="sibTrans" presStyleLbl="bgSibTrans2D1" presStyleIdx="7" presStyleCnt="8"/>
      <dgm:spPr/>
    </dgm:pt>
    <dgm:pt modelId="{08F5257E-E979-4B2C-BF2E-544AAA9B0564}" type="pres">
      <dgm:prSet presAssocID="{0E31C043-1026-4934-B79F-0043003FBD2F}" presName="compNode" presStyleCnt="0"/>
      <dgm:spPr/>
    </dgm:pt>
    <dgm:pt modelId="{D7DC973C-6058-4C1F-931F-348D0E6647E0}" type="pres">
      <dgm:prSet presAssocID="{0E31C043-1026-4934-B79F-0043003FBD2F}" presName="dummyConnPt" presStyleCnt="0"/>
      <dgm:spPr/>
    </dgm:pt>
    <dgm:pt modelId="{82B5F2D6-8606-4414-9826-879D477B7F53}" type="pres">
      <dgm:prSet presAssocID="{0E31C043-1026-4934-B79F-0043003FBD2F}" presName="node" presStyleLbl="node1" presStyleIdx="8" presStyleCnt="9">
        <dgm:presLayoutVars>
          <dgm:bulletEnabled val="1"/>
        </dgm:presLayoutVars>
      </dgm:prSet>
      <dgm:spPr/>
    </dgm:pt>
  </dgm:ptLst>
  <dgm:cxnLst>
    <dgm:cxn modelId="{160BDE02-C6DD-4CBB-97D0-65F06CFF350F}" type="presOf" srcId="{7361A8E2-B436-4081-9551-16F97F7FDB75}" destId="{08CA69FE-DF84-40F2-855A-A7FD33F77463}" srcOrd="0" destOrd="0" presId="urn:microsoft.com/office/officeart/2005/8/layout/bProcess4"/>
    <dgm:cxn modelId="{C420E605-33DA-4FAB-9E72-E092ECAAA2B8}" srcId="{C6155C54-A89A-4B69-B2ED-BF1532BC282E}" destId="{7361A8E2-B436-4081-9551-16F97F7FDB75}" srcOrd="0" destOrd="0" parTransId="{6A762C33-4030-4F4F-9B2B-88AB4B1EF709}" sibTransId="{727A710C-4CD5-4049-A81C-4B4907494AF9}"/>
    <dgm:cxn modelId="{1F061C07-89F8-4FE8-9313-625A77FABADD}" type="presOf" srcId="{C6155C54-A89A-4B69-B2ED-BF1532BC282E}" destId="{D156FF82-3BC7-44C7-94D9-3F2FE4DB62AB}" srcOrd="0" destOrd="0" presId="urn:microsoft.com/office/officeart/2005/8/layout/bProcess4"/>
    <dgm:cxn modelId="{74174C0A-7A18-4E0A-9A0C-3077CD5CD79D}" type="presOf" srcId="{E55E4C50-163E-4E48-BB10-DA09781607BB}" destId="{5C2C4A81-3E7D-4B6B-88A4-86633ECD069B}" srcOrd="0" destOrd="0" presId="urn:microsoft.com/office/officeart/2005/8/layout/bProcess4"/>
    <dgm:cxn modelId="{AA41A116-BEEB-4C46-B831-5821F9A42101}" type="presOf" srcId="{B3E9201E-744C-4E81-9472-63C6CD5198B0}" destId="{A67E8E1F-65D1-4B2E-B7B0-B2E3420FEEE1}" srcOrd="0" destOrd="0" presId="urn:microsoft.com/office/officeart/2005/8/layout/bProcess4"/>
    <dgm:cxn modelId="{C037881B-8E9F-41E8-A5C6-DD327AD8118D}" srcId="{C6155C54-A89A-4B69-B2ED-BF1532BC282E}" destId="{0E31C043-1026-4934-B79F-0043003FBD2F}" srcOrd="8" destOrd="0" parTransId="{DE08EE9B-4575-4115-92CB-39734B93A7FC}" sibTransId="{8A125903-F8E3-4F9B-AE47-6EC3714BB529}"/>
    <dgm:cxn modelId="{E8B7C127-73C8-4F0B-864F-DCCAD5F1690C}" type="presOf" srcId="{B758F6EC-7E4F-463A-8F07-E0C0B306FC77}" destId="{399F7C04-913F-4B91-A37F-98ECB3238114}" srcOrd="0" destOrd="0" presId="urn:microsoft.com/office/officeart/2005/8/layout/bProcess4"/>
    <dgm:cxn modelId="{121DBC3A-5848-49D3-AECF-CAF456A9AC59}" type="presOf" srcId="{3A4CE5E7-CA18-4261-8E7C-CC19FF4B9EB3}" destId="{BE44C644-FF2A-4DFE-B160-0828C223E773}" srcOrd="0" destOrd="0" presId="urn:microsoft.com/office/officeart/2005/8/layout/bProcess4"/>
    <dgm:cxn modelId="{E949965F-FB00-445B-920F-C50EECB15374}" srcId="{C6155C54-A89A-4B69-B2ED-BF1532BC282E}" destId="{969DAC2B-07FC-426A-BACE-F57C43C46D9B}" srcOrd="4" destOrd="0" parTransId="{E375E4BF-609E-4F8B-9E6E-08D4374C265D}" sibTransId="{0F21A4E0-D65F-4E80-BB1F-CAE4A9698104}"/>
    <dgm:cxn modelId="{42934667-C888-4E49-808B-427639F5BE05}" type="presOf" srcId="{4F679FAD-394F-48D4-B58D-05569AE5069E}" destId="{4C66157C-9EF6-47F2-903D-0D65A5CDE042}" srcOrd="0" destOrd="0" presId="urn:microsoft.com/office/officeart/2005/8/layout/bProcess4"/>
    <dgm:cxn modelId="{33F68152-4F5D-4D24-B699-047743D682F0}" type="presOf" srcId="{685F78DD-6486-47A2-A056-F9FEE2CDE17C}" destId="{7DD3E5F0-7795-4BF7-82B3-982D5D3C85DB}" srcOrd="0" destOrd="0" presId="urn:microsoft.com/office/officeart/2005/8/layout/bProcess4"/>
    <dgm:cxn modelId="{1905587C-AF0D-497B-8194-013C01DDF96E}" type="presOf" srcId="{1C298681-BA6A-4120-99DC-A01002B374AD}" destId="{A770FD7A-FCE5-469E-BF68-64782178CC48}" srcOrd="0" destOrd="0" presId="urn:microsoft.com/office/officeart/2005/8/layout/bProcess4"/>
    <dgm:cxn modelId="{84DDB97C-BDB1-4847-915D-7EC621D9B17C}" type="presOf" srcId="{0E31C043-1026-4934-B79F-0043003FBD2F}" destId="{82B5F2D6-8606-4414-9826-879D477B7F53}" srcOrd="0" destOrd="0" presId="urn:microsoft.com/office/officeart/2005/8/layout/bProcess4"/>
    <dgm:cxn modelId="{D3C6C283-2BB1-4631-9B5F-1D90181951AA}" srcId="{C6155C54-A89A-4B69-B2ED-BF1532BC282E}" destId="{764A5F26-2FCA-49D2-BCC4-564ED4990DD8}" srcOrd="3" destOrd="0" parTransId="{FE376B2B-684F-4139-ABCA-E8B68B0B9DA6}" sibTransId="{B3E9201E-744C-4E81-9472-63C6CD5198B0}"/>
    <dgm:cxn modelId="{AC0F5199-35DB-4081-B854-A4DB4AF804E4}" type="presOf" srcId="{764A5F26-2FCA-49D2-BCC4-564ED4990DD8}" destId="{D133541C-F466-4A96-BC2D-F42626A1E52F}" srcOrd="0" destOrd="0" presId="urn:microsoft.com/office/officeart/2005/8/layout/bProcess4"/>
    <dgm:cxn modelId="{DC192BA2-8FF2-4BC1-ADEF-F9926153E0F4}" type="presOf" srcId="{0DA98A54-1587-4BA6-B0E6-5D5E8D84C670}" destId="{6EB61165-6C44-4E82-ABC6-883F4856B2B1}" srcOrd="0" destOrd="0" presId="urn:microsoft.com/office/officeart/2005/8/layout/bProcess4"/>
    <dgm:cxn modelId="{75C4EEB8-BE62-4F9F-8C96-C53429E81812}" type="presOf" srcId="{727A710C-4CD5-4049-A81C-4B4907494AF9}" destId="{582D791E-7E03-4598-A5F4-8CBF115C1231}" srcOrd="0" destOrd="0" presId="urn:microsoft.com/office/officeart/2005/8/layout/bProcess4"/>
    <dgm:cxn modelId="{11410FC3-3D53-41C4-B554-6498504752E4}" srcId="{C6155C54-A89A-4B69-B2ED-BF1532BC282E}" destId="{3A4CE5E7-CA18-4261-8E7C-CC19FF4B9EB3}" srcOrd="6" destOrd="0" parTransId="{6F272DEB-AC23-4429-8921-5A4466731E05}" sibTransId="{E55E4C50-163E-4E48-BB10-DA09781607BB}"/>
    <dgm:cxn modelId="{61D141C8-4F62-4B51-B402-7D582EC1F7E9}" type="presOf" srcId="{477E317A-7804-4320-ACBB-4183F616F5C2}" destId="{69D58B04-7ACC-48B3-8989-F7D32B37D809}" srcOrd="0" destOrd="0" presId="urn:microsoft.com/office/officeart/2005/8/layout/bProcess4"/>
    <dgm:cxn modelId="{DA04D2CB-31F6-4D9C-8357-9DA861AB1AC3}" type="presOf" srcId="{0F21A4E0-D65F-4E80-BB1F-CAE4A9698104}" destId="{BEAEB1E9-91EF-43EC-8286-B7276D74B409}" srcOrd="0" destOrd="0" presId="urn:microsoft.com/office/officeart/2005/8/layout/bProcess4"/>
    <dgm:cxn modelId="{A4337EDE-3F26-45FA-BAE0-7BF460869326}" type="presOf" srcId="{969DAC2B-07FC-426A-BACE-F57C43C46D9B}" destId="{90F2A09F-FAEB-440A-AE31-C7D663964BFA}" srcOrd="0" destOrd="0" presId="urn:microsoft.com/office/officeart/2005/8/layout/bProcess4"/>
    <dgm:cxn modelId="{515EADE2-22AD-4B51-A5F0-389FCAFCB898}" srcId="{C6155C54-A89A-4B69-B2ED-BF1532BC282E}" destId="{685F78DD-6486-47A2-A056-F9FEE2CDE17C}" srcOrd="1" destOrd="0" parTransId="{34480D9C-D3B7-4AB6-992F-A99C20111D1E}" sibTransId="{0DA98A54-1587-4BA6-B0E6-5D5E8D84C670}"/>
    <dgm:cxn modelId="{E1C922EB-B56E-4954-91B4-74D80460FA79}" type="presOf" srcId="{33B26D04-C0EF-4608-AA39-CF77738CABCD}" destId="{DAACB238-AE22-41E8-B26A-702B363BB1CE}" srcOrd="0" destOrd="0" presId="urn:microsoft.com/office/officeart/2005/8/layout/bProcess4"/>
    <dgm:cxn modelId="{10BB59ED-D312-4BC4-88C5-430B39A0C5C0}" srcId="{C6155C54-A89A-4B69-B2ED-BF1532BC282E}" destId="{33B26D04-C0EF-4608-AA39-CF77738CABCD}" srcOrd="2" destOrd="0" parTransId="{5AE2BC40-E07B-4053-8C95-DE2498C2E273}" sibTransId="{B758F6EC-7E4F-463A-8F07-E0C0B306FC77}"/>
    <dgm:cxn modelId="{3306A1EF-5894-412D-A0A9-92E7A5443C8F}" srcId="{C6155C54-A89A-4B69-B2ED-BF1532BC282E}" destId="{4F679FAD-394F-48D4-B58D-05569AE5069E}" srcOrd="5" destOrd="0" parTransId="{9003F85C-E3AA-4412-893F-B5A9378BE235}" sibTransId="{23FB4648-7190-4368-A24F-0D2A1A5151DC}"/>
    <dgm:cxn modelId="{9F7E61FB-D513-45A6-A899-10E645DB8A71}" type="presOf" srcId="{23FB4648-7190-4368-A24F-0D2A1A5151DC}" destId="{0EC1D1A7-C6BC-49E4-A0E1-237B6B529843}" srcOrd="0" destOrd="0" presId="urn:microsoft.com/office/officeart/2005/8/layout/bProcess4"/>
    <dgm:cxn modelId="{45443EFD-819D-43B0-9659-58DB93E1655A}" srcId="{C6155C54-A89A-4B69-B2ED-BF1532BC282E}" destId="{477E317A-7804-4320-ACBB-4183F616F5C2}" srcOrd="7" destOrd="0" parTransId="{1EC0DE10-272D-4C34-B9DB-14AAEE458BB8}" sibTransId="{1C298681-BA6A-4120-99DC-A01002B374AD}"/>
    <dgm:cxn modelId="{F918C1C0-7D91-4196-A881-129D0463C955}" type="presParOf" srcId="{D156FF82-3BC7-44C7-94D9-3F2FE4DB62AB}" destId="{E7E4C24E-717B-449C-A56C-DC0BB0A371FC}" srcOrd="0" destOrd="0" presId="urn:microsoft.com/office/officeart/2005/8/layout/bProcess4"/>
    <dgm:cxn modelId="{5CDC955F-F73E-4C7D-B603-20ACA6924DDB}" type="presParOf" srcId="{E7E4C24E-717B-449C-A56C-DC0BB0A371FC}" destId="{B0B2C9B9-B230-4D47-B2BC-2818D6409400}" srcOrd="0" destOrd="0" presId="urn:microsoft.com/office/officeart/2005/8/layout/bProcess4"/>
    <dgm:cxn modelId="{961D56ED-C1BA-464C-B574-802A3412D591}" type="presParOf" srcId="{E7E4C24E-717B-449C-A56C-DC0BB0A371FC}" destId="{08CA69FE-DF84-40F2-855A-A7FD33F77463}" srcOrd="1" destOrd="0" presId="urn:microsoft.com/office/officeart/2005/8/layout/bProcess4"/>
    <dgm:cxn modelId="{02AD4175-6A70-43A2-8449-40DE38E6A361}" type="presParOf" srcId="{D156FF82-3BC7-44C7-94D9-3F2FE4DB62AB}" destId="{582D791E-7E03-4598-A5F4-8CBF115C1231}" srcOrd="1" destOrd="0" presId="urn:microsoft.com/office/officeart/2005/8/layout/bProcess4"/>
    <dgm:cxn modelId="{112FBA85-F970-4382-BE7F-890282D9AA3F}" type="presParOf" srcId="{D156FF82-3BC7-44C7-94D9-3F2FE4DB62AB}" destId="{D18DC7DA-49F8-45F4-8C20-D70B8B825517}" srcOrd="2" destOrd="0" presId="urn:microsoft.com/office/officeart/2005/8/layout/bProcess4"/>
    <dgm:cxn modelId="{D2E9E6C3-BBFA-4F78-BBD4-294FB18E7B22}" type="presParOf" srcId="{D18DC7DA-49F8-45F4-8C20-D70B8B825517}" destId="{D3C36EF1-4BA9-462F-8F7C-C894280F6D4A}" srcOrd="0" destOrd="0" presId="urn:microsoft.com/office/officeart/2005/8/layout/bProcess4"/>
    <dgm:cxn modelId="{E0D4C856-FD34-4506-A36A-A3DA8A03B0CA}" type="presParOf" srcId="{D18DC7DA-49F8-45F4-8C20-D70B8B825517}" destId="{7DD3E5F0-7795-4BF7-82B3-982D5D3C85DB}" srcOrd="1" destOrd="0" presId="urn:microsoft.com/office/officeart/2005/8/layout/bProcess4"/>
    <dgm:cxn modelId="{D9F77BDF-C731-44A6-90BC-E870E1479F92}" type="presParOf" srcId="{D156FF82-3BC7-44C7-94D9-3F2FE4DB62AB}" destId="{6EB61165-6C44-4E82-ABC6-883F4856B2B1}" srcOrd="3" destOrd="0" presId="urn:microsoft.com/office/officeart/2005/8/layout/bProcess4"/>
    <dgm:cxn modelId="{546CBF70-650B-405C-8C48-72AE9E344019}" type="presParOf" srcId="{D156FF82-3BC7-44C7-94D9-3F2FE4DB62AB}" destId="{D09A22F6-3AED-488B-B8BF-0F4FAEAB3FFE}" srcOrd="4" destOrd="0" presId="urn:microsoft.com/office/officeart/2005/8/layout/bProcess4"/>
    <dgm:cxn modelId="{8F5D6337-B7BD-47C8-B211-778DBC12588A}" type="presParOf" srcId="{D09A22F6-3AED-488B-B8BF-0F4FAEAB3FFE}" destId="{3F348C7D-09E0-45EF-A261-4E5F5E6EC1BA}" srcOrd="0" destOrd="0" presId="urn:microsoft.com/office/officeart/2005/8/layout/bProcess4"/>
    <dgm:cxn modelId="{48C31CE4-A15E-4687-97FD-5C8FF19292C1}" type="presParOf" srcId="{D09A22F6-3AED-488B-B8BF-0F4FAEAB3FFE}" destId="{DAACB238-AE22-41E8-B26A-702B363BB1CE}" srcOrd="1" destOrd="0" presId="urn:microsoft.com/office/officeart/2005/8/layout/bProcess4"/>
    <dgm:cxn modelId="{F7BF16F1-1C52-4CAB-AF29-70F52DDF2EEC}" type="presParOf" srcId="{D156FF82-3BC7-44C7-94D9-3F2FE4DB62AB}" destId="{399F7C04-913F-4B91-A37F-98ECB3238114}" srcOrd="5" destOrd="0" presId="urn:microsoft.com/office/officeart/2005/8/layout/bProcess4"/>
    <dgm:cxn modelId="{E195441D-4386-4B55-8568-2AF7F4AC8611}" type="presParOf" srcId="{D156FF82-3BC7-44C7-94D9-3F2FE4DB62AB}" destId="{986B4DF9-7538-49DA-8E1C-37A3C77ACB02}" srcOrd="6" destOrd="0" presId="urn:microsoft.com/office/officeart/2005/8/layout/bProcess4"/>
    <dgm:cxn modelId="{28041968-B45F-443A-B3F3-889D0CD6FF2F}" type="presParOf" srcId="{986B4DF9-7538-49DA-8E1C-37A3C77ACB02}" destId="{35BDB460-C91F-4416-B5A0-14CA02FCF2DD}" srcOrd="0" destOrd="0" presId="urn:microsoft.com/office/officeart/2005/8/layout/bProcess4"/>
    <dgm:cxn modelId="{48999D56-CC43-40F1-A86F-FB64F63E985C}" type="presParOf" srcId="{986B4DF9-7538-49DA-8E1C-37A3C77ACB02}" destId="{D133541C-F466-4A96-BC2D-F42626A1E52F}" srcOrd="1" destOrd="0" presId="urn:microsoft.com/office/officeart/2005/8/layout/bProcess4"/>
    <dgm:cxn modelId="{DEDB5203-7C1E-4148-A23F-386877FFA977}" type="presParOf" srcId="{D156FF82-3BC7-44C7-94D9-3F2FE4DB62AB}" destId="{A67E8E1F-65D1-4B2E-B7B0-B2E3420FEEE1}" srcOrd="7" destOrd="0" presId="urn:microsoft.com/office/officeart/2005/8/layout/bProcess4"/>
    <dgm:cxn modelId="{2F8F72D5-A88C-49E8-B2C3-257EDEC8613F}" type="presParOf" srcId="{D156FF82-3BC7-44C7-94D9-3F2FE4DB62AB}" destId="{CA3BDB64-71B4-4663-A813-DA5C85D02D3B}" srcOrd="8" destOrd="0" presId="urn:microsoft.com/office/officeart/2005/8/layout/bProcess4"/>
    <dgm:cxn modelId="{130BD029-B2B9-4B53-9531-B7E4743A7B37}" type="presParOf" srcId="{CA3BDB64-71B4-4663-A813-DA5C85D02D3B}" destId="{8239B28F-4B22-44A5-9C50-ABCE5C181EF6}" srcOrd="0" destOrd="0" presId="urn:microsoft.com/office/officeart/2005/8/layout/bProcess4"/>
    <dgm:cxn modelId="{09A23CA9-6B41-4A37-85A4-03525395B696}" type="presParOf" srcId="{CA3BDB64-71B4-4663-A813-DA5C85D02D3B}" destId="{90F2A09F-FAEB-440A-AE31-C7D663964BFA}" srcOrd="1" destOrd="0" presId="urn:microsoft.com/office/officeart/2005/8/layout/bProcess4"/>
    <dgm:cxn modelId="{F676F341-8FF2-4480-9409-A8CF8788B245}" type="presParOf" srcId="{D156FF82-3BC7-44C7-94D9-3F2FE4DB62AB}" destId="{BEAEB1E9-91EF-43EC-8286-B7276D74B409}" srcOrd="9" destOrd="0" presId="urn:microsoft.com/office/officeart/2005/8/layout/bProcess4"/>
    <dgm:cxn modelId="{87D90851-9DEC-4930-B26B-44B6D31C9E5B}" type="presParOf" srcId="{D156FF82-3BC7-44C7-94D9-3F2FE4DB62AB}" destId="{14A6730D-0CE7-4E26-9649-6FF7AFA801DF}" srcOrd="10" destOrd="0" presId="urn:microsoft.com/office/officeart/2005/8/layout/bProcess4"/>
    <dgm:cxn modelId="{2C44DC76-D0FD-41C5-A82D-D58A3852D7C1}" type="presParOf" srcId="{14A6730D-0CE7-4E26-9649-6FF7AFA801DF}" destId="{8B5E661C-D93C-477E-89FB-25142BE4A078}" srcOrd="0" destOrd="0" presId="urn:microsoft.com/office/officeart/2005/8/layout/bProcess4"/>
    <dgm:cxn modelId="{F0BEFCD2-288A-4E01-88E2-987F0913F6ED}" type="presParOf" srcId="{14A6730D-0CE7-4E26-9649-6FF7AFA801DF}" destId="{4C66157C-9EF6-47F2-903D-0D65A5CDE042}" srcOrd="1" destOrd="0" presId="urn:microsoft.com/office/officeart/2005/8/layout/bProcess4"/>
    <dgm:cxn modelId="{5C821371-64C8-4790-AC83-59A611437236}" type="presParOf" srcId="{D156FF82-3BC7-44C7-94D9-3F2FE4DB62AB}" destId="{0EC1D1A7-C6BC-49E4-A0E1-237B6B529843}" srcOrd="11" destOrd="0" presId="urn:microsoft.com/office/officeart/2005/8/layout/bProcess4"/>
    <dgm:cxn modelId="{FF84130C-4EB2-4C9A-80B4-C2A457FE4EEC}" type="presParOf" srcId="{D156FF82-3BC7-44C7-94D9-3F2FE4DB62AB}" destId="{5912868F-50DF-4688-ACB9-B6E99068C4F1}" srcOrd="12" destOrd="0" presId="urn:microsoft.com/office/officeart/2005/8/layout/bProcess4"/>
    <dgm:cxn modelId="{90E8FFC8-699A-4404-A026-6D6FAFA277B1}" type="presParOf" srcId="{5912868F-50DF-4688-ACB9-B6E99068C4F1}" destId="{B9C3BEF0-815A-4E6E-8463-CC0906DED314}" srcOrd="0" destOrd="0" presId="urn:microsoft.com/office/officeart/2005/8/layout/bProcess4"/>
    <dgm:cxn modelId="{55ABD667-EE20-4D76-9755-24F014AD4F2A}" type="presParOf" srcId="{5912868F-50DF-4688-ACB9-B6E99068C4F1}" destId="{BE44C644-FF2A-4DFE-B160-0828C223E773}" srcOrd="1" destOrd="0" presId="urn:microsoft.com/office/officeart/2005/8/layout/bProcess4"/>
    <dgm:cxn modelId="{3CA4E597-7A00-4474-8D4A-D2C3F607F901}" type="presParOf" srcId="{D156FF82-3BC7-44C7-94D9-3F2FE4DB62AB}" destId="{5C2C4A81-3E7D-4B6B-88A4-86633ECD069B}" srcOrd="13" destOrd="0" presId="urn:microsoft.com/office/officeart/2005/8/layout/bProcess4"/>
    <dgm:cxn modelId="{D5D989DF-5296-4E5A-9673-C165A4BAD72F}" type="presParOf" srcId="{D156FF82-3BC7-44C7-94D9-3F2FE4DB62AB}" destId="{EB47F339-CAA3-4FA3-840B-4284AE275E0E}" srcOrd="14" destOrd="0" presId="urn:microsoft.com/office/officeart/2005/8/layout/bProcess4"/>
    <dgm:cxn modelId="{1ACC8872-0AB3-4EAB-BE3C-57104478C4B8}" type="presParOf" srcId="{EB47F339-CAA3-4FA3-840B-4284AE275E0E}" destId="{0A7FE96A-E15E-4663-9FDE-6F3E67D8BDC1}" srcOrd="0" destOrd="0" presId="urn:microsoft.com/office/officeart/2005/8/layout/bProcess4"/>
    <dgm:cxn modelId="{18FC2200-157A-4327-A40E-11DAB4EB4869}" type="presParOf" srcId="{EB47F339-CAA3-4FA3-840B-4284AE275E0E}" destId="{69D58B04-7ACC-48B3-8989-F7D32B37D809}" srcOrd="1" destOrd="0" presId="urn:microsoft.com/office/officeart/2005/8/layout/bProcess4"/>
    <dgm:cxn modelId="{DE7A4792-EA7C-4464-9355-23C58CEFB654}" type="presParOf" srcId="{D156FF82-3BC7-44C7-94D9-3F2FE4DB62AB}" destId="{A770FD7A-FCE5-469E-BF68-64782178CC48}" srcOrd="15" destOrd="0" presId="urn:microsoft.com/office/officeart/2005/8/layout/bProcess4"/>
    <dgm:cxn modelId="{54A10B93-3A91-4153-A792-F2DEA8C246B6}" type="presParOf" srcId="{D156FF82-3BC7-44C7-94D9-3F2FE4DB62AB}" destId="{08F5257E-E979-4B2C-BF2E-544AAA9B0564}" srcOrd="16" destOrd="0" presId="urn:microsoft.com/office/officeart/2005/8/layout/bProcess4"/>
    <dgm:cxn modelId="{CB361DBB-CE63-443C-AA1A-BD785D42AAB3}" type="presParOf" srcId="{08F5257E-E979-4B2C-BF2E-544AAA9B0564}" destId="{D7DC973C-6058-4C1F-931F-348D0E6647E0}" srcOrd="0" destOrd="0" presId="urn:microsoft.com/office/officeart/2005/8/layout/bProcess4"/>
    <dgm:cxn modelId="{242C8227-ABDA-4FBD-96DC-C52B4A4F4BB1}" type="presParOf" srcId="{08F5257E-E979-4B2C-BF2E-544AAA9B0564}" destId="{82B5F2D6-8606-4414-9826-879D477B7F53}"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D791E-7E03-4598-A5F4-8CBF115C1231}">
      <dsp:nvSpPr>
        <dsp:cNvPr id="0" name=""/>
        <dsp:cNvSpPr/>
      </dsp:nvSpPr>
      <dsp:spPr>
        <a:xfrm rot="5400000">
          <a:off x="-47474" y="847936"/>
          <a:ext cx="1318427" cy="159306"/>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CA69FE-DF84-40F2-855A-A7FD33F77463}">
      <dsp:nvSpPr>
        <dsp:cNvPr id="0" name=""/>
        <dsp:cNvSpPr/>
      </dsp:nvSpPr>
      <dsp:spPr>
        <a:xfrm>
          <a:off x="253164" y="2592"/>
          <a:ext cx="1770067" cy="10620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a:t>Protection Risks Severity Scoring</a:t>
          </a:r>
        </a:p>
      </dsp:txBody>
      <dsp:txXfrm>
        <a:off x="284270" y="33698"/>
        <a:ext cx="1707855" cy="999828"/>
      </dsp:txXfrm>
    </dsp:sp>
    <dsp:sp modelId="{6EB61165-6C44-4E82-ABC6-883F4856B2B1}">
      <dsp:nvSpPr>
        <dsp:cNvPr id="0" name=""/>
        <dsp:cNvSpPr/>
      </dsp:nvSpPr>
      <dsp:spPr>
        <a:xfrm rot="5400000">
          <a:off x="-47474" y="2175487"/>
          <a:ext cx="1318427" cy="159306"/>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D3E5F0-7795-4BF7-82B3-982D5D3C85DB}">
      <dsp:nvSpPr>
        <dsp:cNvPr id="0" name=""/>
        <dsp:cNvSpPr/>
      </dsp:nvSpPr>
      <dsp:spPr>
        <a:xfrm>
          <a:off x="253164" y="1330143"/>
          <a:ext cx="1770067" cy="10620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a:t>People Exposed to Risks / or Affected Population</a:t>
          </a:r>
        </a:p>
      </dsp:txBody>
      <dsp:txXfrm>
        <a:off x="284270" y="1361249"/>
        <a:ext cx="1707855" cy="999828"/>
      </dsp:txXfrm>
    </dsp:sp>
    <dsp:sp modelId="{399F7C04-913F-4B91-A37F-98ECB3238114}">
      <dsp:nvSpPr>
        <dsp:cNvPr id="0" name=""/>
        <dsp:cNvSpPr/>
      </dsp:nvSpPr>
      <dsp:spPr>
        <a:xfrm>
          <a:off x="616300" y="2839262"/>
          <a:ext cx="2345067" cy="159306"/>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ACB238-AE22-41E8-B26A-702B363BB1CE}">
      <dsp:nvSpPr>
        <dsp:cNvPr id="0" name=""/>
        <dsp:cNvSpPr/>
      </dsp:nvSpPr>
      <dsp:spPr>
        <a:xfrm>
          <a:off x="253164" y="2657694"/>
          <a:ext cx="1770067" cy="10620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dirty="0"/>
            <a:t>Core Indicator selection  (minimum 2 per pillars)</a:t>
          </a:r>
        </a:p>
      </dsp:txBody>
      <dsp:txXfrm>
        <a:off x="284270" y="2688800"/>
        <a:ext cx="1707855" cy="999828"/>
      </dsp:txXfrm>
    </dsp:sp>
    <dsp:sp modelId="{A67E8E1F-65D1-4B2E-B7B0-B2E3420FEEE1}">
      <dsp:nvSpPr>
        <dsp:cNvPr id="0" name=""/>
        <dsp:cNvSpPr/>
      </dsp:nvSpPr>
      <dsp:spPr>
        <a:xfrm rot="16200000">
          <a:off x="2306715" y="2175487"/>
          <a:ext cx="1318427" cy="159306"/>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33541C-F466-4A96-BC2D-F42626A1E52F}">
      <dsp:nvSpPr>
        <dsp:cNvPr id="0" name=""/>
        <dsp:cNvSpPr/>
      </dsp:nvSpPr>
      <dsp:spPr>
        <a:xfrm>
          <a:off x="2607354" y="2657694"/>
          <a:ext cx="1770067" cy="10620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a:t>Assigning Preference Scores (1-3)</a:t>
          </a:r>
        </a:p>
      </dsp:txBody>
      <dsp:txXfrm>
        <a:off x="2638460" y="2688800"/>
        <a:ext cx="1707855" cy="999828"/>
      </dsp:txXfrm>
    </dsp:sp>
    <dsp:sp modelId="{BEAEB1E9-91EF-43EC-8286-B7276D74B409}">
      <dsp:nvSpPr>
        <dsp:cNvPr id="0" name=""/>
        <dsp:cNvSpPr/>
      </dsp:nvSpPr>
      <dsp:spPr>
        <a:xfrm rot="16200000">
          <a:off x="2306715" y="847936"/>
          <a:ext cx="1318427" cy="159306"/>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F2A09F-FAEB-440A-AE31-C7D663964BFA}">
      <dsp:nvSpPr>
        <dsp:cNvPr id="0" name=""/>
        <dsp:cNvSpPr/>
      </dsp:nvSpPr>
      <dsp:spPr>
        <a:xfrm>
          <a:off x="2607354" y="1330143"/>
          <a:ext cx="1770067" cy="1062040"/>
        </a:xfrm>
        <a:prstGeom prst="roundRect">
          <a:avLst>
            <a:gd name="adj" fmla="val 10000"/>
          </a:avLst>
        </a:prstGeom>
        <a:solidFill>
          <a:schemeClr val="accent1">
            <a:lumMod val="5000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dirty="0"/>
            <a:t>MSNA HH dataset</a:t>
          </a:r>
        </a:p>
      </dsp:txBody>
      <dsp:txXfrm>
        <a:off x="2638460" y="1361249"/>
        <a:ext cx="1707855" cy="999828"/>
      </dsp:txXfrm>
    </dsp:sp>
    <dsp:sp modelId="{0EC1D1A7-C6BC-49E4-A0E1-237B6B529843}">
      <dsp:nvSpPr>
        <dsp:cNvPr id="0" name=""/>
        <dsp:cNvSpPr/>
      </dsp:nvSpPr>
      <dsp:spPr>
        <a:xfrm>
          <a:off x="2970490" y="184161"/>
          <a:ext cx="2345067" cy="159306"/>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66157C-9EF6-47F2-903D-0D65A5CDE042}">
      <dsp:nvSpPr>
        <dsp:cNvPr id="0" name=""/>
        <dsp:cNvSpPr/>
      </dsp:nvSpPr>
      <dsp:spPr>
        <a:xfrm>
          <a:off x="2607354" y="2592"/>
          <a:ext cx="1770067" cy="10620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a:t>HH Crisis Index - Pillars 1 to 3 severity &amp; Final Severity HH level</a:t>
          </a:r>
        </a:p>
      </dsp:txBody>
      <dsp:txXfrm>
        <a:off x="2638460" y="33698"/>
        <a:ext cx="1707855" cy="999828"/>
      </dsp:txXfrm>
    </dsp:sp>
    <dsp:sp modelId="{5C2C4A81-3E7D-4B6B-88A4-86633ECD069B}">
      <dsp:nvSpPr>
        <dsp:cNvPr id="0" name=""/>
        <dsp:cNvSpPr/>
      </dsp:nvSpPr>
      <dsp:spPr>
        <a:xfrm rot="5400000">
          <a:off x="4660905" y="847936"/>
          <a:ext cx="1318427" cy="159306"/>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44C644-FF2A-4DFE-B160-0828C223E773}">
      <dsp:nvSpPr>
        <dsp:cNvPr id="0" name=""/>
        <dsp:cNvSpPr/>
      </dsp:nvSpPr>
      <dsp:spPr>
        <a:xfrm>
          <a:off x="4961544" y="2592"/>
          <a:ext cx="1770067" cy="10620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a:t>Needs Severity and PiN by population groups and Response Type</a:t>
          </a:r>
        </a:p>
      </dsp:txBody>
      <dsp:txXfrm>
        <a:off x="4992650" y="33698"/>
        <a:ext cx="1707855" cy="999828"/>
      </dsp:txXfrm>
    </dsp:sp>
    <dsp:sp modelId="{A770FD7A-FCE5-469E-BF68-64782178CC48}">
      <dsp:nvSpPr>
        <dsp:cNvPr id="0" name=""/>
        <dsp:cNvSpPr/>
      </dsp:nvSpPr>
      <dsp:spPr>
        <a:xfrm rot="5400000">
          <a:off x="4660905" y="2175487"/>
          <a:ext cx="1318427" cy="159306"/>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D58B04-7ACC-48B3-8989-F7D32B37D809}">
      <dsp:nvSpPr>
        <dsp:cNvPr id="0" name=""/>
        <dsp:cNvSpPr/>
      </dsp:nvSpPr>
      <dsp:spPr>
        <a:xfrm>
          <a:off x="4961544" y="1330143"/>
          <a:ext cx="1770067" cy="10620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a:t>Needs Severity adjustment - PR and Expert Judgement</a:t>
          </a:r>
        </a:p>
      </dsp:txBody>
      <dsp:txXfrm>
        <a:off x="4992650" y="1361249"/>
        <a:ext cx="1707855" cy="999828"/>
      </dsp:txXfrm>
    </dsp:sp>
    <dsp:sp modelId="{82B5F2D6-8606-4414-9826-879D477B7F53}">
      <dsp:nvSpPr>
        <dsp:cNvPr id="0" name=""/>
        <dsp:cNvSpPr/>
      </dsp:nvSpPr>
      <dsp:spPr>
        <a:xfrm>
          <a:off x="4961544" y="2657694"/>
          <a:ext cx="1770067" cy="1062040"/>
        </a:xfrm>
        <a:prstGeom prst="roundRect">
          <a:avLst>
            <a:gd name="adj" fmla="val 10000"/>
          </a:avLst>
        </a:prstGeom>
        <a:solidFill>
          <a:srgbClr val="0070C0"/>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a:t>Final Needs Severity &amp; PiN</a:t>
          </a:r>
        </a:p>
      </dsp:txBody>
      <dsp:txXfrm>
        <a:off x="4992650" y="2688800"/>
        <a:ext cx="1707855" cy="99982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4E4535-0651-4AED-B251-B6F44C6EB6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07D964-F97F-47B8-AF3D-35EDF5A696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358331-E3DB-4747-8EAE-0B86C58AFE6D}" type="datetimeFigureOut">
              <a:rPr lang="en-US" smtClean="0"/>
              <a:t>6/11/2026</a:t>
            </a:fld>
            <a:endParaRPr lang="en-US"/>
          </a:p>
        </p:txBody>
      </p:sp>
      <p:sp>
        <p:nvSpPr>
          <p:cNvPr id="4" name="Footer Placeholder 3">
            <a:extLst>
              <a:ext uri="{FF2B5EF4-FFF2-40B4-BE49-F238E27FC236}">
                <a16:creationId xmlns:a16="http://schemas.microsoft.com/office/drawing/2014/main" id="{D95B33F1-EB8F-4BFB-9334-7D1A01BEC3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EBEB22-A766-4915-BD14-C02E51E017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1758D1-A145-4043-B846-9A2AF87EFA45}" type="slidenum">
              <a:rPr lang="en-US" smtClean="0"/>
              <a:t>‹#›</a:t>
            </a:fld>
            <a:endParaRPr lang="en-US"/>
          </a:p>
        </p:txBody>
      </p:sp>
    </p:spTree>
    <p:extLst>
      <p:ext uri="{BB962C8B-B14F-4D97-AF65-F5344CB8AC3E}">
        <p14:creationId xmlns:p14="http://schemas.microsoft.com/office/powerpoint/2010/main" val="36909466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44D81-D20D-4CFD-8220-FF884DD6BBB6}" type="datetimeFigureOut">
              <a:rPr lang="en-US" smtClean="0"/>
              <a:t>6/11/2026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236AE-FC2E-49E9-BD4E-93881FA2B8EC}" type="slidenum">
              <a:rPr lang="en-US" smtClean="0"/>
              <a:t>‹#›</a:t>
            </a:fld>
            <a:endParaRPr lang="en-US"/>
          </a:p>
        </p:txBody>
      </p:sp>
    </p:spTree>
    <p:extLst>
      <p:ext uri="{BB962C8B-B14F-4D97-AF65-F5344CB8AC3E}">
        <p14:creationId xmlns:p14="http://schemas.microsoft.com/office/powerpoint/2010/main" val="39610101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0F530-EFEB-DFF9-5B64-69BBDB193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960D6-A4F1-148E-D23F-86367AED0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C86B7-1A46-2D46-6938-5040D94957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188E0E-9C32-4294-4549-FD794F559878}"/>
              </a:ext>
            </a:extLst>
          </p:cNvPr>
          <p:cNvSpPr>
            <a:spLocks noGrp="1"/>
          </p:cNvSpPr>
          <p:nvPr>
            <p:ph type="sldNum" sz="quarter" idx="5"/>
          </p:nvPr>
        </p:nvSpPr>
        <p:spPr/>
        <p:txBody>
          <a:bodyPr/>
          <a:lstStyle/>
          <a:p>
            <a:fld id="{471426B0-AF84-46D4-B8B1-1DE7398250F2}" type="slidenum">
              <a:rPr lang="en-NG" smtClean="0"/>
              <a:t>2</a:t>
            </a:fld>
            <a:endParaRPr lang="en-NG"/>
          </a:p>
        </p:txBody>
      </p:sp>
    </p:spTree>
    <p:extLst>
      <p:ext uri="{BB962C8B-B14F-4D97-AF65-F5344CB8AC3E}">
        <p14:creationId xmlns:p14="http://schemas.microsoft.com/office/powerpoint/2010/main" val="93337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2193B-A619-2BBF-1A96-AE8141BF8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C1FF8-D09C-A9D1-9173-F2566CC79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912A0-32A0-A185-A4B8-C1A3DD53216A}"/>
              </a:ext>
            </a:extLst>
          </p:cNvPr>
          <p:cNvSpPr>
            <a:spLocks noGrp="1"/>
          </p:cNvSpPr>
          <p:nvPr>
            <p:ph type="body" idx="1"/>
          </p:nvPr>
        </p:nvSpPr>
        <p:spPr/>
        <p:txBody>
          <a:bodyPr/>
          <a:lstStyle/>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ECED4BC9-8E3C-5B54-5C75-A2E073187E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FA555-A226-F0BF-CBA9-75DF189A8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CAFB1-A0C6-E198-D348-90298E90C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0D36F9-4F4E-9AAC-2914-4C34BB900E29}"/>
              </a:ext>
            </a:extLst>
          </p:cNvPr>
          <p:cNvSpPr>
            <a:spLocks noGrp="1"/>
          </p:cNvSpPr>
          <p:nvPr>
            <p:ph type="body" idx="1"/>
          </p:nvPr>
        </p:nvSpPr>
        <p:spPr/>
        <p:txBody>
          <a:bodyPr/>
          <a:lstStyle/>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3895849B-2B0C-54F1-8376-B7E1A03CBD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602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AEED9-0D40-35C5-E3BA-845AED1CF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1F7C2-4062-B2CB-3261-50A5F6D822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0C73D1-C3DB-7138-DBB1-E7D22FA556A5}"/>
              </a:ext>
            </a:extLst>
          </p:cNvPr>
          <p:cNvSpPr>
            <a:spLocks noGrp="1"/>
          </p:cNvSpPr>
          <p:nvPr>
            <p:ph type="body" idx="1"/>
          </p:nvPr>
        </p:nvSpPr>
        <p:spPr/>
        <p:txBody>
          <a:bodyPr/>
          <a:lstStyle/>
          <a:p>
            <a:pPr marL="285750" indent="-285750">
              <a:buFont typeface="Arial" panose="020B0604020202020204" pitchFamily="34" charset="0"/>
              <a:buChar char="•"/>
            </a:pPr>
            <a:r>
              <a:rPr lang="en-US" dirty="0"/>
              <a:t>The framework uses these indicators to classify severity from:</a:t>
            </a:r>
            <a:br>
              <a:rPr lang="en-US" dirty="0"/>
            </a:br>
            <a:r>
              <a:rPr lang="en-US" dirty="0"/>
              <a:t>Phase 1 = Minimal, Phase 2 = Stressed, Phase 3 = Severe, Phase 4 = Extreme, Phase 5 = Catastrophic</a:t>
            </a:r>
            <a:endParaRPr lang="en-GB" dirty="0"/>
          </a:p>
        </p:txBody>
      </p:sp>
      <p:sp>
        <p:nvSpPr>
          <p:cNvPr id="4" name="Slide Number Placeholder 3">
            <a:extLst>
              <a:ext uri="{FF2B5EF4-FFF2-40B4-BE49-F238E27FC236}">
                <a16:creationId xmlns:a16="http://schemas.microsoft.com/office/drawing/2014/main" id="{B06A02D6-8BA0-F143-5A57-ECEB24AECA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065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A93CA-4317-30F1-2543-7FBCC39F8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C975F-AC00-FA2F-9F2C-60CA298FC4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6CCB4-897F-2733-A55A-67E18F0C65F3}"/>
              </a:ext>
            </a:extLst>
          </p:cNvPr>
          <p:cNvSpPr>
            <a:spLocks noGrp="1"/>
          </p:cNvSpPr>
          <p:nvPr>
            <p:ph type="body" idx="1"/>
          </p:nvPr>
        </p:nvSpPr>
        <p:spPr/>
        <p:txBody>
          <a:bodyPr/>
          <a:lstStyle/>
          <a:p>
            <a:pPr marL="228600" indent="-228600">
              <a:buAutoNum type="arabicPeriod"/>
            </a:pPr>
            <a:endParaRPr lang="en-US" b="0" dirty="0"/>
          </a:p>
        </p:txBody>
      </p:sp>
      <p:sp>
        <p:nvSpPr>
          <p:cNvPr id="4" name="Slide Number Placeholder 3">
            <a:extLst>
              <a:ext uri="{FF2B5EF4-FFF2-40B4-BE49-F238E27FC236}">
                <a16:creationId xmlns:a16="http://schemas.microsoft.com/office/drawing/2014/main" id="{6AE5A4F0-7003-F419-80A4-8CE04B8716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141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2DB1E-F0B0-65CE-F3E5-FBF3E34B1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0C2DB-DEBB-A2E7-7B47-9A207B4D1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6E1F1-A6E5-0590-C582-39000B14D9CC}"/>
              </a:ext>
            </a:extLst>
          </p:cNvPr>
          <p:cNvSpPr>
            <a:spLocks noGrp="1"/>
          </p:cNvSpPr>
          <p:nvPr>
            <p:ph type="body" idx="1"/>
          </p:nvPr>
        </p:nvSpPr>
        <p:spPr/>
        <p:txBody>
          <a:bodyPr/>
          <a:lstStyle/>
          <a:p>
            <a:pPr marL="228600" indent="-228600">
              <a:buAutoNum type="arabicPeriod"/>
            </a:pPr>
            <a:endParaRPr lang="en-US" b="0" dirty="0"/>
          </a:p>
        </p:txBody>
      </p:sp>
      <p:sp>
        <p:nvSpPr>
          <p:cNvPr id="4" name="Slide Number Placeholder 3">
            <a:extLst>
              <a:ext uri="{FF2B5EF4-FFF2-40B4-BE49-F238E27FC236}">
                <a16:creationId xmlns:a16="http://schemas.microsoft.com/office/drawing/2014/main" id="{721B4C67-6182-5FD2-1338-F59E7248CC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247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30097-9A56-3C4A-F480-A3AE9DCE0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66CCB-C13E-6985-33A9-4069DB7D8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A7D073-5E97-2FD5-C96C-DBF288FFFF2B}"/>
              </a:ext>
            </a:extLst>
          </p:cNvPr>
          <p:cNvSpPr>
            <a:spLocks noGrp="1"/>
          </p:cNvSpPr>
          <p:nvPr>
            <p:ph type="body" idx="1"/>
          </p:nvPr>
        </p:nvSpPr>
        <p:spPr/>
        <p:txBody>
          <a:bodyPr/>
          <a:lstStyle/>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9892F1A8-1FEF-34F7-8A9B-ED76D476F7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844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A0EDA-16DA-7CC0-49D9-6E1A2FEF3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5DC039-D348-9F34-4BCB-1B3396BDC1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717C88-C954-F144-90AD-CFDE16B79DCD}"/>
              </a:ext>
            </a:extLst>
          </p:cNvPr>
          <p:cNvSpPr>
            <a:spLocks noGrp="1"/>
          </p:cNvSpPr>
          <p:nvPr>
            <p:ph type="body" idx="1"/>
          </p:nvPr>
        </p:nvSpPr>
        <p:spPr/>
        <p:txBody>
          <a:bodyPr/>
          <a:lstStyle/>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0E0368B1-005C-4877-3DF4-4D13CB6427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997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3934D-28A7-FB0D-6439-7F7275DE2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E2C59-14D7-9FAA-F12A-E68111B88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D6AB30-7FE1-865B-B8AA-BC6796BAE722}"/>
              </a:ext>
            </a:extLst>
          </p:cNvPr>
          <p:cNvSpPr>
            <a:spLocks noGrp="1"/>
          </p:cNvSpPr>
          <p:nvPr>
            <p:ph type="body" idx="1"/>
          </p:nvPr>
        </p:nvSpPr>
        <p:spPr/>
        <p:txBody>
          <a:bodyPr/>
          <a:lstStyle/>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2A6A2BA4-AE43-711C-E0F7-81C265B313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811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811FD-8CC4-507D-85A8-ABEAE8104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EE37D-0220-105D-3436-F348BCF20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0D774-812B-1AF0-3C34-84012953F1B8}"/>
              </a:ext>
            </a:extLst>
          </p:cNvPr>
          <p:cNvSpPr>
            <a:spLocks noGrp="1"/>
          </p:cNvSpPr>
          <p:nvPr>
            <p:ph type="body" idx="1"/>
          </p:nvPr>
        </p:nvSpPr>
        <p:spPr/>
        <p:txBody>
          <a:bodyPr/>
          <a:lstStyle/>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AD884CBE-FE18-A0B5-63B9-333C1F8776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648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10BD2-B8B3-1E6F-5831-614134520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1DC87-52DA-8680-A052-D7F6D5843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4051A-CF05-634B-30C0-85512CD83B48}"/>
              </a:ext>
            </a:extLst>
          </p:cNvPr>
          <p:cNvSpPr>
            <a:spLocks noGrp="1"/>
          </p:cNvSpPr>
          <p:nvPr>
            <p:ph type="body" idx="1"/>
          </p:nvPr>
        </p:nvSpPr>
        <p:spPr/>
        <p:txBody>
          <a:bodyPr/>
          <a:lstStyle/>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71A42841-492F-E24D-1853-9D54AC43EA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10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78C1A-E18D-67E5-EB5B-2677E0175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5F5DC2-83BE-38D4-FEA4-D8EA83BA1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D581E-7320-E18C-0534-F070728A1F78}"/>
              </a:ext>
            </a:extLst>
          </p:cNvPr>
          <p:cNvSpPr>
            <a:spLocks noGrp="1"/>
          </p:cNvSpPr>
          <p:nvPr>
            <p:ph type="body" idx="1"/>
          </p:nvPr>
        </p:nvSpPr>
        <p:spPr/>
        <p:txBody>
          <a:bodyPr/>
          <a:lstStyle/>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66707ED6-8DBA-8720-7E3B-CB1E420E42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327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AADE4-925E-1B24-B661-4063DF3CC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B6855-1853-EC75-F4C3-73F228EAF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95649C-CAFD-EAAE-317C-FF1F48F5F81F}"/>
              </a:ext>
            </a:extLst>
          </p:cNvPr>
          <p:cNvSpPr>
            <a:spLocks noGrp="1"/>
          </p:cNvSpPr>
          <p:nvPr>
            <p:ph type="body" idx="1"/>
          </p:nvPr>
        </p:nvSpPr>
        <p:spPr/>
        <p:txBody>
          <a:bodyPr/>
          <a:lstStyle/>
          <a:p>
            <a:r>
              <a:rPr lang="en-US" dirty="0"/>
              <a:t>The logic of the table:</a:t>
            </a:r>
          </a:p>
          <a:p>
            <a:pPr marL="171450" indent="-171450">
              <a:buFontTx/>
              <a:buChar char="-"/>
            </a:pPr>
            <a:r>
              <a:rPr lang="en-US" dirty="0"/>
              <a:t>The indicators are provided as </a:t>
            </a:r>
            <a:r>
              <a:rPr lang="en-US" b="1" dirty="0"/>
              <a:t>example</a:t>
            </a:r>
            <a:endParaRPr lang="en-US" b="0" dirty="0"/>
          </a:p>
          <a:p>
            <a:pPr marL="171450" indent="-171450">
              <a:buFontTx/>
              <a:buChar char="-"/>
            </a:pPr>
            <a:r>
              <a:rPr lang="en-US" b="0" dirty="0"/>
              <a:t>They are an indication of indicators that OCHA-PC can look at together, using the </a:t>
            </a:r>
            <a:r>
              <a:rPr lang="en-US" b="1" dirty="0"/>
              <a:t>initial protection risk severity </a:t>
            </a:r>
            <a:r>
              <a:rPr lang="en-US" b="0" dirty="0"/>
              <a:t>as trigger.</a:t>
            </a:r>
            <a:endParaRPr lang="en-US" dirty="0"/>
          </a:p>
        </p:txBody>
      </p:sp>
      <p:sp>
        <p:nvSpPr>
          <p:cNvPr id="4" name="Slide Number Placeholder 3">
            <a:extLst>
              <a:ext uri="{FF2B5EF4-FFF2-40B4-BE49-F238E27FC236}">
                <a16:creationId xmlns:a16="http://schemas.microsoft.com/office/drawing/2014/main" id="{B62647AB-BC85-2C2D-CE65-727330725B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65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s-ES" b="0" dirty="0" err="1"/>
              <a:t>Better</a:t>
            </a:r>
            <a:r>
              <a:rPr lang="es-ES" b="0" dirty="0"/>
              <a:t> </a:t>
            </a:r>
            <a:r>
              <a:rPr lang="es-ES" b="0" dirty="0" err="1"/>
              <a:t>calculation</a:t>
            </a:r>
            <a:r>
              <a:rPr lang="es-ES" b="0" dirty="0"/>
              <a:t> </a:t>
            </a:r>
            <a:r>
              <a:rPr lang="es-ES" b="0" dirty="0" err="1"/>
              <a:t>of</a:t>
            </a:r>
            <a:r>
              <a:rPr lang="es-ES" b="0" dirty="0"/>
              <a:t> </a:t>
            </a:r>
            <a:r>
              <a:rPr lang="es-ES" b="0" dirty="0" err="1"/>
              <a:t>the</a:t>
            </a:r>
            <a:r>
              <a:rPr lang="es-ES" b="0" dirty="0"/>
              <a:t> </a:t>
            </a:r>
            <a:r>
              <a:rPr lang="es-ES" b="1" dirty="0" err="1"/>
              <a:t>affected</a:t>
            </a:r>
            <a:r>
              <a:rPr lang="es-ES" b="1" dirty="0"/>
              <a:t> </a:t>
            </a:r>
            <a:r>
              <a:rPr lang="es-ES" b="1" dirty="0" err="1"/>
              <a:t>population</a:t>
            </a:r>
            <a:r>
              <a:rPr lang="es-ES" b="0" dirty="0"/>
              <a:t>, </a:t>
            </a:r>
            <a:r>
              <a:rPr lang="es-ES" b="0" dirty="0" err="1"/>
              <a:t>to</a:t>
            </a:r>
            <a:r>
              <a:rPr lang="es-ES" b="0" dirty="0"/>
              <a:t> </a:t>
            </a:r>
            <a:r>
              <a:rPr lang="es-ES" b="0" dirty="0" err="1"/>
              <a:t>identify</a:t>
            </a:r>
            <a:r>
              <a:rPr lang="es-ES" b="0" dirty="0"/>
              <a:t> </a:t>
            </a:r>
            <a:r>
              <a:rPr lang="es-ES" b="0" dirty="0" err="1"/>
              <a:t>the</a:t>
            </a:r>
            <a:r>
              <a:rPr lang="es-ES" b="0" dirty="0"/>
              <a:t> </a:t>
            </a:r>
            <a:r>
              <a:rPr lang="es-ES" b="0" dirty="0" err="1"/>
              <a:t>subset</a:t>
            </a:r>
            <a:r>
              <a:rPr lang="es-ES" b="0" dirty="0"/>
              <a:t> </a:t>
            </a:r>
            <a:r>
              <a:rPr lang="es-ES" b="0" dirty="0" err="1"/>
              <a:t>of</a:t>
            </a:r>
            <a:r>
              <a:rPr lang="es-ES" b="0" dirty="0"/>
              <a:t> </a:t>
            </a:r>
            <a:r>
              <a:rPr lang="es-ES" b="0" dirty="0" err="1"/>
              <a:t>people</a:t>
            </a:r>
            <a:r>
              <a:rPr lang="es-ES" b="0" dirty="0"/>
              <a:t> </a:t>
            </a:r>
            <a:r>
              <a:rPr lang="es-ES" b="0" dirty="0" err="1"/>
              <a:t>exposed</a:t>
            </a:r>
            <a:r>
              <a:rPr lang="es-ES" b="0" dirty="0"/>
              <a:t> </a:t>
            </a:r>
            <a:r>
              <a:rPr lang="es-ES" b="0" dirty="0" err="1"/>
              <a:t>to</a:t>
            </a:r>
            <a:r>
              <a:rPr lang="es-ES" b="0" dirty="0"/>
              <a:t> Protection </a:t>
            </a:r>
            <a:r>
              <a:rPr lang="es-ES" b="0" dirty="0" err="1"/>
              <a:t>risks</a:t>
            </a:r>
            <a:r>
              <a:rPr lang="es-ES" b="0" dirty="0"/>
              <a:t>. </a:t>
            </a:r>
          </a:p>
          <a:p>
            <a:pPr marL="228600" indent="-228600">
              <a:buAutoNum type="arabicPeriod"/>
            </a:pPr>
            <a:r>
              <a:rPr lang="es-ES" b="0" dirty="0"/>
              <a:t>Use </a:t>
            </a:r>
            <a:r>
              <a:rPr lang="es-ES" b="0" dirty="0" err="1"/>
              <a:t>of</a:t>
            </a:r>
            <a:r>
              <a:rPr lang="es-ES" b="0" dirty="0"/>
              <a:t> </a:t>
            </a:r>
            <a:r>
              <a:rPr lang="es-ES" b="0" dirty="0" err="1"/>
              <a:t>baseline</a:t>
            </a:r>
            <a:r>
              <a:rPr lang="es-ES" b="0" dirty="0"/>
              <a:t> Protection </a:t>
            </a:r>
            <a:r>
              <a:rPr lang="es-ES" b="0" dirty="0" err="1"/>
              <a:t>risks</a:t>
            </a:r>
            <a:r>
              <a:rPr lang="es-ES" b="0" dirty="0"/>
              <a:t> </a:t>
            </a:r>
            <a:r>
              <a:rPr lang="es-ES" b="0" dirty="0" err="1"/>
              <a:t>population</a:t>
            </a:r>
            <a:r>
              <a:rPr lang="es-ES" b="0" dirty="0"/>
              <a:t>, </a:t>
            </a:r>
            <a:r>
              <a:rPr lang="es-ES" b="0" dirty="0" err="1"/>
              <a:t>to</a:t>
            </a:r>
            <a:r>
              <a:rPr lang="es-ES" b="0" dirty="0"/>
              <a:t> </a:t>
            </a:r>
            <a:r>
              <a:rPr lang="es-ES" b="0" dirty="0" err="1"/>
              <a:t>identify</a:t>
            </a:r>
            <a:r>
              <a:rPr lang="es-ES" b="0" dirty="0"/>
              <a:t> </a:t>
            </a:r>
            <a:r>
              <a:rPr lang="es-ES" b="0" dirty="0" err="1"/>
              <a:t>the</a:t>
            </a:r>
            <a:r>
              <a:rPr lang="es-ES" b="0" dirty="0"/>
              <a:t> </a:t>
            </a:r>
            <a:r>
              <a:rPr lang="es-ES" b="0" dirty="0" err="1"/>
              <a:t>subset</a:t>
            </a:r>
            <a:r>
              <a:rPr lang="es-ES" b="0" dirty="0"/>
              <a:t> People in </a:t>
            </a:r>
            <a:r>
              <a:rPr lang="es-ES" b="0" dirty="0" err="1"/>
              <a:t>Need</a:t>
            </a:r>
            <a:r>
              <a:rPr lang="es-ES" b="0" dirty="0"/>
              <a:t>.</a:t>
            </a:r>
          </a:p>
          <a:p>
            <a:pPr marL="228600" indent="-228600">
              <a:buAutoNum type="arabicPeriod"/>
            </a:pPr>
            <a:r>
              <a:rPr lang="es-ES" b="0" dirty="0" err="1"/>
              <a:t>How</a:t>
            </a:r>
            <a:r>
              <a:rPr lang="es-ES" b="0" dirty="0"/>
              <a:t> </a:t>
            </a:r>
            <a:r>
              <a:rPr lang="es-ES" b="0" dirty="0" err="1"/>
              <a:t>we</a:t>
            </a:r>
            <a:r>
              <a:rPr lang="es-ES" b="0" dirty="0"/>
              <a:t> do </a:t>
            </a:r>
            <a:r>
              <a:rPr lang="es-ES" b="0" dirty="0" err="1"/>
              <a:t>it</a:t>
            </a:r>
            <a:r>
              <a:rPr lang="es-ES" b="0" dirty="0"/>
              <a:t>. </a:t>
            </a:r>
          </a:p>
          <a:p>
            <a:pPr marL="685800" lvl="1" indent="-228600">
              <a:buAutoNum type="arabicPeriod"/>
            </a:pPr>
            <a:r>
              <a:rPr lang="es-ES" b="0" dirty="0" err="1"/>
              <a:t>We</a:t>
            </a:r>
            <a:r>
              <a:rPr lang="es-ES" b="0" dirty="0"/>
              <a:t> </a:t>
            </a:r>
            <a:r>
              <a:rPr lang="es-ES" b="0" dirty="0" err="1"/>
              <a:t>revised</a:t>
            </a:r>
            <a:r>
              <a:rPr lang="es-ES" b="0" dirty="0"/>
              <a:t> </a:t>
            </a:r>
            <a:r>
              <a:rPr lang="es-ES" b="0" dirty="0" err="1"/>
              <a:t>the</a:t>
            </a:r>
            <a:r>
              <a:rPr lang="es-ES" b="0" dirty="0"/>
              <a:t> Global Protection </a:t>
            </a:r>
            <a:r>
              <a:rPr lang="es-ES" b="0" dirty="0" err="1"/>
              <a:t>Update</a:t>
            </a:r>
            <a:r>
              <a:rPr lang="es-ES" b="0" dirty="0"/>
              <a:t> </a:t>
            </a:r>
            <a:r>
              <a:rPr lang="es-ES" b="0" dirty="0" err="1"/>
              <a:t>approach</a:t>
            </a:r>
            <a:r>
              <a:rPr lang="es-ES" b="0" dirty="0"/>
              <a:t> </a:t>
            </a:r>
            <a:r>
              <a:rPr lang="es-ES" b="0" dirty="0" err="1"/>
              <a:t>we</a:t>
            </a:r>
            <a:r>
              <a:rPr lang="es-ES" b="0" dirty="0"/>
              <a:t> </a:t>
            </a:r>
            <a:r>
              <a:rPr lang="es-ES" b="0" dirty="0" err="1"/>
              <a:t>used</a:t>
            </a:r>
            <a:r>
              <a:rPr lang="es-ES" b="0" dirty="0"/>
              <a:t> </a:t>
            </a:r>
            <a:r>
              <a:rPr lang="es-ES" b="0" dirty="0" err="1"/>
              <a:t>since</a:t>
            </a:r>
            <a:r>
              <a:rPr lang="es-ES" b="0" dirty="0"/>
              <a:t> 2022. </a:t>
            </a:r>
            <a:r>
              <a:rPr lang="es-ES" b="0" dirty="0" err="1"/>
              <a:t>Now</a:t>
            </a:r>
            <a:r>
              <a:rPr lang="es-ES" b="0" dirty="0"/>
              <a:t> </a:t>
            </a:r>
            <a:r>
              <a:rPr lang="es-ES" b="0" dirty="0" err="1"/>
              <a:t>is</a:t>
            </a:r>
            <a:r>
              <a:rPr lang="es-ES" b="0" dirty="0"/>
              <a:t> done at </a:t>
            </a:r>
            <a:r>
              <a:rPr lang="es-ES" b="0" dirty="0" err="1"/>
              <a:t>subnational</a:t>
            </a:r>
            <a:r>
              <a:rPr lang="es-ES" b="0" dirty="0"/>
              <a:t> </a:t>
            </a:r>
            <a:r>
              <a:rPr lang="es-ES" b="0" dirty="0" err="1"/>
              <a:t>level</a:t>
            </a:r>
            <a:r>
              <a:rPr lang="es-ES" b="0" dirty="0"/>
              <a:t>, and </a:t>
            </a:r>
            <a:r>
              <a:rPr lang="es-ES" b="0" dirty="0" err="1"/>
              <a:t>is</a:t>
            </a:r>
            <a:r>
              <a:rPr lang="es-ES" b="0" dirty="0"/>
              <a:t> </a:t>
            </a:r>
            <a:r>
              <a:rPr lang="es-ES" b="0" dirty="0" err="1"/>
              <a:t>based</a:t>
            </a:r>
            <a:r>
              <a:rPr lang="es-ES" b="0" dirty="0"/>
              <a:t> </a:t>
            </a:r>
            <a:r>
              <a:rPr lang="es-ES" b="0" dirty="0" err="1"/>
              <a:t>on</a:t>
            </a:r>
            <a:r>
              <a:rPr lang="es-ES" b="0" dirty="0"/>
              <a:t> </a:t>
            </a:r>
            <a:r>
              <a:rPr lang="es-ES" b="1" dirty="0" err="1"/>
              <a:t>expert</a:t>
            </a:r>
            <a:r>
              <a:rPr lang="es-ES" b="1" dirty="0"/>
              <a:t> </a:t>
            </a:r>
            <a:r>
              <a:rPr lang="es-ES" b="1" dirty="0" err="1"/>
              <a:t>judgement</a:t>
            </a:r>
            <a:endParaRPr lang="es-ES" b="1" dirty="0"/>
          </a:p>
          <a:p>
            <a:pPr marL="685800" lvl="1" indent="-228600">
              <a:buAutoNum type="arabicPeriod"/>
            </a:pPr>
            <a:r>
              <a:rPr lang="es-ES" b="0" dirty="0" err="1"/>
              <a:t>We</a:t>
            </a:r>
            <a:r>
              <a:rPr lang="es-ES" b="0" dirty="0"/>
              <a:t> </a:t>
            </a:r>
            <a:r>
              <a:rPr lang="es-ES" b="0" dirty="0" err="1"/>
              <a:t>have</a:t>
            </a:r>
            <a:r>
              <a:rPr lang="es-ES" b="0" dirty="0"/>
              <a:t> </a:t>
            </a:r>
            <a:r>
              <a:rPr lang="es-ES" b="0" dirty="0" err="1"/>
              <a:t>an</a:t>
            </a:r>
            <a:r>
              <a:rPr lang="es-ES" b="0" dirty="0"/>
              <a:t> </a:t>
            </a:r>
            <a:r>
              <a:rPr lang="es-ES" b="0" dirty="0" err="1"/>
              <a:t>automatize</a:t>
            </a:r>
            <a:r>
              <a:rPr lang="es-ES" b="0" dirty="0"/>
              <a:t> </a:t>
            </a:r>
            <a:r>
              <a:rPr lang="es-ES" b="0" dirty="0" err="1"/>
              <a:t>model</a:t>
            </a:r>
            <a:r>
              <a:rPr lang="es-ES" b="0" dirty="0"/>
              <a:t> </a:t>
            </a:r>
            <a:r>
              <a:rPr lang="es-ES" b="0" dirty="0" err="1"/>
              <a:t>that</a:t>
            </a:r>
            <a:r>
              <a:rPr lang="es-ES" b="0" dirty="0"/>
              <a:t> </a:t>
            </a:r>
            <a:r>
              <a:rPr lang="es-ES" b="0" dirty="0" err="1"/>
              <a:t>calculates</a:t>
            </a:r>
            <a:r>
              <a:rPr lang="es-ES" b="0" dirty="0"/>
              <a:t> </a:t>
            </a:r>
            <a:r>
              <a:rPr lang="es-ES" b="0" dirty="0" err="1"/>
              <a:t>the</a:t>
            </a:r>
            <a:r>
              <a:rPr lang="es-ES" b="0" dirty="0"/>
              <a:t> </a:t>
            </a:r>
            <a:r>
              <a:rPr lang="es-ES" b="1" dirty="0" err="1"/>
              <a:t>projected</a:t>
            </a:r>
            <a:r>
              <a:rPr lang="es-ES" b="1" dirty="0"/>
              <a:t> </a:t>
            </a:r>
            <a:r>
              <a:rPr lang="es-ES" b="1" dirty="0" err="1"/>
              <a:t>people</a:t>
            </a:r>
            <a:r>
              <a:rPr lang="es-ES" b="1" dirty="0"/>
              <a:t> at </a:t>
            </a:r>
            <a:r>
              <a:rPr lang="es-ES" b="1" dirty="0" err="1"/>
              <a:t>risks</a:t>
            </a:r>
            <a:r>
              <a:rPr lang="es-ES" b="1" dirty="0"/>
              <a:t>, </a:t>
            </a:r>
            <a:r>
              <a:rPr lang="es-ES" b="0" dirty="0" err="1"/>
              <a:t>from</a:t>
            </a:r>
            <a:r>
              <a:rPr lang="es-ES" b="0" dirty="0"/>
              <a:t> </a:t>
            </a:r>
            <a:r>
              <a:rPr lang="es-ES" b="0" dirty="0" err="1"/>
              <a:t>the</a:t>
            </a:r>
            <a:r>
              <a:rPr lang="es-ES" b="0" dirty="0"/>
              <a:t> OCHA </a:t>
            </a:r>
            <a:r>
              <a:rPr lang="es-ES" b="0" dirty="0" err="1"/>
              <a:t>population</a:t>
            </a:r>
            <a:r>
              <a:rPr lang="es-ES" b="0" dirty="0"/>
              <a:t> data</a:t>
            </a:r>
            <a:endParaRPr lang="es-ES" b="1" dirty="0"/>
          </a:p>
          <a:p>
            <a:pPr marL="685800" lvl="1" indent="-228600">
              <a:buAutoNum type="arabicPeriod"/>
            </a:pPr>
            <a:r>
              <a:rPr lang="es-ES" b="1" dirty="0" err="1"/>
              <a:t>The</a:t>
            </a:r>
            <a:r>
              <a:rPr lang="es-ES" b="1" dirty="0"/>
              <a:t> </a:t>
            </a:r>
            <a:r>
              <a:rPr lang="es-ES" b="1" dirty="0" err="1"/>
              <a:t>previously</a:t>
            </a:r>
            <a:r>
              <a:rPr lang="es-ES" b="1" dirty="0"/>
              <a:t> </a:t>
            </a:r>
            <a:r>
              <a:rPr lang="es-ES" b="1" dirty="0" err="1"/>
              <a:t>defined</a:t>
            </a:r>
            <a:r>
              <a:rPr lang="es-ES" b="1" dirty="0"/>
              <a:t> 3 </a:t>
            </a:r>
            <a:r>
              <a:rPr lang="es-ES" b="1" dirty="0" err="1"/>
              <a:t>pillars</a:t>
            </a:r>
            <a:r>
              <a:rPr lang="es-ES" b="0" dirty="0"/>
              <a:t>, are </a:t>
            </a:r>
            <a:r>
              <a:rPr lang="es-ES" b="0" dirty="0" err="1"/>
              <a:t>used</a:t>
            </a:r>
            <a:r>
              <a:rPr lang="es-ES" b="0" dirty="0"/>
              <a:t> as proxy </a:t>
            </a:r>
            <a:r>
              <a:rPr lang="es-ES" b="0" dirty="0" err="1"/>
              <a:t>indicators</a:t>
            </a:r>
            <a:r>
              <a:rPr lang="es-ES" b="0" dirty="0"/>
              <a:t> </a:t>
            </a:r>
            <a:r>
              <a:rPr lang="es-ES" b="0" dirty="0" err="1"/>
              <a:t>to</a:t>
            </a:r>
            <a:r>
              <a:rPr lang="es-ES" b="0" dirty="0"/>
              <a:t> </a:t>
            </a:r>
            <a:r>
              <a:rPr lang="es-ES" b="0" dirty="0" err="1"/>
              <a:t>identify</a:t>
            </a:r>
            <a:r>
              <a:rPr lang="es-ES" b="0" dirty="0"/>
              <a:t> PIN</a:t>
            </a:r>
          </a:p>
          <a:p>
            <a:pPr marL="685800" lvl="1" indent="-228600">
              <a:buAutoNum type="arabicPeriod"/>
            </a:pPr>
            <a:r>
              <a:rPr lang="es-ES" b="0" dirty="0"/>
              <a:t>At </a:t>
            </a:r>
            <a:r>
              <a:rPr lang="es-ES" b="0" dirty="0" err="1"/>
              <a:t>the</a:t>
            </a:r>
            <a:r>
              <a:rPr lang="es-ES" b="0" dirty="0"/>
              <a:t> </a:t>
            </a:r>
            <a:r>
              <a:rPr lang="es-ES" b="0" dirty="0" err="1"/>
              <a:t>last</a:t>
            </a:r>
            <a:r>
              <a:rPr lang="es-ES" b="0" dirty="0"/>
              <a:t> </a:t>
            </a:r>
            <a:r>
              <a:rPr lang="es-ES" b="0" dirty="0" err="1"/>
              <a:t>stage</a:t>
            </a:r>
            <a:r>
              <a:rPr lang="es-ES" b="0" dirty="0"/>
              <a:t>, </a:t>
            </a:r>
            <a:r>
              <a:rPr lang="es-ES" b="0" dirty="0" err="1"/>
              <a:t>we</a:t>
            </a:r>
            <a:r>
              <a:rPr lang="es-ES" b="0" dirty="0"/>
              <a:t> </a:t>
            </a:r>
            <a:r>
              <a:rPr lang="es-ES" b="0" dirty="0" err="1"/>
              <a:t>have</a:t>
            </a:r>
            <a:r>
              <a:rPr lang="es-ES" b="0" dirty="0"/>
              <a:t> </a:t>
            </a:r>
            <a:r>
              <a:rPr lang="es-ES" b="0" dirty="0" err="1"/>
              <a:t>introduced</a:t>
            </a:r>
            <a:r>
              <a:rPr lang="es-ES" b="0" dirty="0"/>
              <a:t> </a:t>
            </a:r>
            <a:r>
              <a:rPr lang="es-ES" b="0" dirty="0" err="1"/>
              <a:t>modalities</a:t>
            </a:r>
            <a:r>
              <a:rPr lang="es-ES" b="0" dirty="0"/>
              <a:t> </a:t>
            </a:r>
            <a:r>
              <a:rPr lang="es-ES" b="0" dirty="0" err="1"/>
              <a:t>that</a:t>
            </a:r>
            <a:r>
              <a:rPr lang="es-ES" b="0" dirty="0"/>
              <a:t> </a:t>
            </a:r>
            <a:r>
              <a:rPr lang="es-ES" b="0" dirty="0" err="1"/>
              <a:t>better</a:t>
            </a:r>
            <a:r>
              <a:rPr lang="es-ES" b="0" dirty="0"/>
              <a:t> </a:t>
            </a:r>
            <a:r>
              <a:rPr lang="es-ES" b="0" dirty="0" err="1"/>
              <a:t>adapt</a:t>
            </a:r>
            <a:r>
              <a:rPr lang="es-ES" b="0" dirty="0"/>
              <a:t> </a:t>
            </a:r>
            <a:r>
              <a:rPr lang="es-ES" b="0" dirty="0" err="1"/>
              <a:t>to</a:t>
            </a:r>
            <a:r>
              <a:rPr lang="es-ES" b="0" dirty="0"/>
              <a:t> </a:t>
            </a:r>
            <a:r>
              <a:rPr lang="es-ES" b="0" dirty="0" err="1"/>
              <a:t>available</a:t>
            </a:r>
            <a:r>
              <a:rPr lang="es-ES" b="0" dirty="0"/>
              <a:t> data: </a:t>
            </a:r>
            <a:r>
              <a:rPr lang="es-ES" b="1" dirty="0"/>
              <a:t>no data, </a:t>
            </a:r>
            <a:r>
              <a:rPr lang="es-ES" b="1" dirty="0" err="1"/>
              <a:t>area</a:t>
            </a:r>
            <a:r>
              <a:rPr lang="es-ES" b="1" dirty="0"/>
              <a:t> </a:t>
            </a:r>
            <a:r>
              <a:rPr lang="es-ES" b="1" dirty="0" err="1"/>
              <a:t>level</a:t>
            </a:r>
            <a:r>
              <a:rPr lang="es-ES" b="1" dirty="0"/>
              <a:t> data and </a:t>
            </a:r>
            <a:r>
              <a:rPr lang="es-ES" b="1" dirty="0" err="1"/>
              <a:t>household</a:t>
            </a:r>
            <a:r>
              <a:rPr lang="es-ES" b="1" dirty="0"/>
              <a:t> data.</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74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2F9E9-F128-F838-2DC9-5ED679EDB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DCD680-0649-B526-B07D-ED2309D558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F8795-B4FA-0211-24F5-5DB642B6495B}"/>
              </a:ext>
            </a:extLst>
          </p:cNvPr>
          <p:cNvSpPr>
            <a:spLocks noGrp="1"/>
          </p:cNvSpPr>
          <p:nvPr>
            <p:ph type="body" idx="1"/>
          </p:nvPr>
        </p:nvSpPr>
        <p:spPr/>
        <p:txBody>
          <a:bodyPr/>
          <a:lstStyle/>
          <a:p>
            <a:pPr marL="228600" indent="-228600">
              <a:buAutoNum type="arabicPeriod"/>
            </a:pPr>
            <a:r>
              <a:rPr lang="es-ES" b="0" dirty="0" err="1"/>
              <a:t>Better</a:t>
            </a:r>
            <a:r>
              <a:rPr lang="es-ES" b="0" dirty="0"/>
              <a:t> </a:t>
            </a:r>
            <a:r>
              <a:rPr lang="es-ES" b="0" dirty="0" err="1"/>
              <a:t>calculation</a:t>
            </a:r>
            <a:r>
              <a:rPr lang="es-ES" b="0" dirty="0"/>
              <a:t> </a:t>
            </a:r>
            <a:r>
              <a:rPr lang="es-ES" b="0" dirty="0" err="1"/>
              <a:t>of</a:t>
            </a:r>
            <a:r>
              <a:rPr lang="es-ES" b="0" dirty="0"/>
              <a:t> </a:t>
            </a:r>
            <a:r>
              <a:rPr lang="es-ES" b="0" dirty="0" err="1"/>
              <a:t>the</a:t>
            </a:r>
            <a:r>
              <a:rPr lang="es-ES" b="0" dirty="0"/>
              <a:t> </a:t>
            </a:r>
            <a:r>
              <a:rPr lang="es-ES" b="1" dirty="0" err="1"/>
              <a:t>affected</a:t>
            </a:r>
            <a:r>
              <a:rPr lang="es-ES" b="1" dirty="0"/>
              <a:t> </a:t>
            </a:r>
            <a:r>
              <a:rPr lang="es-ES" b="1" dirty="0" err="1"/>
              <a:t>population</a:t>
            </a:r>
            <a:r>
              <a:rPr lang="es-ES" b="0" dirty="0"/>
              <a:t>, </a:t>
            </a:r>
            <a:r>
              <a:rPr lang="es-ES" b="0" dirty="0" err="1"/>
              <a:t>to</a:t>
            </a:r>
            <a:r>
              <a:rPr lang="es-ES" b="0" dirty="0"/>
              <a:t> </a:t>
            </a:r>
            <a:r>
              <a:rPr lang="es-ES" b="0" dirty="0" err="1"/>
              <a:t>identify</a:t>
            </a:r>
            <a:r>
              <a:rPr lang="es-ES" b="0" dirty="0"/>
              <a:t> </a:t>
            </a:r>
            <a:r>
              <a:rPr lang="es-ES" b="0" dirty="0" err="1"/>
              <a:t>the</a:t>
            </a:r>
            <a:r>
              <a:rPr lang="es-ES" b="0" dirty="0"/>
              <a:t> </a:t>
            </a:r>
            <a:r>
              <a:rPr lang="es-ES" b="0" dirty="0" err="1"/>
              <a:t>subset</a:t>
            </a:r>
            <a:r>
              <a:rPr lang="es-ES" b="0" dirty="0"/>
              <a:t> </a:t>
            </a:r>
            <a:r>
              <a:rPr lang="es-ES" b="0" dirty="0" err="1"/>
              <a:t>of</a:t>
            </a:r>
            <a:r>
              <a:rPr lang="es-ES" b="0" dirty="0"/>
              <a:t> </a:t>
            </a:r>
            <a:r>
              <a:rPr lang="es-ES" b="0" dirty="0" err="1"/>
              <a:t>people</a:t>
            </a:r>
            <a:r>
              <a:rPr lang="es-ES" b="0" dirty="0"/>
              <a:t> </a:t>
            </a:r>
            <a:r>
              <a:rPr lang="es-ES" b="0" dirty="0" err="1"/>
              <a:t>exposed</a:t>
            </a:r>
            <a:r>
              <a:rPr lang="es-ES" b="0" dirty="0"/>
              <a:t> </a:t>
            </a:r>
            <a:r>
              <a:rPr lang="es-ES" b="0" dirty="0" err="1"/>
              <a:t>to</a:t>
            </a:r>
            <a:r>
              <a:rPr lang="es-ES" b="0" dirty="0"/>
              <a:t> Protection </a:t>
            </a:r>
            <a:r>
              <a:rPr lang="es-ES" b="0" dirty="0" err="1"/>
              <a:t>risks</a:t>
            </a:r>
            <a:r>
              <a:rPr lang="es-ES" b="0" dirty="0"/>
              <a:t>. </a:t>
            </a:r>
          </a:p>
          <a:p>
            <a:pPr marL="228600" indent="-228600">
              <a:buAutoNum type="arabicPeriod"/>
            </a:pPr>
            <a:r>
              <a:rPr lang="es-ES" b="0" dirty="0"/>
              <a:t>Use </a:t>
            </a:r>
            <a:r>
              <a:rPr lang="es-ES" b="0" dirty="0" err="1"/>
              <a:t>of</a:t>
            </a:r>
            <a:r>
              <a:rPr lang="es-ES" b="0" dirty="0"/>
              <a:t> </a:t>
            </a:r>
            <a:r>
              <a:rPr lang="es-ES" b="0" dirty="0" err="1"/>
              <a:t>baseline</a:t>
            </a:r>
            <a:r>
              <a:rPr lang="es-ES" b="0" dirty="0"/>
              <a:t> Protection </a:t>
            </a:r>
            <a:r>
              <a:rPr lang="es-ES" b="0" dirty="0" err="1"/>
              <a:t>risks</a:t>
            </a:r>
            <a:r>
              <a:rPr lang="es-ES" b="0" dirty="0"/>
              <a:t> </a:t>
            </a:r>
            <a:r>
              <a:rPr lang="es-ES" b="0" dirty="0" err="1"/>
              <a:t>population</a:t>
            </a:r>
            <a:r>
              <a:rPr lang="es-ES" b="0" dirty="0"/>
              <a:t>, </a:t>
            </a:r>
            <a:r>
              <a:rPr lang="es-ES" b="0" dirty="0" err="1"/>
              <a:t>to</a:t>
            </a:r>
            <a:r>
              <a:rPr lang="es-ES" b="0" dirty="0"/>
              <a:t> </a:t>
            </a:r>
            <a:r>
              <a:rPr lang="es-ES" b="0" dirty="0" err="1"/>
              <a:t>identify</a:t>
            </a:r>
            <a:r>
              <a:rPr lang="es-ES" b="0" dirty="0"/>
              <a:t> </a:t>
            </a:r>
            <a:r>
              <a:rPr lang="es-ES" b="0" dirty="0" err="1"/>
              <a:t>the</a:t>
            </a:r>
            <a:r>
              <a:rPr lang="es-ES" b="0" dirty="0"/>
              <a:t> </a:t>
            </a:r>
            <a:r>
              <a:rPr lang="es-ES" b="0" dirty="0" err="1"/>
              <a:t>subset</a:t>
            </a:r>
            <a:r>
              <a:rPr lang="es-ES" b="0" dirty="0"/>
              <a:t> People in </a:t>
            </a:r>
            <a:r>
              <a:rPr lang="es-ES" b="0" dirty="0" err="1"/>
              <a:t>Need</a:t>
            </a:r>
            <a:r>
              <a:rPr lang="es-ES" b="0" dirty="0"/>
              <a:t>.</a:t>
            </a:r>
          </a:p>
          <a:p>
            <a:pPr marL="228600" indent="-228600">
              <a:buAutoNum type="arabicPeriod"/>
            </a:pPr>
            <a:r>
              <a:rPr lang="es-ES" b="0" dirty="0" err="1"/>
              <a:t>How</a:t>
            </a:r>
            <a:r>
              <a:rPr lang="es-ES" b="0" dirty="0"/>
              <a:t> </a:t>
            </a:r>
            <a:r>
              <a:rPr lang="es-ES" b="0" dirty="0" err="1"/>
              <a:t>we</a:t>
            </a:r>
            <a:r>
              <a:rPr lang="es-ES" b="0" dirty="0"/>
              <a:t> do </a:t>
            </a:r>
            <a:r>
              <a:rPr lang="es-ES" b="0" dirty="0" err="1"/>
              <a:t>it</a:t>
            </a:r>
            <a:r>
              <a:rPr lang="es-ES" b="0" dirty="0"/>
              <a:t>. </a:t>
            </a:r>
          </a:p>
          <a:p>
            <a:pPr marL="685800" lvl="1" indent="-228600">
              <a:buAutoNum type="arabicPeriod"/>
            </a:pPr>
            <a:r>
              <a:rPr lang="es-ES" b="0" dirty="0" err="1"/>
              <a:t>We</a:t>
            </a:r>
            <a:r>
              <a:rPr lang="es-ES" b="0" dirty="0"/>
              <a:t> </a:t>
            </a:r>
            <a:r>
              <a:rPr lang="es-ES" b="0" dirty="0" err="1"/>
              <a:t>revised</a:t>
            </a:r>
            <a:r>
              <a:rPr lang="es-ES" b="0" dirty="0"/>
              <a:t> </a:t>
            </a:r>
            <a:r>
              <a:rPr lang="es-ES" b="0" dirty="0" err="1"/>
              <a:t>the</a:t>
            </a:r>
            <a:r>
              <a:rPr lang="es-ES" b="0" dirty="0"/>
              <a:t> Global Protection </a:t>
            </a:r>
            <a:r>
              <a:rPr lang="es-ES" b="0" dirty="0" err="1"/>
              <a:t>Update</a:t>
            </a:r>
            <a:r>
              <a:rPr lang="es-ES" b="0" dirty="0"/>
              <a:t> </a:t>
            </a:r>
            <a:r>
              <a:rPr lang="es-ES" b="0" dirty="0" err="1"/>
              <a:t>approach</a:t>
            </a:r>
            <a:r>
              <a:rPr lang="es-ES" b="0" dirty="0"/>
              <a:t> </a:t>
            </a:r>
            <a:r>
              <a:rPr lang="es-ES" b="0" dirty="0" err="1"/>
              <a:t>we</a:t>
            </a:r>
            <a:r>
              <a:rPr lang="es-ES" b="0" dirty="0"/>
              <a:t> </a:t>
            </a:r>
            <a:r>
              <a:rPr lang="es-ES" b="0" dirty="0" err="1"/>
              <a:t>used</a:t>
            </a:r>
            <a:r>
              <a:rPr lang="es-ES" b="0" dirty="0"/>
              <a:t> </a:t>
            </a:r>
            <a:r>
              <a:rPr lang="es-ES" b="0" dirty="0" err="1"/>
              <a:t>since</a:t>
            </a:r>
            <a:r>
              <a:rPr lang="es-ES" b="0" dirty="0"/>
              <a:t> 2022. </a:t>
            </a:r>
            <a:r>
              <a:rPr lang="es-ES" b="0" dirty="0" err="1"/>
              <a:t>Now</a:t>
            </a:r>
            <a:r>
              <a:rPr lang="es-ES" b="0" dirty="0"/>
              <a:t> </a:t>
            </a:r>
            <a:r>
              <a:rPr lang="es-ES" b="0" dirty="0" err="1"/>
              <a:t>is</a:t>
            </a:r>
            <a:r>
              <a:rPr lang="es-ES" b="0" dirty="0"/>
              <a:t> done at </a:t>
            </a:r>
            <a:r>
              <a:rPr lang="es-ES" b="0" dirty="0" err="1"/>
              <a:t>subnational</a:t>
            </a:r>
            <a:r>
              <a:rPr lang="es-ES" b="0" dirty="0"/>
              <a:t> </a:t>
            </a:r>
            <a:r>
              <a:rPr lang="es-ES" b="0" dirty="0" err="1"/>
              <a:t>level</a:t>
            </a:r>
            <a:r>
              <a:rPr lang="es-ES" b="0" dirty="0"/>
              <a:t>, and </a:t>
            </a:r>
            <a:r>
              <a:rPr lang="es-ES" b="0" dirty="0" err="1"/>
              <a:t>is</a:t>
            </a:r>
            <a:r>
              <a:rPr lang="es-ES" b="0" dirty="0"/>
              <a:t> </a:t>
            </a:r>
            <a:r>
              <a:rPr lang="es-ES" b="0" dirty="0" err="1"/>
              <a:t>based</a:t>
            </a:r>
            <a:r>
              <a:rPr lang="es-ES" b="0" dirty="0"/>
              <a:t> </a:t>
            </a:r>
            <a:r>
              <a:rPr lang="es-ES" b="0" dirty="0" err="1"/>
              <a:t>on</a:t>
            </a:r>
            <a:r>
              <a:rPr lang="es-ES" b="0" dirty="0"/>
              <a:t> </a:t>
            </a:r>
            <a:r>
              <a:rPr lang="es-ES" b="1" dirty="0" err="1"/>
              <a:t>expert</a:t>
            </a:r>
            <a:r>
              <a:rPr lang="es-ES" b="1" dirty="0"/>
              <a:t> </a:t>
            </a:r>
            <a:r>
              <a:rPr lang="es-ES" b="1" dirty="0" err="1"/>
              <a:t>judgement</a:t>
            </a:r>
            <a:endParaRPr lang="es-ES" b="1" dirty="0"/>
          </a:p>
          <a:p>
            <a:pPr marL="685800" lvl="1" indent="-228600">
              <a:buAutoNum type="arabicPeriod"/>
            </a:pPr>
            <a:r>
              <a:rPr lang="es-ES" b="0" dirty="0" err="1"/>
              <a:t>We</a:t>
            </a:r>
            <a:r>
              <a:rPr lang="es-ES" b="0" dirty="0"/>
              <a:t> </a:t>
            </a:r>
            <a:r>
              <a:rPr lang="es-ES" b="0" dirty="0" err="1"/>
              <a:t>have</a:t>
            </a:r>
            <a:r>
              <a:rPr lang="es-ES" b="0" dirty="0"/>
              <a:t> </a:t>
            </a:r>
            <a:r>
              <a:rPr lang="es-ES" b="0" dirty="0" err="1"/>
              <a:t>an</a:t>
            </a:r>
            <a:r>
              <a:rPr lang="es-ES" b="0" dirty="0"/>
              <a:t> </a:t>
            </a:r>
            <a:r>
              <a:rPr lang="es-ES" b="0" dirty="0" err="1"/>
              <a:t>automatize</a:t>
            </a:r>
            <a:r>
              <a:rPr lang="es-ES" b="0" dirty="0"/>
              <a:t> </a:t>
            </a:r>
            <a:r>
              <a:rPr lang="es-ES" b="0" dirty="0" err="1"/>
              <a:t>model</a:t>
            </a:r>
            <a:r>
              <a:rPr lang="es-ES" b="0" dirty="0"/>
              <a:t> </a:t>
            </a:r>
            <a:r>
              <a:rPr lang="es-ES" b="0" dirty="0" err="1"/>
              <a:t>that</a:t>
            </a:r>
            <a:r>
              <a:rPr lang="es-ES" b="0" dirty="0"/>
              <a:t> </a:t>
            </a:r>
            <a:r>
              <a:rPr lang="es-ES" b="0" dirty="0" err="1"/>
              <a:t>calculates</a:t>
            </a:r>
            <a:r>
              <a:rPr lang="es-ES" b="0" dirty="0"/>
              <a:t> </a:t>
            </a:r>
            <a:r>
              <a:rPr lang="es-ES" b="0" dirty="0" err="1"/>
              <a:t>the</a:t>
            </a:r>
            <a:r>
              <a:rPr lang="es-ES" b="0" dirty="0"/>
              <a:t> </a:t>
            </a:r>
            <a:r>
              <a:rPr lang="es-ES" b="1" dirty="0" err="1"/>
              <a:t>projected</a:t>
            </a:r>
            <a:r>
              <a:rPr lang="es-ES" b="1" dirty="0"/>
              <a:t> </a:t>
            </a:r>
            <a:r>
              <a:rPr lang="es-ES" b="1" dirty="0" err="1"/>
              <a:t>people</a:t>
            </a:r>
            <a:r>
              <a:rPr lang="es-ES" b="1" dirty="0"/>
              <a:t> at </a:t>
            </a:r>
            <a:r>
              <a:rPr lang="es-ES" b="1" dirty="0" err="1"/>
              <a:t>risks</a:t>
            </a:r>
            <a:r>
              <a:rPr lang="es-ES" b="1" dirty="0"/>
              <a:t>, </a:t>
            </a:r>
            <a:r>
              <a:rPr lang="es-ES" b="0" dirty="0" err="1"/>
              <a:t>from</a:t>
            </a:r>
            <a:r>
              <a:rPr lang="es-ES" b="0" dirty="0"/>
              <a:t> </a:t>
            </a:r>
            <a:r>
              <a:rPr lang="es-ES" b="0" dirty="0" err="1"/>
              <a:t>the</a:t>
            </a:r>
            <a:r>
              <a:rPr lang="es-ES" b="0" dirty="0"/>
              <a:t> OCHA </a:t>
            </a:r>
            <a:r>
              <a:rPr lang="es-ES" b="0" dirty="0" err="1"/>
              <a:t>population</a:t>
            </a:r>
            <a:r>
              <a:rPr lang="es-ES" b="0" dirty="0"/>
              <a:t> data</a:t>
            </a:r>
            <a:endParaRPr lang="es-ES" b="1" dirty="0"/>
          </a:p>
          <a:p>
            <a:pPr marL="685800" lvl="1" indent="-228600">
              <a:buAutoNum type="arabicPeriod"/>
            </a:pPr>
            <a:r>
              <a:rPr lang="es-ES" b="1" dirty="0" err="1"/>
              <a:t>The</a:t>
            </a:r>
            <a:r>
              <a:rPr lang="es-ES" b="1" dirty="0"/>
              <a:t> </a:t>
            </a:r>
            <a:r>
              <a:rPr lang="es-ES" b="1" dirty="0" err="1"/>
              <a:t>previously</a:t>
            </a:r>
            <a:r>
              <a:rPr lang="es-ES" b="1" dirty="0"/>
              <a:t> </a:t>
            </a:r>
            <a:r>
              <a:rPr lang="es-ES" b="1" dirty="0" err="1"/>
              <a:t>defined</a:t>
            </a:r>
            <a:r>
              <a:rPr lang="es-ES" b="1" dirty="0"/>
              <a:t> 3 </a:t>
            </a:r>
            <a:r>
              <a:rPr lang="es-ES" b="1" dirty="0" err="1"/>
              <a:t>pillars</a:t>
            </a:r>
            <a:r>
              <a:rPr lang="es-ES" b="0" dirty="0"/>
              <a:t>, are </a:t>
            </a:r>
            <a:r>
              <a:rPr lang="es-ES" b="0" dirty="0" err="1"/>
              <a:t>used</a:t>
            </a:r>
            <a:r>
              <a:rPr lang="es-ES" b="0" dirty="0"/>
              <a:t> as proxy </a:t>
            </a:r>
            <a:r>
              <a:rPr lang="es-ES" b="0" dirty="0" err="1"/>
              <a:t>indicators</a:t>
            </a:r>
            <a:r>
              <a:rPr lang="es-ES" b="0" dirty="0"/>
              <a:t> </a:t>
            </a:r>
            <a:r>
              <a:rPr lang="es-ES" b="0" dirty="0" err="1"/>
              <a:t>to</a:t>
            </a:r>
            <a:r>
              <a:rPr lang="es-ES" b="0" dirty="0"/>
              <a:t> </a:t>
            </a:r>
            <a:r>
              <a:rPr lang="es-ES" b="0" dirty="0" err="1"/>
              <a:t>identify</a:t>
            </a:r>
            <a:r>
              <a:rPr lang="es-ES" b="0" dirty="0"/>
              <a:t> PIN</a:t>
            </a:r>
          </a:p>
          <a:p>
            <a:pPr marL="685800" lvl="1" indent="-228600">
              <a:buAutoNum type="arabicPeriod"/>
            </a:pPr>
            <a:r>
              <a:rPr lang="es-ES" b="0" dirty="0"/>
              <a:t>At </a:t>
            </a:r>
            <a:r>
              <a:rPr lang="es-ES" b="0" dirty="0" err="1"/>
              <a:t>the</a:t>
            </a:r>
            <a:r>
              <a:rPr lang="es-ES" b="0" dirty="0"/>
              <a:t> </a:t>
            </a:r>
            <a:r>
              <a:rPr lang="es-ES" b="0" dirty="0" err="1"/>
              <a:t>last</a:t>
            </a:r>
            <a:r>
              <a:rPr lang="es-ES" b="0" dirty="0"/>
              <a:t> </a:t>
            </a:r>
            <a:r>
              <a:rPr lang="es-ES" b="0" dirty="0" err="1"/>
              <a:t>stage</a:t>
            </a:r>
            <a:r>
              <a:rPr lang="es-ES" b="0" dirty="0"/>
              <a:t>, </a:t>
            </a:r>
            <a:r>
              <a:rPr lang="es-ES" b="0" dirty="0" err="1"/>
              <a:t>we</a:t>
            </a:r>
            <a:r>
              <a:rPr lang="es-ES" b="0" dirty="0"/>
              <a:t> </a:t>
            </a:r>
            <a:r>
              <a:rPr lang="es-ES" b="0" dirty="0" err="1"/>
              <a:t>have</a:t>
            </a:r>
            <a:r>
              <a:rPr lang="es-ES" b="0" dirty="0"/>
              <a:t> </a:t>
            </a:r>
            <a:r>
              <a:rPr lang="es-ES" b="0" dirty="0" err="1"/>
              <a:t>introduced</a:t>
            </a:r>
            <a:r>
              <a:rPr lang="es-ES" b="0" dirty="0"/>
              <a:t> </a:t>
            </a:r>
            <a:r>
              <a:rPr lang="es-ES" b="0" dirty="0" err="1"/>
              <a:t>modalities</a:t>
            </a:r>
            <a:r>
              <a:rPr lang="es-ES" b="0" dirty="0"/>
              <a:t> </a:t>
            </a:r>
            <a:r>
              <a:rPr lang="es-ES" b="0" dirty="0" err="1"/>
              <a:t>that</a:t>
            </a:r>
            <a:r>
              <a:rPr lang="es-ES" b="0" dirty="0"/>
              <a:t> </a:t>
            </a:r>
            <a:r>
              <a:rPr lang="es-ES" b="0" dirty="0" err="1"/>
              <a:t>better</a:t>
            </a:r>
            <a:r>
              <a:rPr lang="es-ES" b="0" dirty="0"/>
              <a:t> </a:t>
            </a:r>
            <a:r>
              <a:rPr lang="es-ES" b="0" dirty="0" err="1"/>
              <a:t>adapt</a:t>
            </a:r>
            <a:r>
              <a:rPr lang="es-ES" b="0" dirty="0"/>
              <a:t> </a:t>
            </a:r>
            <a:r>
              <a:rPr lang="es-ES" b="0" dirty="0" err="1"/>
              <a:t>to</a:t>
            </a:r>
            <a:r>
              <a:rPr lang="es-ES" b="0" dirty="0"/>
              <a:t> </a:t>
            </a:r>
            <a:r>
              <a:rPr lang="es-ES" b="0" dirty="0" err="1"/>
              <a:t>available</a:t>
            </a:r>
            <a:r>
              <a:rPr lang="es-ES" b="0" dirty="0"/>
              <a:t> data: </a:t>
            </a:r>
            <a:r>
              <a:rPr lang="es-ES" b="1" dirty="0"/>
              <a:t>no data, </a:t>
            </a:r>
            <a:r>
              <a:rPr lang="es-ES" b="1" dirty="0" err="1"/>
              <a:t>area</a:t>
            </a:r>
            <a:r>
              <a:rPr lang="es-ES" b="1" dirty="0"/>
              <a:t> </a:t>
            </a:r>
            <a:r>
              <a:rPr lang="es-ES" b="1" dirty="0" err="1"/>
              <a:t>level</a:t>
            </a:r>
            <a:r>
              <a:rPr lang="es-ES" b="1" dirty="0"/>
              <a:t> data and </a:t>
            </a:r>
            <a:r>
              <a:rPr lang="es-ES" b="1" dirty="0" err="1"/>
              <a:t>household</a:t>
            </a:r>
            <a:r>
              <a:rPr lang="es-ES" b="1" dirty="0"/>
              <a:t> data.</a:t>
            </a:r>
            <a:endParaRPr lang="en-US" b="0" dirty="0"/>
          </a:p>
        </p:txBody>
      </p:sp>
      <p:sp>
        <p:nvSpPr>
          <p:cNvPr id="4" name="Slide Number Placeholder 3">
            <a:extLst>
              <a:ext uri="{FF2B5EF4-FFF2-40B4-BE49-F238E27FC236}">
                <a16:creationId xmlns:a16="http://schemas.microsoft.com/office/drawing/2014/main" id="{3D5E5537-518D-B004-2E38-C248EDC784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27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BD372-4841-C19F-BA82-65D2717E9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E9A10-FD32-29FD-1A8B-C4C9A3AE4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F4A80-D05A-8B4C-C63D-6B40B9718EDE}"/>
              </a:ext>
            </a:extLst>
          </p:cNvPr>
          <p:cNvSpPr>
            <a:spLocks noGrp="1"/>
          </p:cNvSpPr>
          <p:nvPr>
            <p:ph type="body" idx="1"/>
          </p:nvPr>
        </p:nvSpPr>
        <p:spPr/>
        <p:txBody>
          <a:bodyPr/>
          <a:lstStyle/>
          <a:p>
            <a:pPr marL="228600" indent="-228600">
              <a:buAutoNum type="arabicPeriod"/>
            </a:pPr>
            <a:r>
              <a:rPr lang="es-ES" b="0" dirty="0" err="1"/>
              <a:t>Better</a:t>
            </a:r>
            <a:r>
              <a:rPr lang="es-ES" b="0" dirty="0"/>
              <a:t> </a:t>
            </a:r>
            <a:r>
              <a:rPr lang="es-ES" b="0" dirty="0" err="1"/>
              <a:t>calculation</a:t>
            </a:r>
            <a:r>
              <a:rPr lang="es-ES" b="0" dirty="0"/>
              <a:t> </a:t>
            </a:r>
            <a:r>
              <a:rPr lang="es-ES" b="0" dirty="0" err="1"/>
              <a:t>of</a:t>
            </a:r>
            <a:r>
              <a:rPr lang="es-ES" b="0" dirty="0"/>
              <a:t> </a:t>
            </a:r>
            <a:r>
              <a:rPr lang="es-ES" b="0" dirty="0" err="1"/>
              <a:t>the</a:t>
            </a:r>
            <a:r>
              <a:rPr lang="es-ES" b="0" dirty="0"/>
              <a:t> </a:t>
            </a:r>
            <a:r>
              <a:rPr lang="es-ES" b="1" dirty="0" err="1"/>
              <a:t>affected</a:t>
            </a:r>
            <a:r>
              <a:rPr lang="es-ES" b="1" dirty="0"/>
              <a:t> </a:t>
            </a:r>
            <a:r>
              <a:rPr lang="es-ES" b="1" dirty="0" err="1"/>
              <a:t>population</a:t>
            </a:r>
            <a:r>
              <a:rPr lang="es-ES" b="0" dirty="0"/>
              <a:t>, </a:t>
            </a:r>
            <a:r>
              <a:rPr lang="es-ES" b="0" dirty="0" err="1"/>
              <a:t>to</a:t>
            </a:r>
            <a:r>
              <a:rPr lang="es-ES" b="0" dirty="0"/>
              <a:t> </a:t>
            </a:r>
            <a:r>
              <a:rPr lang="es-ES" b="0" dirty="0" err="1"/>
              <a:t>identify</a:t>
            </a:r>
            <a:r>
              <a:rPr lang="es-ES" b="0" dirty="0"/>
              <a:t> </a:t>
            </a:r>
            <a:r>
              <a:rPr lang="es-ES" b="0" dirty="0" err="1"/>
              <a:t>the</a:t>
            </a:r>
            <a:r>
              <a:rPr lang="es-ES" b="0" dirty="0"/>
              <a:t> </a:t>
            </a:r>
            <a:r>
              <a:rPr lang="es-ES" b="0" dirty="0" err="1"/>
              <a:t>subset</a:t>
            </a:r>
            <a:r>
              <a:rPr lang="es-ES" b="0" dirty="0"/>
              <a:t> </a:t>
            </a:r>
            <a:r>
              <a:rPr lang="es-ES" b="0" dirty="0" err="1"/>
              <a:t>of</a:t>
            </a:r>
            <a:r>
              <a:rPr lang="es-ES" b="0" dirty="0"/>
              <a:t> </a:t>
            </a:r>
            <a:r>
              <a:rPr lang="es-ES" b="0" dirty="0" err="1"/>
              <a:t>people</a:t>
            </a:r>
            <a:r>
              <a:rPr lang="es-ES" b="0" dirty="0"/>
              <a:t> </a:t>
            </a:r>
            <a:r>
              <a:rPr lang="es-ES" b="0" dirty="0" err="1"/>
              <a:t>exposed</a:t>
            </a:r>
            <a:r>
              <a:rPr lang="es-ES" b="0" dirty="0"/>
              <a:t> </a:t>
            </a:r>
            <a:r>
              <a:rPr lang="es-ES" b="0" dirty="0" err="1"/>
              <a:t>to</a:t>
            </a:r>
            <a:r>
              <a:rPr lang="es-ES" b="0" dirty="0"/>
              <a:t> Protection </a:t>
            </a:r>
            <a:r>
              <a:rPr lang="es-ES" b="0" dirty="0" err="1"/>
              <a:t>risks</a:t>
            </a:r>
            <a:r>
              <a:rPr lang="es-ES" b="0" dirty="0"/>
              <a:t>. </a:t>
            </a:r>
          </a:p>
          <a:p>
            <a:pPr marL="228600" indent="-228600">
              <a:buAutoNum type="arabicPeriod"/>
            </a:pPr>
            <a:r>
              <a:rPr lang="es-ES" b="0" dirty="0"/>
              <a:t>Use </a:t>
            </a:r>
            <a:r>
              <a:rPr lang="es-ES" b="0" dirty="0" err="1"/>
              <a:t>of</a:t>
            </a:r>
            <a:r>
              <a:rPr lang="es-ES" b="0" dirty="0"/>
              <a:t> </a:t>
            </a:r>
            <a:r>
              <a:rPr lang="es-ES" b="0" dirty="0" err="1"/>
              <a:t>baseline</a:t>
            </a:r>
            <a:r>
              <a:rPr lang="es-ES" b="0" dirty="0"/>
              <a:t> Protection </a:t>
            </a:r>
            <a:r>
              <a:rPr lang="es-ES" b="0" dirty="0" err="1"/>
              <a:t>risks</a:t>
            </a:r>
            <a:r>
              <a:rPr lang="es-ES" b="0" dirty="0"/>
              <a:t> </a:t>
            </a:r>
            <a:r>
              <a:rPr lang="es-ES" b="0" dirty="0" err="1"/>
              <a:t>population</a:t>
            </a:r>
            <a:r>
              <a:rPr lang="es-ES" b="0" dirty="0"/>
              <a:t>, </a:t>
            </a:r>
            <a:r>
              <a:rPr lang="es-ES" b="0" dirty="0" err="1"/>
              <a:t>to</a:t>
            </a:r>
            <a:r>
              <a:rPr lang="es-ES" b="0" dirty="0"/>
              <a:t> </a:t>
            </a:r>
            <a:r>
              <a:rPr lang="es-ES" b="0" dirty="0" err="1"/>
              <a:t>identify</a:t>
            </a:r>
            <a:r>
              <a:rPr lang="es-ES" b="0" dirty="0"/>
              <a:t> </a:t>
            </a:r>
            <a:r>
              <a:rPr lang="es-ES" b="0" dirty="0" err="1"/>
              <a:t>the</a:t>
            </a:r>
            <a:r>
              <a:rPr lang="es-ES" b="0" dirty="0"/>
              <a:t> </a:t>
            </a:r>
            <a:r>
              <a:rPr lang="es-ES" b="0" dirty="0" err="1"/>
              <a:t>subset</a:t>
            </a:r>
            <a:r>
              <a:rPr lang="es-ES" b="0" dirty="0"/>
              <a:t> People in </a:t>
            </a:r>
            <a:r>
              <a:rPr lang="es-ES" b="0" dirty="0" err="1"/>
              <a:t>Need</a:t>
            </a:r>
            <a:r>
              <a:rPr lang="es-ES" b="0" dirty="0"/>
              <a:t>.</a:t>
            </a:r>
          </a:p>
          <a:p>
            <a:pPr marL="228600" indent="-228600">
              <a:buAutoNum type="arabicPeriod"/>
            </a:pPr>
            <a:r>
              <a:rPr lang="es-ES" b="0" dirty="0" err="1"/>
              <a:t>How</a:t>
            </a:r>
            <a:r>
              <a:rPr lang="es-ES" b="0" dirty="0"/>
              <a:t> </a:t>
            </a:r>
            <a:r>
              <a:rPr lang="es-ES" b="0" dirty="0" err="1"/>
              <a:t>we</a:t>
            </a:r>
            <a:r>
              <a:rPr lang="es-ES" b="0" dirty="0"/>
              <a:t> do </a:t>
            </a:r>
            <a:r>
              <a:rPr lang="es-ES" b="0" dirty="0" err="1"/>
              <a:t>it</a:t>
            </a:r>
            <a:r>
              <a:rPr lang="es-ES" b="0" dirty="0"/>
              <a:t>. </a:t>
            </a:r>
          </a:p>
          <a:p>
            <a:pPr marL="685800" lvl="1" indent="-228600">
              <a:buAutoNum type="arabicPeriod"/>
            </a:pPr>
            <a:r>
              <a:rPr lang="es-ES" b="0" dirty="0" err="1"/>
              <a:t>We</a:t>
            </a:r>
            <a:r>
              <a:rPr lang="es-ES" b="0" dirty="0"/>
              <a:t> </a:t>
            </a:r>
            <a:r>
              <a:rPr lang="es-ES" b="0" dirty="0" err="1"/>
              <a:t>revised</a:t>
            </a:r>
            <a:r>
              <a:rPr lang="es-ES" b="0" dirty="0"/>
              <a:t> </a:t>
            </a:r>
            <a:r>
              <a:rPr lang="es-ES" b="0" dirty="0" err="1"/>
              <a:t>the</a:t>
            </a:r>
            <a:r>
              <a:rPr lang="es-ES" b="0" dirty="0"/>
              <a:t> Global Protection </a:t>
            </a:r>
            <a:r>
              <a:rPr lang="es-ES" b="0" dirty="0" err="1"/>
              <a:t>Update</a:t>
            </a:r>
            <a:r>
              <a:rPr lang="es-ES" b="0" dirty="0"/>
              <a:t> </a:t>
            </a:r>
            <a:r>
              <a:rPr lang="es-ES" b="0" dirty="0" err="1"/>
              <a:t>approach</a:t>
            </a:r>
            <a:r>
              <a:rPr lang="es-ES" b="0" dirty="0"/>
              <a:t> </a:t>
            </a:r>
            <a:r>
              <a:rPr lang="es-ES" b="0" dirty="0" err="1"/>
              <a:t>we</a:t>
            </a:r>
            <a:r>
              <a:rPr lang="es-ES" b="0" dirty="0"/>
              <a:t> </a:t>
            </a:r>
            <a:r>
              <a:rPr lang="es-ES" b="0" dirty="0" err="1"/>
              <a:t>used</a:t>
            </a:r>
            <a:r>
              <a:rPr lang="es-ES" b="0" dirty="0"/>
              <a:t> </a:t>
            </a:r>
            <a:r>
              <a:rPr lang="es-ES" b="0" dirty="0" err="1"/>
              <a:t>since</a:t>
            </a:r>
            <a:r>
              <a:rPr lang="es-ES" b="0" dirty="0"/>
              <a:t> 2022. </a:t>
            </a:r>
            <a:r>
              <a:rPr lang="es-ES" b="0" dirty="0" err="1"/>
              <a:t>Now</a:t>
            </a:r>
            <a:r>
              <a:rPr lang="es-ES" b="0" dirty="0"/>
              <a:t> </a:t>
            </a:r>
            <a:r>
              <a:rPr lang="es-ES" b="0" dirty="0" err="1"/>
              <a:t>is</a:t>
            </a:r>
            <a:r>
              <a:rPr lang="es-ES" b="0" dirty="0"/>
              <a:t> done at </a:t>
            </a:r>
            <a:r>
              <a:rPr lang="es-ES" b="0" dirty="0" err="1"/>
              <a:t>subnational</a:t>
            </a:r>
            <a:r>
              <a:rPr lang="es-ES" b="0" dirty="0"/>
              <a:t> </a:t>
            </a:r>
            <a:r>
              <a:rPr lang="es-ES" b="0" dirty="0" err="1"/>
              <a:t>level</a:t>
            </a:r>
            <a:r>
              <a:rPr lang="es-ES" b="0" dirty="0"/>
              <a:t>, and </a:t>
            </a:r>
            <a:r>
              <a:rPr lang="es-ES" b="0" dirty="0" err="1"/>
              <a:t>is</a:t>
            </a:r>
            <a:r>
              <a:rPr lang="es-ES" b="0" dirty="0"/>
              <a:t> </a:t>
            </a:r>
            <a:r>
              <a:rPr lang="es-ES" b="0" dirty="0" err="1"/>
              <a:t>based</a:t>
            </a:r>
            <a:r>
              <a:rPr lang="es-ES" b="0" dirty="0"/>
              <a:t> </a:t>
            </a:r>
            <a:r>
              <a:rPr lang="es-ES" b="0" dirty="0" err="1"/>
              <a:t>on</a:t>
            </a:r>
            <a:r>
              <a:rPr lang="es-ES" b="0" dirty="0"/>
              <a:t> </a:t>
            </a:r>
            <a:r>
              <a:rPr lang="es-ES" b="1" dirty="0" err="1"/>
              <a:t>expert</a:t>
            </a:r>
            <a:r>
              <a:rPr lang="es-ES" b="1" dirty="0"/>
              <a:t> </a:t>
            </a:r>
            <a:r>
              <a:rPr lang="es-ES" b="1" dirty="0" err="1"/>
              <a:t>judgement</a:t>
            </a:r>
            <a:endParaRPr lang="es-ES" b="1" dirty="0"/>
          </a:p>
          <a:p>
            <a:pPr marL="685800" lvl="1" indent="-228600">
              <a:buAutoNum type="arabicPeriod"/>
            </a:pPr>
            <a:r>
              <a:rPr lang="es-ES" b="0" dirty="0" err="1"/>
              <a:t>We</a:t>
            </a:r>
            <a:r>
              <a:rPr lang="es-ES" b="0" dirty="0"/>
              <a:t> </a:t>
            </a:r>
            <a:r>
              <a:rPr lang="es-ES" b="0" dirty="0" err="1"/>
              <a:t>have</a:t>
            </a:r>
            <a:r>
              <a:rPr lang="es-ES" b="0" dirty="0"/>
              <a:t> </a:t>
            </a:r>
            <a:r>
              <a:rPr lang="es-ES" b="0" dirty="0" err="1"/>
              <a:t>an</a:t>
            </a:r>
            <a:r>
              <a:rPr lang="es-ES" b="0" dirty="0"/>
              <a:t> </a:t>
            </a:r>
            <a:r>
              <a:rPr lang="es-ES" b="0" dirty="0" err="1"/>
              <a:t>automatize</a:t>
            </a:r>
            <a:r>
              <a:rPr lang="es-ES" b="0" dirty="0"/>
              <a:t> </a:t>
            </a:r>
            <a:r>
              <a:rPr lang="es-ES" b="0" dirty="0" err="1"/>
              <a:t>model</a:t>
            </a:r>
            <a:r>
              <a:rPr lang="es-ES" b="0" dirty="0"/>
              <a:t> </a:t>
            </a:r>
            <a:r>
              <a:rPr lang="es-ES" b="0" dirty="0" err="1"/>
              <a:t>that</a:t>
            </a:r>
            <a:r>
              <a:rPr lang="es-ES" b="0" dirty="0"/>
              <a:t> </a:t>
            </a:r>
            <a:r>
              <a:rPr lang="es-ES" b="0" dirty="0" err="1"/>
              <a:t>calculates</a:t>
            </a:r>
            <a:r>
              <a:rPr lang="es-ES" b="0" dirty="0"/>
              <a:t> </a:t>
            </a:r>
            <a:r>
              <a:rPr lang="es-ES" b="0" dirty="0" err="1"/>
              <a:t>the</a:t>
            </a:r>
            <a:r>
              <a:rPr lang="es-ES" b="0" dirty="0"/>
              <a:t> </a:t>
            </a:r>
            <a:r>
              <a:rPr lang="es-ES" b="1" dirty="0" err="1"/>
              <a:t>projected</a:t>
            </a:r>
            <a:r>
              <a:rPr lang="es-ES" b="1" dirty="0"/>
              <a:t> </a:t>
            </a:r>
            <a:r>
              <a:rPr lang="es-ES" b="1" dirty="0" err="1"/>
              <a:t>people</a:t>
            </a:r>
            <a:r>
              <a:rPr lang="es-ES" b="1" dirty="0"/>
              <a:t> at </a:t>
            </a:r>
            <a:r>
              <a:rPr lang="es-ES" b="1" dirty="0" err="1"/>
              <a:t>risks</a:t>
            </a:r>
            <a:r>
              <a:rPr lang="es-ES" b="1" dirty="0"/>
              <a:t>, </a:t>
            </a:r>
            <a:r>
              <a:rPr lang="es-ES" b="0" dirty="0" err="1"/>
              <a:t>from</a:t>
            </a:r>
            <a:r>
              <a:rPr lang="es-ES" b="0" dirty="0"/>
              <a:t> </a:t>
            </a:r>
            <a:r>
              <a:rPr lang="es-ES" b="0" dirty="0" err="1"/>
              <a:t>the</a:t>
            </a:r>
            <a:r>
              <a:rPr lang="es-ES" b="0" dirty="0"/>
              <a:t> OCHA </a:t>
            </a:r>
            <a:r>
              <a:rPr lang="es-ES" b="0" dirty="0" err="1"/>
              <a:t>population</a:t>
            </a:r>
            <a:r>
              <a:rPr lang="es-ES" b="0" dirty="0"/>
              <a:t> data</a:t>
            </a:r>
            <a:endParaRPr lang="es-ES" b="1" dirty="0"/>
          </a:p>
          <a:p>
            <a:pPr marL="685800" lvl="1" indent="-228600">
              <a:buAutoNum type="arabicPeriod"/>
            </a:pPr>
            <a:r>
              <a:rPr lang="es-ES" b="1" dirty="0" err="1"/>
              <a:t>The</a:t>
            </a:r>
            <a:r>
              <a:rPr lang="es-ES" b="1" dirty="0"/>
              <a:t> </a:t>
            </a:r>
            <a:r>
              <a:rPr lang="es-ES" b="1" dirty="0" err="1"/>
              <a:t>previously</a:t>
            </a:r>
            <a:r>
              <a:rPr lang="es-ES" b="1" dirty="0"/>
              <a:t> </a:t>
            </a:r>
            <a:r>
              <a:rPr lang="es-ES" b="1" dirty="0" err="1"/>
              <a:t>defined</a:t>
            </a:r>
            <a:r>
              <a:rPr lang="es-ES" b="1" dirty="0"/>
              <a:t> 3 </a:t>
            </a:r>
            <a:r>
              <a:rPr lang="es-ES" b="1" dirty="0" err="1"/>
              <a:t>pillars</a:t>
            </a:r>
            <a:r>
              <a:rPr lang="es-ES" b="0" dirty="0"/>
              <a:t>, are </a:t>
            </a:r>
            <a:r>
              <a:rPr lang="es-ES" b="0" dirty="0" err="1"/>
              <a:t>used</a:t>
            </a:r>
            <a:r>
              <a:rPr lang="es-ES" b="0" dirty="0"/>
              <a:t> as proxy </a:t>
            </a:r>
            <a:r>
              <a:rPr lang="es-ES" b="0" dirty="0" err="1"/>
              <a:t>indicators</a:t>
            </a:r>
            <a:r>
              <a:rPr lang="es-ES" b="0" dirty="0"/>
              <a:t> </a:t>
            </a:r>
            <a:r>
              <a:rPr lang="es-ES" b="0" dirty="0" err="1"/>
              <a:t>to</a:t>
            </a:r>
            <a:r>
              <a:rPr lang="es-ES" b="0" dirty="0"/>
              <a:t> </a:t>
            </a:r>
            <a:r>
              <a:rPr lang="es-ES" b="0" dirty="0" err="1"/>
              <a:t>identify</a:t>
            </a:r>
            <a:r>
              <a:rPr lang="es-ES" b="0" dirty="0"/>
              <a:t> PIN</a:t>
            </a:r>
          </a:p>
          <a:p>
            <a:pPr marL="685800" lvl="1" indent="-228600">
              <a:buAutoNum type="arabicPeriod"/>
            </a:pPr>
            <a:r>
              <a:rPr lang="es-ES" b="0" dirty="0"/>
              <a:t>At </a:t>
            </a:r>
            <a:r>
              <a:rPr lang="es-ES" b="0" dirty="0" err="1"/>
              <a:t>the</a:t>
            </a:r>
            <a:r>
              <a:rPr lang="es-ES" b="0" dirty="0"/>
              <a:t> </a:t>
            </a:r>
            <a:r>
              <a:rPr lang="es-ES" b="0" dirty="0" err="1"/>
              <a:t>last</a:t>
            </a:r>
            <a:r>
              <a:rPr lang="es-ES" b="0" dirty="0"/>
              <a:t> </a:t>
            </a:r>
            <a:r>
              <a:rPr lang="es-ES" b="0" dirty="0" err="1"/>
              <a:t>stage</a:t>
            </a:r>
            <a:r>
              <a:rPr lang="es-ES" b="0" dirty="0"/>
              <a:t>, </a:t>
            </a:r>
            <a:r>
              <a:rPr lang="es-ES" b="0" dirty="0" err="1"/>
              <a:t>we</a:t>
            </a:r>
            <a:r>
              <a:rPr lang="es-ES" b="0" dirty="0"/>
              <a:t> </a:t>
            </a:r>
            <a:r>
              <a:rPr lang="es-ES" b="0" dirty="0" err="1"/>
              <a:t>have</a:t>
            </a:r>
            <a:r>
              <a:rPr lang="es-ES" b="0" dirty="0"/>
              <a:t> </a:t>
            </a:r>
            <a:r>
              <a:rPr lang="es-ES" b="0" dirty="0" err="1"/>
              <a:t>introduced</a:t>
            </a:r>
            <a:r>
              <a:rPr lang="es-ES" b="0" dirty="0"/>
              <a:t> </a:t>
            </a:r>
            <a:r>
              <a:rPr lang="es-ES" b="0" dirty="0" err="1"/>
              <a:t>modalities</a:t>
            </a:r>
            <a:r>
              <a:rPr lang="es-ES" b="0" dirty="0"/>
              <a:t> </a:t>
            </a:r>
            <a:r>
              <a:rPr lang="es-ES" b="0" dirty="0" err="1"/>
              <a:t>that</a:t>
            </a:r>
            <a:r>
              <a:rPr lang="es-ES" b="0" dirty="0"/>
              <a:t> </a:t>
            </a:r>
            <a:r>
              <a:rPr lang="es-ES" b="0" dirty="0" err="1"/>
              <a:t>better</a:t>
            </a:r>
            <a:r>
              <a:rPr lang="es-ES" b="0" dirty="0"/>
              <a:t> </a:t>
            </a:r>
            <a:r>
              <a:rPr lang="es-ES" b="0" dirty="0" err="1"/>
              <a:t>adapt</a:t>
            </a:r>
            <a:r>
              <a:rPr lang="es-ES" b="0" dirty="0"/>
              <a:t> </a:t>
            </a:r>
            <a:r>
              <a:rPr lang="es-ES" b="0" dirty="0" err="1"/>
              <a:t>to</a:t>
            </a:r>
            <a:r>
              <a:rPr lang="es-ES" b="0" dirty="0"/>
              <a:t> </a:t>
            </a:r>
            <a:r>
              <a:rPr lang="es-ES" b="0" dirty="0" err="1"/>
              <a:t>available</a:t>
            </a:r>
            <a:r>
              <a:rPr lang="es-ES" b="0" dirty="0"/>
              <a:t> data: </a:t>
            </a:r>
            <a:r>
              <a:rPr lang="es-ES" b="1" dirty="0"/>
              <a:t>no data, </a:t>
            </a:r>
            <a:r>
              <a:rPr lang="es-ES" b="1" dirty="0" err="1"/>
              <a:t>area</a:t>
            </a:r>
            <a:r>
              <a:rPr lang="es-ES" b="1" dirty="0"/>
              <a:t> </a:t>
            </a:r>
            <a:r>
              <a:rPr lang="es-ES" b="1" dirty="0" err="1"/>
              <a:t>level</a:t>
            </a:r>
            <a:r>
              <a:rPr lang="es-ES" b="1" dirty="0"/>
              <a:t> data and </a:t>
            </a:r>
            <a:r>
              <a:rPr lang="es-ES" b="1" dirty="0" err="1"/>
              <a:t>household</a:t>
            </a:r>
            <a:r>
              <a:rPr lang="es-ES" b="1" dirty="0"/>
              <a:t> data.</a:t>
            </a:r>
            <a:endParaRPr lang="en-US" b="0" dirty="0"/>
          </a:p>
        </p:txBody>
      </p:sp>
      <p:sp>
        <p:nvSpPr>
          <p:cNvPr id="4" name="Slide Number Placeholder 3">
            <a:extLst>
              <a:ext uri="{FF2B5EF4-FFF2-40B4-BE49-F238E27FC236}">
                <a16:creationId xmlns:a16="http://schemas.microsoft.com/office/drawing/2014/main" id="{0E48BF20-54B7-A2B1-A6D7-2080204837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402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s-ES" dirty="0"/>
              <a:t>Here </a:t>
            </a:r>
            <a:r>
              <a:rPr lang="es-ES" dirty="0" err="1"/>
              <a:t>you</a:t>
            </a:r>
            <a:r>
              <a:rPr lang="es-ES" dirty="0"/>
              <a:t> can </a:t>
            </a:r>
            <a:r>
              <a:rPr lang="es-ES" dirty="0" err="1"/>
              <a:t>see</a:t>
            </a:r>
            <a:r>
              <a:rPr lang="es-ES" dirty="0"/>
              <a:t> a </a:t>
            </a:r>
            <a:r>
              <a:rPr lang="es-ES" dirty="0" err="1"/>
              <a:t>screenshot</a:t>
            </a:r>
            <a:r>
              <a:rPr lang="es-ES" dirty="0"/>
              <a:t> </a:t>
            </a:r>
            <a:r>
              <a:rPr lang="es-ES" dirty="0" err="1"/>
              <a:t>of</a:t>
            </a:r>
            <a:r>
              <a:rPr lang="es-ES" dirty="0"/>
              <a:t> </a:t>
            </a:r>
            <a:r>
              <a:rPr lang="es-ES" dirty="0" err="1"/>
              <a:t>the</a:t>
            </a:r>
            <a:r>
              <a:rPr lang="es-ES" dirty="0"/>
              <a:t> </a:t>
            </a:r>
            <a:r>
              <a:rPr lang="es-ES" b="1" dirty="0"/>
              <a:t>online predictive </a:t>
            </a:r>
            <a:r>
              <a:rPr lang="es-ES" b="1" dirty="0" err="1"/>
              <a:t>model</a:t>
            </a:r>
            <a:r>
              <a:rPr lang="es-ES" b="1" dirty="0"/>
              <a:t> </a:t>
            </a:r>
            <a:r>
              <a:rPr lang="es-ES" b="1" dirty="0" err="1"/>
              <a:t>tool</a:t>
            </a:r>
            <a:r>
              <a:rPr lang="es-ES" b="0" dirty="0"/>
              <a:t>. </a:t>
            </a:r>
          </a:p>
          <a:p>
            <a:pPr marL="228600" indent="-228600">
              <a:buAutoNum type="arabicPeriod"/>
            </a:pPr>
            <a:r>
              <a:rPr lang="es-ES" b="0" dirty="0" err="1"/>
              <a:t>It</a:t>
            </a:r>
            <a:r>
              <a:rPr lang="es-ES" b="0" dirty="0"/>
              <a:t> uses </a:t>
            </a:r>
            <a:r>
              <a:rPr lang="es-ES" b="0" dirty="0" err="1"/>
              <a:t>the</a:t>
            </a:r>
            <a:r>
              <a:rPr lang="es-ES" b="0" dirty="0"/>
              <a:t> </a:t>
            </a:r>
            <a:r>
              <a:rPr lang="es-ES" b="0" dirty="0" err="1"/>
              <a:t>severity</a:t>
            </a:r>
            <a:r>
              <a:rPr lang="es-ES" b="0" dirty="0"/>
              <a:t> </a:t>
            </a:r>
            <a:r>
              <a:rPr lang="es-ES" b="0" dirty="0" err="1"/>
              <a:t>of</a:t>
            </a:r>
            <a:r>
              <a:rPr lang="es-ES" b="0" dirty="0"/>
              <a:t> </a:t>
            </a:r>
            <a:r>
              <a:rPr lang="es-ES" b="0" dirty="0" err="1"/>
              <a:t>protection</a:t>
            </a:r>
            <a:r>
              <a:rPr lang="es-ES" b="0" dirty="0"/>
              <a:t> </a:t>
            </a:r>
            <a:r>
              <a:rPr lang="es-ES" b="0" dirty="0" err="1"/>
              <a:t>risks</a:t>
            </a:r>
            <a:r>
              <a:rPr lang="es-ES" b="0" dirty="0"/>
              <a:t> done in </a:t>
            </a:r>
            <a:r>
              <a:rPr lang="es-ES" b="0" dirty="0" err="1"/>
              <a:t>each</a:t>
            </a:r>
            <a:r>
              <a:rPr lang="es-ES" b="0" dirty="0"/>
              <a:t> country at </a:t>
            </a:r>
            <a:r>
              <a:rPr lang="es-ES" b="0" dirty="0" err="1"/>
              <a:t>subnational</a:t>
            </a:r>
            <a:r>
              <a:rPr lang="es-ES" b="0" dirty="0"/>
              <a:t> </a:t>
            </a:r>
            <a:r>
              <a:rPr lang="es-ES" b="0" dirty="0" err="1"/>
              <a:t>level</a:t>
            </a:r>
            <a:r>
              <a:rPr lang="es-ES" b="0" dirty="0"/>
              <a:t> </a:t>
            </a:r>
          </a:p>
          <a:p>
            <a:pPr marL="228600" indent="-228600">
              <a:buAutoNum type="arabicPeriod"/>
            </a:pPr>
            <a:r>
              <a:rPr lang="es-ES" b="0" dirty="0" err="1"/>
              <a:t>It</a:t>
            </a:r>
            <a:r>
              <a:rPr lang="es-ES" b="0" dirty="0"/>
              <a:t> </a:t>
            </a:r>
            <a:r>
              <a:rPr lang="es-ES" b="0" dirty="0" err="1"/>
              <a:t>allows</a:t>
            </a:r>
            <a:r>
              <a:rPr lang="es-ES" b="0" dirty="0"/>
              <a:t> </a:t>
            </a:r>
            <a:r>
              <a:rPr lang="es-ES" b="0" dirty="0" err="1"/>
              <a:t>uploading</a:t>
            </a:r>
            <a:r>
              <a:rPr lang="es-ES" b="0" dirty="0"/>
              <a:t> </a:t>
            </a:r>
            <a:r>
              <a:rPr lang="es-ES" b="0" dirty="0" err="1"/>
              <a:t>other</a:t>
            </a:r>
            <a:r>
              <a:rPr lang="es-ES" b="0" dirty="0"/>
              <a:t> “</a:t>
            </a:r>
            <a:r>
              <a:rPr lang="es-ES" b="0" dirty="0" err="1"/>
              <a:t>predictors</a:t>
            </a:r>
            <a:r>
              <a:rPr lang="es-ES" b="0" dirty="0"/>
              <a:t>” (data): PIN, </a:t>
            </a:r>
            <a:r>
              <a:rPr lang="es-ES" b="0" dirty="0" err="1"/>
              <a:t>severity</a:t>
            </a:r>
            <a:r>
              <a:rPr lang="es-ES" b="0" dirty="0"/>
              <a:t> </a:t>
            </a:r>
            <a:r>
              <a:rPr lang="es-ES" b="0" dirty="0" err="1"/>
              <a:t>of</a:t>
            </a:r>
            <a:r>
              <a:rPr lang="es-ES" b="0" dirty="0"/>
              <a:t> </a:t>
            </a:r>
            <a:r>
              <a:rPr lang="es-ES" b="0" dirty="0" err="1"/>
              <a:t>previous</a:t>
            </a:r>
            <a:r>
              <a:rPr lang="es-ES" b="0" dirty="0"/>
              <a:t> </a:t>
            </a:r>
            <a:r>
              <a:rPr lang="es-ES" b="0" dirty="0" err="1"/>
              <a:t>years</a:t>
            </a:r>
            <a:r>
              <a:rPr lang="es-ES" b="0" dirty="0"/>
              <a:t>, ACLED data, country </a:t>
            </a:r>
            <a:r>
              <a:rPr lang="es-ES" b="0" dirty="0" err="1"/>
              <a:t>specific</a:t>
            </a:r>
            <a:r>
              <a:rPr lang="es-ES" b="0" dirty="0"/>
              <a:t>).</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520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4B92C-7A4B-4BED-930C-22EE23E19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2292F-812E-DD0B-A81E-B60F500998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0FBC24-69B4-3BF4-52C7-E6D860ADB7B2}"/>
              </a:ext>
            </a:extLst>
          </p:cNvPr>
          <p:cNvSpPr>
            <a:spLocks noGrp="1"/>
          </p:cNvSpPr>
          <p:nvPr>
            <p:ph type="body" idx="1"/>
          </p:nvPr>
        </p:nvSpPr>
        <p:spPr/>
        <p:txBody>
          <a:bodyPr/>
          <a:lstStyle/>
          <a:p>
            <a:pPr marL="228600" indent="-228600">
              <a:buAutoNum type="arabicPeriod"/>
            </a:pPr>
            <a:r>
              <a:rPr lang="es-ES" b="0" dirty="0" err="1"/>
              <a:t>Better</a:t>
            </a:r>
            <a:r>
              <a:rPr lang="es-ES" b="0" dirty="0"/>
              <a:t> </a:t>
            </a:r>
            <a:r>
              <a:rPr lang="es-ES" b="0" dirty="0" err="1"/>
              <a:t>calculation</a:t>
            </a:r>
            <a:r>
              <a:rPr lang="es-ES" b="0" dirty="0"/>
              <a:t> </a:t>
            </a:r>
            <a:r>
              <a:rPr lang="es-ES" b="0" dirty="0" err="1"/>
              <a:t>of</a:t>
            </a:r>
            <a:r>
              <a:rPr lang="es-ES" b="0" dirty="0"/>
              <a:t> </a:t>
            </a:r>
            <a:r>
              <a:rPr lang="es-ES" b="0" dirty="0" err="1"/>
              <a:t>the</a:t>
            </a:r>
            <a:r>
              <a:rPr lang="es-ES" b="0" dirty="0"/>
              <a:t> </a:t>
            </a:r>
            <a:r>
              <a:rPr lang="es-ES" b="1" dirty="0" err="1"/>
              <a:t>affected</a:t>
            </a:r>
            <a:r>
              <a:rPr lang="es-ES" b="1" dirty="0"/>
              <a:t> </a:t>
            </a:r>
            <a:r>
              <a:rPr lang="es-ES" b="1" dirty="0" err="1"/>
              <a:t>population</a:t>
            </a:r>
            <a:r>
              <a:rPr lang="es-ES" b="0" dirty="0"/>
              <a:t>, </a:t>
            </a:r>
            <a:r>
              <a:rPr lang="es-ES" b="0" dirty="0" err="1"/>
              <a:t>to</a:t>
            </a:r>
            <a:r>
              <a:rPr lang="es-ES" b="0" dirty="0"/>
              <a:t> </a:t>
            </a:r>
            <a:r>
              <a:rPr lang="es-ES" b="0" dirty="0" err="1"/>
              <a:t>identify</a:t>
            </a:r>
            <a:r>
              <a:rPr lang="es-ES" b="0" dirty="0"/>
              <a:t> </a:t>
            </a:r>
            <a:r>
              <a:rPr lang="es-ES" b="0" dirty="0" err="1"/>
              <a:t>the</a:t>
            </a:r>
            <a:r>
              <a:rPr lang="es-ES" b="0" dirty="0"/>
              <a:t> </a:t>
            </a:r>
            <a:r>
              <a:rPr lang="es-ES" b="0" dirty="0" err="1"/>
              <a:t>subset</a:t>
            </a:r>
            <a:r>
              <a:rPr lang="es-ES" b="0" dirty="0"/>
              <a:t> </a:t>
            </a:r>
            <a:r>
              <a:rPr lang="es-ES" b="0" dirty="0" err="1"/>
              <a:t>of</a:t>
            </a:r>
            <a:r>
              <a:rPr lang="es-ES" b="0" dirty="0"/>
              <a:t> </a:t>
            </a:r>
            <a:r>
              <a:rPr lang="es-ES" b="0" dirty="0" err="1"/>
              <a:t>people</a:t>
            </a:r>
            <a:r>
              <a:rPr lang="es-ES" b="0" dirty="0"/>
              <a:t> </a:t>
            </a:r>
            <a:r>
              <a:rPr lang="es-ES" b="0" dirty="0" err="1"/>
              <a:t>exposed</a:t>
            </a:r>
            <a:r>
              <a:rPr lang="es-ES" b="0" dirty="0"/>
              <a:t> </a:t>
            </a:r>
            <a:r>
              <a:rPr lang="es-ES" b="0" dirty="0" err="1"/>
              <a:t>to</a:t>
            </a:r>
            <a:r>
              <a:rPr lang="es-ES" b="0" dirty="0"/>
              <a:t> Protection </a:t>
            </a:r>
            <a:r>
              <a:rPr lang="es-ES" b="0" dirty="0" err="1"/>
              <a:t>risks</a:t>
            </a:r>
            <a:r>
              <a:rPr lang="es-ES" b="0" dirty="0"/>
              <a:t>. </a:t>
            </a:r>
          </a:p>
          <a:p>
            <a:pPr marL="228600" indent="-228600">
              <a:buAutoNum type="arabicPeriod"/>
            </a:pPr>
            <a:r>
              <a:rPr lang="es-ES" b="0" dirty="0"/>
              <a:t>Use </a:t>
            </a:r>
            <a:r>
              <a:rPr lang="es-ES" b="0" dirty="0" err="1"/>
              <a:t>of</a:t>
            </a:r>
            <a:r>
              <a:rPr lang="es-ES" b="0" dirty="0"/>
              <a:t> </a:t>
            </a:r>
            <a:r>
              <a:rPr lang="es-ES" b="0" dirty="0" err="1"/>
              <a:t>baseline</a:t>
            </a:r>
            <a:r>
              <a:rPr lang="es-ES" b="0" dirty="0"/>
              <a:t> Protection </a:t>
            </a:r>
            <a:r>
              <a:rPr lang="es-ES" b="0" dirty="0" err="1"/>
              <a:t>risks</a:t>
            </a:r>
            <a:r>
              <a:rPr lang="es-ES" b="0" dirty="0"/>
              <a:t> </a:t>
            </a:r>
            <a:r>
              <a:rPr lang="es-ES" b="0" dirty="0" err="1"/>
              <a:t>population</a:t>
            </a:r>
            <a:r>
              <a:rPr lang="es-ES" b="0" dirty="0"/>
              <a:t>, </a:t>
            </a:r>
            <a:r>
              <a:rPr lang="es-ES" b="0" dirty="0" err="1"/>
              <a:t>to</a:t>
            </a:r>
            <a:r>
              <a:rPr lang="es-ES" b="0" dirty="0"/>
              <a:t> </a:t>
            </a:r>
            <a:r>
              <a:rPr lang="es-ES" b="0" dirty="0" err="1"/>
              <a:t>identify</a:t>
            </a:r>
            <a:r>
              <a:rPr lang="es-ES" b="0" dirty="0"/>
              <a:t> </a:t>
            </a:r>
            <a:r>
              <a:rPr lang="es-ES" b="0" dirty="0" err="1"/>
              <a:t>the</a:t>
            </a:r>
            <a:r>
              <a:rPr lang="es-ES" b="0" dirty="0"/>
              <a:t> </a:t>
            </a:r>
            <a:r>
              <a:rPr lang="es-ES" b="0" dirty="0" err="1"/>
              <a:t>subset</a:t>
            </a:r>
            <a:r>
              <a:rPr lang="es-ES" b="0" dirty="0"/>
              <a:t> People in </a:t>
            </a:r>
            <a:r>
              <a:rPr lang="es-ES" b="0" dirty="0" err="1"/>
              <a:t>Need</a:t>
            </a:r>
            <a:r>
              <a:rPr lang="es-ES" b="0" dirty="0"/>
              <a:t>.</a:t>
            </a:r>
          </a:p>
          <a:p>
            <a:pPr marL="228600" indent="-228600">
              <a:buAutoNum type="arabicPeriod"/>
            </a:pPr>
            <a:r>
              <a:rPr lang="es-ES" b="0" dirty="0" err="1"/>
              <a:t>How</a:t>
            </a:r>
            <a:r>
              <a:rPr lang="es-ES" b="0" dirty="0"/>
              <a:t> </a:t>
            </a:r>
            <a:r>
              <a:rPr lang="es-ES" b="0" dirty="0" err="1"/>
              <a:t>we</a:t>
            </a:r>
            <a:r>
              <a:rPr lang="es-ES" b="0" dirty="0"/>
              <a:t> do </a:t>
            </a:r>
            <a:r>
              <a:rPr lang="es-ES" b="0" dirty="0" err="1"/>
              <a:t>it</a:t>
            </a:r>
            <a:r>
              <a:rPr lang="es-ES" b="0" dirty="0"/>
              <a:t>. </a:t>
            </a:r>
          </a:p>
          <a:p>
            <a:pPr marL="685800" lvl="1" indent="-228600">
              <a:buAutoNum type="arabicPeriod"/>
            </a:pPr>
            <a:r>
              <a:rPr lang="es-ES" b="0" dirty="0" err="1"/>
              <a:t>We</a:t>
            </a:r>
            <a:r>
              <a:rPr lang="es-ES" b="0" dirty="0"/>
              <a:t> </a:t>
            </a:r>
            <a:r>
              <a:rPr lang="es-ES" b="0" dirty="0" err="1"/>
              <a:t>revised</a:t>
            </a:r>
            <a:r>
              <a:rPr lang="es-ES" b="0" dirty="0"/>
              <a:t> </a:t>
            </a:r>
            <a:r>
              <a:rPr lang="es-ES" b="0" dirty="0" err="1"/>
              <a:t>the</a:t>
            </a:r>
            <a:r>
              <a:rPr lang="es-ES" b="0" dirty="0"/>
              <a:t> Global Protection </a:t>
            </a:r>
            <a:r>
              <a:rPr lang="es-ES" b="0" dirty="0" err="1"/>
              <a:t>Update</a:t>
            </a:r>
            <a:r>
              <a:rPr lang="es-ES" b="0" dirty="0"/>
              <a:t> </a:t>
            </a:r>
            <a:r>
              <a:rPr lang="es-ES" b="0" dirty="0" err="1"/>
              <a:t>approach</a:t>
            </a:r>
            <a:r>
              <a:rPr lang="es-ES" b="0" dirty="0"/>
              <a:t> </a:t>
            </a:r>
            <a:r>
              <a:rPr lang="es-ES" b="0" dirty="0" err="1"/>
              <a:t>we</a:t>
            </a:r>
            <a:r>
              <a:rPr lang="es-ES" b="0" dirty="0"/>
              <a:t> </a:t>
            </a:r>
            <a:r>
              <a:rPr lang="es-ES" b="0" dirty="0" err="1"/>
              <a:t>used</a:t>
            </a:r>
            <a:r>
              <a:rPr lang="es-ES" b="0" dirty="0"/>
              <a:t> </a:t>
            </a:r>
            <a:r>
              <a:rPr lang="es-ES" b="0" dirty="0" err="1"/>
              <a:t>since</a:t>
            </a:r>
            <a:r>
              <a:rPr lang="es-ES" b="0" dirty="0"/>
              <a:t> 2022. </a:t>
            </a:r>
            <a:r>
              <a:rPr lang="es-ES" b="0" dirty="0" err="1"/>
              <a:t>Now</a:t>
            </a:r>
            <a:r>
              <a:rPr lang="es-ES" b="0" dirty="0"/>
              <a:t> </a:t>
            </a:r>
            <a:r>
              <a:rPr lang="es-ES" b="0" dirty="0" err="1"/>
              <a:t>is</a:t>
            </a:r>
            <a:r>
              <a:rPr lang="es-ES" b="0" dirty="0"/>
              <a:t> done at </a:t>
            </a:r>
            <a:r>
              <a:rPr lang="es-ES" b="0" dirty="0" err="1"/>
              <a:t>subnational</a:t>
            </a:r>
            <a:r>
              <a:rPr lang="es-ES" b="0" dirty="0"/>
              <a:t> </a:t>
            </a:r>
            <a:r>
              <a:rPr lang="es-ES" b="0" dirty="0" err="1"/>
              <a:t>level</a:t>
            </a:r>
            <a:r>
              <a:rPr lang="es-ES" b="0" dirty="0"/>
              <a:t>, and </a:t>
            </a:r>
            <a:r>
              <a:rPr lang="es-ES" b="0" dirty="0" err="1"/>
              <a:t>is</a:t>
            </a:r>
            <a:r>
              <a:rPr lang="es-ES" b="0" dirty="0"/>
              <a:t> </a:t>
            </a:r>
            <a:r>
              <a:rPr lang="es-ES" b="0" dirty="0" err="1"/>
              <a:t>based</a:t>
            </a:r>
            <a:r>
              <a:rPr lang="es-ES" b="0" dirty="0"/>
              <a:t> </a:t>
            </a:r>
            <a:r>
              <a:rPr lang="es-ES" b="0" dirty="0" err="1"/>
              <a:t>on</a:t>
            </a:r>
            <a:r>
              <a:rPr lang="es-ES" b="0" dirty="0"/>
              <a:t> </a:t>
            </a:r>
            <a:r>
              <a:rPr lang="es-ES" b="1" dirty="0" err="1"/>
              <a:t>expert</a:t>
            </a:r>
            <a:r>
              <a:rPr lang="es-ES" b="1" dirty="0"/>
              <a:t> </a:t>
            </a:r>
            <a:r>
              <a:rPr lang="es-ES" b="1" dirty="0" err="1"/>
              <a:t>judgement</a:t>
            </a:r>
            <a:endParaRPr lang="es-ES" b="1" dirty="0"/>
          </a:p>
          <a:p>
            <a:pPr marL="685800" lvl="1" indent="-228600">
              <a:buAutoNum type="arabicPeriod"/>
            </a:pPr>
            <a:r>
              <a:rPr lang="es-ES" b="0" dirty="0" err="1"/>
              <a:t>We</a:t>
            </a:r>
            <a:r>
              <a:rPr lang="es-ES" b="0" dirty="0"/>
              <a:t> </a:t>
            </a:r>
            <a:r>
              <a:rPr lang="es-ES" b="0" dirty="0" err="1"/>
              <a:t>have</a:t>
            </a:r>
            <a:r>
              <a:rPr lang="es-ES" b="0" dirty="0"/>
              <a:t> </a:t>
            </a:r>
            <a:r>
              <a:rPr lang="es-ES" b="0" dirty="0" err="1"/>
              <a:t>an</a:t>
            </a:r>
            <a:r>
              <a:rPr lang="es-ES" b="0" dirty="0"/>
              <a:t> </a:t>
            </a:r>
            <a:r>
              <a:rPr lang="es-ES" b="0" dirty="0" err="1"/>
              <a:t>automatize</a:t>
            </a:r>
            <a:r>
              <a:rPr lang="es-ES" b="0" dirty="0"/>
              <a:t> </a:t>
            </a:r>
            <a:r>
              <a:rPr lang="es-ES" b="0" dirty="0" err="1"/>
              <a:t>model</a:t>
            </a:r>
            <a:r>
              <a:rPr lang="es-ES" b="0" dirty="0"/>
              <a:t> </a:t>
            </a:r>
            <a:r>
              <a:rPr lang="es-ES" b="0" dirty="0" err="1"/>
              <a:t>that</a:t>
            </a:r>
            <a:r>
              <a:rPr lang="es-ES" b="0" dirty="0"/>
              <a:t> </a:t>
            </a:r>
            <a:r>
              <a:rPr lang="es-ES" b="0" dirty="0" err="1"/>
              <a:t>calculates</a:t>
            </a:r>
            <a:r>
              <a:rPr lang="es-ES" b="0" dirty="0"/>
              <a:t> </a:t>
            </a:r>
            <a:r>
              <a:rPr lang="es-ES" b="0" dirty="0" err="1"/>
              <a:t>the</a:t>
            </a:r>
            <a:r>
              <a:rPr lang="es-ES" b="0" dirty="0"/>
              <a:t> </a:t>
            </a:r>
            <a:r>
              <a:rPr lang="es-ES" b="1" dirty="0" err="1"/>
              <a:t>projected</a:t>
            </a:r>
            <a:r>
              <a:rPr lang="es-ES" b="1" dirty="0"/>
              <a:t> </a:t>
            </a:r>
            <a:r>
              <a:rPr lang="es-ES" b="1" dirty="0" err="1"/>
              <a:t>people</a:t>
            </a:r>
            <a:r>
              <a:rPr lang="es-ES" b="1" dirty="0"/>
              <a:t> at </a:t>
            </a:r>
            <a:r>
              <a:rPr lang="es-ES" b="1" dirty="0" err="1"/>
              <a:t>risks</a:t>
            </a:r>
            <a:r>
              <a:rPr lang="es-ES" b="1" dirty="0"/>
              <a:t>, </a:t>
            </a:r>
            <a:r>
              <a:rPr lang="es-ES" b="0" dirty="0" err="1"/>
              <a:t>from</a:t>
            </a:r>
            <a:r>
              <a:rPr lang="es-ES" b="0" dirty="0"/>
              <a:t> </a:t>
            </a:r>
            <a:r>
              <a:rPr lang="es-ES" b="0" dirty="0" err="1"/>
              <a:t>the</a:t>
            </a:r>
            <a:r>
              <a:rPr lang="es-ES" b="0" dirty="0"/>
              <a:t> OCHA </a:t>
            </a:r>
            <a:r>
              <a:rPr lang="es-ES" b="0" dirty="0" err="1"/>
              <a:t>population</a:t>
            </a:r>
            <a:r>
              <a:rPr lang="es-ES" b="0" dirty="0"/>
              <a:t> data</a:t>
            </a:r>
            <a:endParaRPr lang="es-ES" b="1" dirty="0"/>
          </a:p>
          <a:p>
            <a:pPr marL="685800" lvl="1" indent="-228600">
              <a:buAutoNum type="arabicPeriod"/>
            </a:pPr>
            <a:r>
              <a:rPr lang="es-ES" b="1" dirty="0" err="1"/>
              <a:t>The</a:t>
            </a:r>
            <a:r>
              <a:rPr lang="es-ES" b="1" dirty="0"/>
              <a:t> </a:t>
            </a:r>
            <a:r>
              <a:rPr lang="es-ES" b="1" dirty="0" err="1"/>
              <a:t>previously</a:t>
            </a:r>
            <a:r>
              <a:rPr lang="es-ES" b="1" dirty="0"/>
              <a:t> </a:t>
            </a:r>
            <a:r>
              <a:rPr lang="es-ES" b="1" dirty="0" err="1"/>
              <a:t>defined</a:t>
            </a:r>
            <a:r>
              <a:rPr lang="es-ES" b="1" dirty="0"/>
              <a:t> 3 </a:t>
            </a:r>
            <a:r>
              <a:rPr lang="es-ES" b="1" dirty="0" err="1"/>
              <a:t>pillars</a:t>
            </a:r>
            <a:r>
              <a:rPr lang="es-ES" b="0" dirty="0"/>
              <a:t>, are </a:t>
            </a:r>
            <a:r>
              <a:rPr lang="es-ES" b="0" dirty="0" err="1"/>
              <a:t>used</a:t>
            </a:r>
            <a:r>
              <a:rPr lang="es-ES" b="0" dirty="0"/>
              <a:t> as proxy </a:t>
            </a:r>
            <a:r>
              <a:rPr lang="es-ES" b="0" dirty="0" err="1"/>
              <a:t>indicators</a:t>
            </a:r>
            <a:r>
              <a:rPr lang="es-ES" b="0" dirty="0"/>
              <a:t> </a:t>
            </a:r>
            <a:r>
              <a:rPr lang="es-ES" b="0" dirty="0" err="1"/>
              <a:t>to</a:t>
            </a:r>
            <a:r>
              <a:rPr lang="es-ES" b="0" dirty="0"/>
              <a:t> </a:t>
            </a:r>
            <a:r>
              <a:rPr lang="es-ES" b="0" dirty="0" err="1"/>
              <a:t>identify</a:t>
            </a:r>
            <a:r>
              <a:rPr lang="es-ES" b="0" dirty="0"/>
              <a:t> PIN</a:t>
            </a:r>
          </a:p>
          <a:p>
            <a:pPr marL="685800" lvl="1" indent="-228600">
              <a:buAutoNum type="arabicPeriod"/>
            </a:pPr>
            <a:r>
              <a:rPr lang="es-ES" b="0" dirty="0"/>
              <a:t>At </a:t>
            </a:r>
            <a:r>
              <a:rPr lang="es-ES" b="0" dirty="0" err="1"/>
              <a:t>the</a:t>
            </a:r>
            <a:r>
              <a:rPr lang="es-ES" b="0" dirty="0"/>
              <a:t> </a:t>
            </a:r>
            <a:r>
              <a:rPr lang="es-ES" b="0" dirty="0" err="1"/>
              <a:t>last</a:t>
            </a:r>
            <a:r>
              <a:rPr lang="es-ES" b="0" dirty="0"/>
              <a:t> </a:t>
            </a:r>
            <a:r>
              <a:rPr lang="es-ES" b="0" dirty="0" err="1"/>
              <a:t>stage</a:t>
            </a:r>
            <a:r>
              <a:rPr lang="es-ES" b="0" dirty="0"/>
              <a:t>, </a:t>
            </a:r>
            <a:r>
              <a:rPr lang="es-ES" b="0" dirty="0" err="1"/>
              <a:t>we</a:t>
            </a:r>
            <a:r>
              <a:rPr lang="es-ES" b="0" dirty="0"/>
              <a:t> </a:t>
            </a:r>
            <a:r>
              <a:rPr lang="es-ES" b="0" dirty="0" err="1"/>
              <a:t>have</a:t>
            </a:r>
            <a:r>
              <a:rPr lang="es-ES" b="0" dirty="0"/>
              <a:t> </a:t>
            </a:r>
            <a:r>
              <a:rPr lang="es-ES" b="0" dirty="0" err="1"/>
              <a:t>introduced</a:t>
            </a:r>
            <a:r>
              <a:rPr lang="es-ES" b="0" dirty="0"/>
              <a:t> </a:t>
            </a:r>
            <a:r>
              <a:rPr lang="es-ES" b="0" dirty="0" err="1"/>
              <a:t>modalities</a:t>
            </a:r>
            <a:r>
              <a:rPr lang="es-ES" b="0" dirty="0"/>
              <a:t> </a:t>
            </a:r>
            <a:r>
              <a:rPr lang="es-ES" b="0" dirty="0" err="1"/>
              <a:t>that</a:t>
            </a:r>
            <a:r>
              <a:rPr lang="es-ES" b="0" dirty="0"/>
              <a:t> </a:t>
            </a:r>
            <a:r>
              <a:rPr lang="es-ES" b="0" dirty="0" err="1"/>
              <a:t>better</a:t>
            </a:r>
            <a:r>
              <a:rPr lang="es-ES" b="0" dirty="0"/>
              <a:t> </a:t>
            </a:r>
            <a:r>
              <a:rPr lang="es-ES" b="0" dirty="0" err="1"/>
              <a:t>adapt</a:t>
            </a:r>
            <a:r>
              <a:rPr lang="es-ES" b="0" dirty="0"/>
              <a:t> </a:t>
            </a:r>
            <a:r>
              <a:rPr lang="es-ES" b="0" dirty="0" err="1"/>
              <a:t>to</a:t>
            </a:r>
            <a:r>
              <a:rPr lang="es-ES" b="0" dirty="0"/>
              <a:t> </a:t>
            </a:r>
            <a:r>
              <a:rPr lang="es-ES" b="0" dirty="0" err="1"/>
              <a:t>available</a:t>
            </a:r>
            <a:r>
              <a:rPr lang="es-ES" b="0" dirty="0"/>
              <a:t> data: </a:t>
            </a:r>
            <a:r>
              <a:rPr lang="es-ES" b="1" dirty="0"/>
              <a:t>no data, </a:t>
            </a:r>
            <a:r>
              <a:rPr lang="es-ES" b="1" dirty="0" err="1"/>
              <a:t>area</a:t>
            </a:r>
            <a:r>
              <a:rPr lang="es-ES" b="1" dirty="0"/>
              <a:t> </a:t>
            </a:r>
            <a:r>
              <a:rPr lang="es-ES" b="1" dirty="0" err="1"/>
              <a:t>level</a:t>
            </a:r>
            <a:r>
              <a:rPr lang="es-ES" b="1" dirty="0"/>
              <a:t> data and </a:t>
            </a:r>
            <a:r>
              <a:rPr lang="es-ES" b="1" dirty="0" err="1"/>
              <a:t>household</a:t>
            </a:r>
            <a:r>
              <a:rPr lang="es-ES" b="1" dirty="0"/>
              <a:t> data.</a:t>
            </a:r>
            <a:endParaRPr lang="en-US" b="0" dirty="0"/>
          </a:p>
        </p:txBody>
      </p:sp>
      <p:sp>
        <p:nvSpPr>
          <p:cNvPr id="4" name="Slide Number Placeholder 3">
            <a:extLst>
              <a:ext uri="{FF2B5EF4-FFF2-40B4-BE49-F238E27FC236}">
                <a16:creationId xmlns:a16="http://schemas.microsoft.com/office/drawing/2014/main" id="{E4EF9702-9F9D-F103-F9B4-90F2746709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94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8B44E-50BB-6251-0B58-CAAACFAFF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D6778-1F1A-7A46-95EC-FC903277A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FED435-CA92-8553-5B6B-CEF89DAA0BDB}"/>
              </a:ext>
            </a:extLst>
          </p:cNvPr>
          <p:cNvSpPr>
            <a:spLocks noGrp="1"/>
          </p:cNvSpPr>
          <p:nvPr>
            <p:ph type="body" idx="1"/>
          </p:nvPr>
        </p:nvSpPr>
        <p:spPr/>
        <p:txBody>
          <a:bodyPr/>
          <a:lstStyle/>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EC94D6B6-1FF7-AA46-B4B9-45373881E2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229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23AC9-EDB9-9BD7-238C-1036CD9C6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F3741-D69F-6000-D053-97036FD585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1666D-2E2F-6EBB-BE4A-64D14A83FA84}"/>
              </a:ext>
            </a:extLst>
          </p:cNvPr>
          <p:cNvSpPr>
            <a:spLocks noGrp="1"/>
          </p:cNvSpPr>
          <p:nvPr>
            <p:ph type="body" idx="1"/>
          </p:nvPr>
        </p:nvSpPr>
        <p:spPr/>
        <p:txBody>
          <a:bodyPr/>
          <a:lstStyle/>
          <a:p>
            <a:pPr marL="228600" indent="-228600">
              <a:buAutoNum type="arabicPeriod"/>
            </a:pPr>
            <a:endParaRPr lang="en-US" b="0" dirty="0"/>
          </a:p>
        </p:txBody>
      </p:sp>
      <p:sp>
        <p:nvSpPr>
          <p:cNvPr id="4" name="Slide Number Placeholder 3">
            <a:extLst>
              <a:ext uri="{FF2B5EF4-FFF2-40B4-BE49-F238E27FC236}">
                <a16:creationId xmlns:a16="http://schemas.microsoft.com/office/drawing/2014/main" id="{AC78066A-1C9A-0CE7-9C05-97BCE2D9EA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426B0-AF84-46D4-B8B1-1DE7398250F2}"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911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a:t>Agenda One</a:t>
            </a:r>
          </a:p>
          <a:p>
            <a:pPr lvl="0"/>
            <a:r>
              <a:rPr lang="en-US"/>
              <a:t>Agenda Two</a:t>
            </a:r>
          </a:p>
          <a:p>
            <a:pPr lvl="0"/>
            <a:r>
              <a:rPr lang="en-US"/>
              <a:t>Agenda Three</a:t>
            </a:r>
          </a:p>
          <a:p>
            <a:pPr lvl="0"/>
            <a:r>
              <a:rPr lang="en-US"/>
              <a:t>Agenda Four</a:t>
            </a:r>
          </a:p>
        </p:txBody>
      </p:sp>
    </p:spTree>
    <p:extLst>
      <p:ext uri="{BB962C8B-B14F-4D97-AF65-F5344CB8AC3E}">
        <p14:creationId xmlns:p14="http://schemas.microsoft.com/office/powerpoint/2010/main" val="87908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1"/>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101917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2"/>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512370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3"/>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970945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4"/>
                </a:solidFill>
                <a:latin typeface="+mn-lt"/>
                <a:cs typeface="Calibri Light" panose="020F030202020403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125193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1"/>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905" y="6330816"/>
            <a:ext cx="2755398" cy="393193"/>
          </a:xfrm>
          <a:prstGeom prst="rect">
            <a:avLst/>
          </a:prstGeom>
        </p:spPr>
      </p:pic>
      <p:sp>
        <p:nvSpPr>
          <p:cNvPr id="16" name="Content Placeholder 2">
            <a:extLst>
              <a:ext uri="{FF2B5EF4-FFF2-40B4-BE49-F238E27FC236}">
                <a16:creationId xmlns:a16="http://schemas.microsoft.com/office/drawing/2014/main" id="{C0502D4D-2460-44DB-9910-492588D8B071}"/>
              </a:ext>
            </a:extLst>
          </p:cNvPr>
          <p:cNvSpPr>
            <a:spLocks noGrp="1"/>
          </p:cNvSpPr>
          <p:nvPr>
            <p:ph sz="half" idx="10"/>
          </p:nvPr>
        </p:nvSpPr>
        <p:spPr>
          <a:xfrm>
            <a:off x="5741663" y="1825625"/>
            <a:ext cx="46380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46077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2"/>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905" y="6330816"/>
            <a:ext cx="2755398" cy="393193"/>
          </a:xfrm>
          <a:prstGeom prst="rect">
            <a:avLst/>
          </a:prstGeom>
        </p:spPr>
      </p:pic>
      <p:sp>
        <p:nvSpPr>
          <p:cNvPr id="9" name="Content Placeholder 2">
            <a:extLst>
              <a:ext uri="{FF2B5EF4-FFF2-40B4-BE49-F238E27FC236}">
                <a16:creationId xmlns:a16="http://schemas.microsoft.com/office/drawing/2014/main" id="{EDB97F68-0CA2-4EED-B0D7-0F39F0843487}"/>
              </a:ext>
            </a:extLst>
          </p:cNvPr>
          <p:cNvSpPr>
            <a:spLocks noGrp="1"/>
          </p:cNvSpPr>
          <p:nvPr>
            <p:ph sz="half" idx="10"/>
          </p:nvPr>
        </p:nvSpPr>
        <p:spPr>
          <a:xfrm>
            <a:off x="5755640" y="1825625"/>
            <a:ext cx="4638040" cy="4351338"/>
          </a:xfr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4848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3"/>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905" y="6330816"/>
            <a:ext cx="2755398" cy="393193"/>
          </a:xfrm>
          <a:prstGeom prst="rect">
            <a:avLst/>
          </a:prstGeom>
        </p:spPr>
      </p:pic>
    </p:spTree>
    <p:extLst>
      <p:ext uri="{BB962C8B-B14F-4D97-AF65-F5344CB8AC3E}">
        <p14:creationId xmlns:p14="http://schemas.microsoft.com/office/powerpoint/2010/main" val="3469583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4"/>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905" y="6330816"/>
            <a:ext cx="2755398" cy="393193"/>
          </a:xfrm>
          <a:prstGeom prst="rect">
            <a:avLst/>
          </a:prstGeom>
        </p:spPr>
      </p:pic>
      <p:sp>
        <p:nvSpPr>
          <p:cNvPr id="9" name="Content Placeholder 2">
            <a:extLst>
              <a:ext uri="{FF2B5EF4-FFF2-40B4-BE49-F238E27FC236}">
                <a16:creationId xmlns:a16="http://schemas.microsoft.com/office/drawing/2014/main" id="{15EEDCDB-B420-468B-9310-217676004537}"/>
              </a:ext>
            </a:extLst>
          </p:cNvPr>
          <p:cNvSpPr>
            <a:spLocks noGrp="1"/>
          </p:cNvSpPr>
          <p:nvPr>
            <p:ph sz="half" idx="10"/>
          </p:nvPr>
        </p:nvSpPr>
        <p:spPr>
          <a:xfrm>
            <a:off x="5755640" y="1825625"/>
            <a:ext cx="46380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72450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1"/>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98402" y="6357388"/>
            <a:ext cx="2755398" cy="393193"/>
          </a:xfrm>
          <a:prstGeom prst="rect">
            <a:avLst/>
          </a:prstGeom>
        </p:spPr>
      </p:pic>
      <p:sp>
        <p:nvSpPr>
          <p:cNvPr id="11" name="Content Placeholder 2">
            <a:extLst>
              <a:ext uri="{FF2B5EF4-FFF2-40B4-BE49-F238E27FC236}">
                <a16:creationId xmlns:a16="http://schemas.microsoft.com/office/drawing/2014/main" id="{38CEE0D4-EFC3-49D2-BBB7-C8E6B58DD255}"/>
              </a:ext>
            </a:extLst>
          </p:cNvPr>
          <p:cNvSpPr>
            <a:spLocks noGrp="1"/>
          </p:cNvSpPr>
          <p:nvPr>
            <p:ph sz="half" idx="10"/>
          </p:nvPr>
        </p:nvSpPr>
        <p:spPr>
          <a:xfrm>
            <a:off x="6474461" y="1829118"/>
            <a:ext cx="45237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80005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2"/>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98402" y="6357388"/>
            <a:ext cx="2755398" cy="393193"/>
          </a:xfrm>
          <a:prstGeom prst="rect">
            <a:avLst/>
          </a:prstGeom>
        </p:spPr>
      </p:pic>
      <p:sp>
        <p:nvSpPr>
          <p:cNvPr id="12" name="Content Placeholder 2">
            <a:extLst>
              <a:ext uri="{FF2B5EF4-FFF2-40B4-BE49-F238E27FC236}">
                <a16:creationId xmlns:a16="http://schemas.microsoft.com/office/drawing/2014/main" id="{0F299505-B8F3-4863-B9C0-26D524A1664A}"/>
              </a:ext>
            </a:extLst>
          </p:cNvPr>
          <p:cNvSpPr>
            <a:spLocks noGrp="1"/>
          </p:cNvSpPr>
          <p:nvPr>
            <p:ph sz="half" idx="10"/>
          </p:nvPr>
        </p:nvSpPr>
        <p:spPr>
          <a:xfrm>
            <a:off x="6474461" y="1829118"/>
            <a:ext cx="4523740"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2681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a:t>Agenda One</a:t>
            </a:r>
          </a:p>
          <a:p>
            <a:pPr lvl="0"/>
            <a:r>
              <a:rPr lang="en-US"/>
              <a:t>Agenda Two</a:t>
            </a:r>
          </a:p>
          <a:p>
            <a:pPr lvl="0"/>
            <a:r>
              <a:rPr lang="en-US"/>
              <a:t>Agenda Three</a:t>
            </a:r>
          </a:p>
          <a:p>
            <a:pPr lvl="0"/>
            <a:r>
              <a:rPr lang="en-US"/>
              <a:t>Agenda Four</a:t>
            </a:r>
          </a:p>
        </p:txBody>
      </p:sp>
    </p:spTree>
    <p:extLst>
      <p:ext uri="{BB962C8B-B14F-4D97-AF65-F5344CB8AC3E}">
        <p14:creationId xmlns:p14="http://schemas.microsoft.com/office/powerpoint/2010/main" val="146064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3"/>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98402" y="6357388"/>
            <a:ext cx="2755398" cy="393193"/>
          </a:xfrm>
          <a:prstGeom prst="rect">
            <a:avLst/>
          </a:prstGeom>
        </p:spPr>
      </p:pic>
      <p:sp>
        <p:nvSpPr>
          <p:cNvPr id="12" name="Content Placeholder 2">
            <a:extLst>
              <a:ext uri="{FF2B5EF4-FFF2-40B4-BE49-F238E27FC236}">
                <a16:creationId xmlns:a16="http://schemas.microsoft.com/office/drawing/2014/main" id="{B3B0CCFC-8DA8-4699-A220-44B7D3F0A694}"/>
              </a:ext>
            </a:extLst>
          </p:cNvPr>
          <p:cNvSpPr>
            <a:spLocks noGrp="1"/>
          </p:cNvSpPr>
          <p:nvPr>
            <p:ph sz="half" idx="10"/>
          </p:nvPr>
        </p:nvSpPr>
        <p:spPr>
          <a:xfrm>
            <a:off x="6474461" y="1829118"/>
            <a:ext cx="4523740"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76895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4"/>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98402" y="6357388"/>
            <a:ext cx="2755398" cy="393193"/>
          </a:xfrm>
          <a:prstGeom prst="rect">
            <a:avLst/>
          </a:prstGeom>
        </p:spPr>
      </p:pic>
      <p:sp>
        <p:nvSpPr>
          <p:cNvPr id="12" name="Content Placeholder 2">
            <a:extLst>
              <a:ext uri="{FF2B5EF4-FFF2-40B4-BE49-F238E27FC236}">
                <a16:creationId xmlns:a16="http://schemas.microsoft.com/office/drawing/2014/main" id="{FF771FDF-43D0-4820-A899-34C8C758DF1B}"/>
              </a:ext>
            </a:extLst>
          </p:cNvPr>
          <p:cNvSpPr>
            <a:spLocks noGrp="1"/>
          </p:cNvSpPr>
          <p:nvPr>
            <p:ph sz="half" idx="10"/>
          </p:nvPr>
        </p:nvSpPr>
        <p:spPr>
          <a:xfrm>
            <a:off x="6474461" y="1829118"/>
            <a:ext cx="45237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97581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a:p>
        </p:txBody>
      </p:sp>
    </p:spTree>
    <p:extLst>
      <p:ext uri="{BB962C8B-B14F-4D97-AF65-F5344CB8AC3E}">
        <p14:creationId xmlns:p14="http://schemas.microsoft.com/office/powerpoint/2010/main" val="2718396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a:p>
        </p:txBody>
      </p:sp>
    </p:spTree>
    <p:extLst>
      <p:ext uri="{BB962C8B-B14F-4D97-AF65-F5344CB8AC3E}">
        <p14:creationId xmlns:p14="http://schemas.microsoft.com/office/powerpoint/2010/main" val="3055882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a:p>
        </p:txBody>
      </p:sp>
    </p:spTree>
    <p:extLst>
      <p:ext uri="{BB962C8B-B14F-4D97-AF65-F5344CB8AC3E}">
        <p14:creationId xmlns:p14="http://schemas.microsoft.com/office/powerpoint/2010/main" val="3020791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a:p>
        </p:txBody>
      </p:sp>
    </p:spTree>
    <p:extLst>
      <p:ext uri="{BB962C8B-B14F-4D97-AF65-F5344CB8AC3E}">
        <p14:creationId xmlns:p14="http://schemas.microsoft.com/office/powerpoint/2010/main" val="850637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2343274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4044638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538586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110095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a:t>Agenda One</a:t>
            </a:r>
          </a:p>
          <a:p>
            <a:pPr lvl="0"/>
            <a:r>
              <a:rPr lang="en-US"/>
              <a:t>Agenda Two</a:t>
            </a:r>
          </a:p>
          <a:p>
            <a:pPr lvl="0"/>
            <a:r>
              <a:rPr lang="en-US"/>
              <a:t>Agenda Three</a:t>
            </a:r>
          </a:p>
          <a:p>
            <a:pPr lvl="0"/>
            <a:r>
              <a:rPr lang="en-US"/>
              <a:t>Agenda Four</a:t>
            </a:r>
          </a:p>
        </p:txBody>
      </p:sp>
    </p:spTree>
    <p:extLst>
      <p:ext uri="{BB962C8B-B14F-4D97-AF65-F5344CB8AC3E}">
        <p14:creationId xmlns:p14="http://schemas.microsoft.com/office/powerpoint/2010/main" val="2503132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F30E5-942E-4A66-8D89-84E326F601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8301" y="6328282"/>
            <a:ext cx="2755398" cy="393193"/>
          </a:xfrm>
          <a:prstGeom prst="rect">
            <a:avLst/>
          </a:prstGeom>
        </p:spPr>
      </p:pic>
      <p:pic>
        <p:nvPicPr>
          <p:cNvPr id="9" name="Picture 8" descr="A picture containing light&#10;&#10;Description automatically generated">
            <a:extLst>
              <a:ext uri="{FF2B5EF4-FFF2-40B4-BE49-F238E27FC236}">
                <a16:creationId xmlns:a16="http://schemas.microsoft.com/office/drawing/2014/main" id="{351C779B-A12C-4D24-BAF1-21D9FB47F4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63411" y="1606511"/>
            <a:ext cx="5865177" cy="3644977"/>
          </a:xfrm>
          <a:prstGeom prst="rect">
            <a:avLst/>
          </a:prstGeom>
        </p:spPr>
      </p:pic>
    </p:spTree>
    <p:extLst>
      <p:ext uri="{BB962C8B-B14F-4D97-AF65-F5344CB8AC3E}">
        <p14:creationId xmlns:p14="http://schemas.microsoft.com/office/powerpoint/2010/main" val="365585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a:t>Agenda One</a:t>
            </a:r>
          </a:p>
          <a:p>
            <a:pPr lvl="0"/>
            <a:r>
              <a:rPr lang="en-US"/>
              <a:t>Agenda Two</a:t>
            </a:r>
          </a:p>
          <a:p>
            <a:pPr lvl="0"/>
            <a:r>
              <a:rPr lang="en-US"/>
              <a:t>Agenda Three</a:t>
            </a:r>
          </a:p>
          <a:p>
            <a:pPr lvl="0"/>
            <a:r>
              <a:rPr lang="en-US"/>
              <a:t>Agenda Four</a:t>
            </a:r>
          </a:p>
        </p:txBody>
      </p:sp>
    </p:spTree>
    <p:extLst>
      <p:ext uri="{BB962C8B-B14F-4D97-AF65-F5344CB8AC3E}">
        <p14:creationId xmlns:p14="http://schemas.microsoft.com/office/powerpoint/2010/main" val="100209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A1A8F8-E6B7-4840-BBFB-D852F43D7CEA}"/>
              </a:ext>
            </a:extLst>
          </p:cNvPr>
          <p:cNvSpPr/>
          <p:nvPr userDrawn="1"/>
        </p:nvSpPr>
        <p:spPr>
          <a:xfrm rot="19681592">
            <a:off x="8023023" y="5633496"/>
            <a:ext cx="7653867" cy="132556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73906A4-7209-4942-A5F2-2FE9E6FFBE4C}"/>
              </a:ext>
            </a:extLst>
          </p:cNvPr>
          <p:cNvSpPr/>
          <p:nvPr userDrawn="1"/>
        </p:nvSpPr>
        <p:spPr>
          <a:xfrm rot="19681592">
            <a:off x="6284987" y="4820696"/>
            <a:ext cx="7653867" cy="132556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02F0F99-DB95-47D6-A8B3-260B93CDC1A0}"/>
              </a:ext>
            </a:extLst>
          </p:cNvPr>
          <p:cNvSpPr/>
          <p:nvPr userDrawn="1"/>
        </p:nvSpPr>
        <p:spPr>
          <a:xfrm rot="19681592">
            <a:off x="-1746852" y="711740"/>
            <a:ext cx="7653867"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930D909-9460-4E5D-B51A-7B57B9C379C6}"/>
              </a:ext>
            </a:extLst>
          </p:cNvPr>
          <p:cNvSpPr/>
          <p:nvPr userDrawn="1"/>
        </p:nvSpPr>
        <p:spPr>
          <a:xfrm rot="19681592">
            <a:off x="-3484888" y="-101060"/>
            <a:ext cx="7653867" cy="132556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038CC3D-077E-4295-99D1-B255CCD7AC07}"/>
              </a:ext>
            </a:extLst>
          </p:cNvPr>
          <p:cNvSpPr>
            <a:spLocks noGrp="1"/>
          </p:cNvSpPr>
          <p:nvPr>
            <p:ph type="title"/>
          </p:nvPr>
        </p:nvSpPr>
        <p:spPr>
          <a:xfrm>
            <a:off x="3348566" y="2766218"/>
            <a:ext cx="5494867" cy="1325563"/>
          </a:xfrm>
        </p:spPr>
        <p:txBody>
          <a:bodyPr/>
          <a:lstStyle>
            <a:lvl1pPr algn="ctr">
              <a:defRPr b="1">
                <a:solidFill>
                  <a:schemeClr val="tx1"/>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2610255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1"/>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278551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2"/>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351278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3"/>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131767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4"/>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370432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CDDE1-8774-481B-A95A-08A5965CB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65B41E-9EFA-4C77-9BF8-5061F46BE73D}"/>
              </a:ext>
            </a:extLst>
          </p:cNvPr>
          <p:cNvSpPr>
            <a:spLocks noGrp="1"/>
          </p:cNvSpPr>
          <p:nvPr>
            <p:ph type="body" idx="1"/>
          </p:nvPr>
        </p:nvSpPr>
        <p:spPr>
          <a:xfrm>
            <a:off x="838200" y="1825625"/>
            <a:ext cx="10515600" cy="4351338"/>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882152-B7B9-42B4-9D30-AF7835F007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2BD62-A8AE-404A-AA1F-C45854DCE923}" type="datetimeFigureOut">
              <a:rPr lang="en-GB" smtClean="0"/>
              <a:t>11/06/2026</a:t>
            </a:fld>
            <a:endParaRPr lang="en-GB"/>
          </a:p>
        </p:txBody>
      </p:sp>
      <p:sp>
        <p:nvSpPr>
          <p:cNvPr id="5" name="Footer Placeholder 4">
            <a:extLst>
              <a:ext uri="{FF2B5EF4-FFF2-40B4-BE49-F238E27FC236}">
                <a16:creationId xmlns:a16="http://schemas.microsoft.com/office/drawing/2014/main" id="{6D3CB733-FB37-41C3-A04F-1093E1865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E51840-CF98-4F0F-917F-C25032975B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33EB0-B51D-42E5-B935-1A757568F4BB}" type="slidenum">
              <a:rPr lang="en-GB" smtClean="0"/>
              <a:t>‹#›</a:t>
            </a:fld>
            <a:endParaRPr lang="en-GB"/>
          </a:p>
        </p:txBody>
      </p:sp>
    </p:spTree>
    <p:extLst>
      <p:ext uri="{BB962C8B-B14F-4D97-AF65-F5344CB8AC3E}">
        <p14:creationId xmlns:p14="http://schemas.microsoft.com/office/powerpoint/2010/main" val="309161389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1.xml"/><Relationship Id="rId7" Type="http://schemas.openxmlformats.org/officeDocument/2006/relationships/diagramQuickStyle" Target="../diagrams/quickStyle1.xml"/><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0.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2.xml"/><Relationship Id="rId5" Type="http://schemas.openxmlformats.org/officeDocument/2006/relationships/image" Target="../media/image4.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23.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4.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5.xml"/><Relationship Id="rId5" Type="http://schemas.openxmlformats.org/officeDocument/2006/relationships/image" Target="../media/image4.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7.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mailto:Michele@unhcr.org" TargetMode="External"/><Relationship Id="rId2" Type="http://schemas.openxmlformats.org/officeDocument/2006/relationships/slideLayout" Target="../slideLayouts/slideLayout8.xml"/><Relationship Id="rId1" Type="http://schemas.openxmlformats.org/officeDocument/2006/relationships/tags" Target="../tags/tag28.xml"/><Relationship Id="rId6" Type="http://schemas.openxmlformats.org/officeDocument/2006/relationships/hyperlink" Target="mailto:rehmanka@unhcr.org" TargetMode="Externa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23C6-8361-4176-AA3E-09B02E636F04}"/>
              </a:ext>
            </a:extLst>
          </p:cNvPr>
          <p:cNvSpPr>
            <a:spLocks noGrp="1"/>
          </p:cNvSpPr>
          <p:nvPr>
            <p:ph type="title"/>
          </p:nvPr>
        </p:nvSpPr>
        <p:spPr>
          <a:xfrm>
            <a:off x="1377387" y="2442127"/>
            <a:ext cx="9437226" cy="2349792"/>
          </a:xfrm>
        </p:spPr>
        <p:txBody>
          <a:bodyPr>
            <a:normAutofit/>
          </a:bodyPr>
          <a:lstStyle/>
          <a:p>
            <a:r>
              <a:rPr lang="en-US" sz="3200" b="1" i="0" dirty="0">
                <a:effectLst/>
                <a:latin typeface="Roboto" panose="02000000000000000000" pitchFamily="2" charset="0"/>
              </a:rPr>
              <a:t>Humanitarian Programme Cycle 2027</a:t>
            </a:r>
            <a:br>
              <a:rPr lang="en-US" sz="3200" b="1" i="0" dirty="0">
                <a:effectLst/>
                <a:latin typeface="Roboto" panose="02000000000000000000" pitchFamily="2" charset="0"/>
              </a:rPr>
            </a:br>
            <a:r>
              <a:rPr lang="en-US" sz="1800" dirty="0">
                <a:latin typeface="Roboto" panose="02000000000000000000" pitchFamily="2" charset="0"/>
              </a:rPr>
              <a:t>R</a:t>
            </a:r>
            <a:r>
              <a:rPr lang="en-US" sz="1800" b="1" i="0" dirty="0">
                <a:effectLst/>
                <a:latin typeface="Roboto" panose="02000000000000000000" pitchFamily="2" charset="0"/>
              </a:rPr>
              <a:t>efresher on Tools and Methodology – Protection Cluster</a:t>
            </a:r>
            <a:br>
              <a:rPr lang="es-ES" sz="3600" b="0" dirty="0"/>
            </a:br>
            <a:br>
              <a:rPr lang="es-ES" sz="3600" b="0" dirty="0"/>
            </a:br>
            <a:r>
              <a:rPr lang="es-ES" sz="2000" b="0" dirty="0"/>
              <a:t>11 June 2026</a:t>
            </a:r>
            <a:endParaRPr lang="en-US" b="0" dirty="0"/>
          </a:p>
        </p:txBody>
      </p:sp>
    </p:spTree>
    <p:custDataLst>
      <p:tags r:id="rId1"/>
    </p:custDataLst>
    <p:extLst>
      <p:ext uri="{BB962C8B-B14F-4D97-AF65-F5344CB8AC3E}">
        <p14:creationId xmlns:p14="http://schemas.microsoft.com/office/powerpoint/2010/main" val="4124485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8387D-32B3-297D-7457-D6E68C5C9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894577-9F6D-E6EF-8794-B35C18FB88D2}"/>
              </a:ext>
            </a:extLst>
          </p:cNvPr>
          <p:cNvSpPr>
            <a:spLocks noGrp="1"/>
          </p:cNvSpPr>
          <p:nvPr>
            <p:ph type="title"/>
          </p:nvPr>
        </p:nvSpPr>
        <p:spPr>
          <a:xfrm>
            <a:off x="1377387" y="2442127"/>
            <a:ext cx="9437226" cy="2349792"/>
          </a:xfrm>
        </p:spPr>
        <p:txBody>
          <a:bodyPr>
            <a:normAutofit/>
          </a:bodyPr>
          <a:lstStyle/>
          <a:p>
            <a:r>
              <a:rPr lang="en-US" sz="3200" b="1" i="0" dirty="0">
                <a:effectLst/>
                <a:latin typeface="Roboto" panose="02000000000000000000" pitchFamily="2" charset="0"/>
              </a:rPr>
              <a:t>2. NEEDS ANALYSIS</a:t>
            </a:r>
            <a:br>
              <a:rPr lang="es-ES" sz="3600" b="0" dirty="0"/>
            </a:br>
            <a:endParaRPr lang="en-US" b="0" dirty="0"/>
          </a:p>
        </p:txBody>
      </p:sp>
    </p:spTree>
    <p:custDataLst>
      <p:tags r:id="rId1"/>
    </p:custDataLst>
    <p:extLst>
      <p:ext uri="{BB962C8B-B14F-4D97-AF65-F5344CB8AC3E}">
        <p14:creationId xmlns:p14="http://schemas.microsoft.com/office/powerpoint/2010/main" val="1501625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EB68167-B34B-FEFD-09D4-91B1B114CD1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FF3CDEC-70E9-062E-6993-F0A448D1777D}"/>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894A6014-2DF6-D47A-BAB7-9B391A3C81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25" name="Rectangle: Rounded Corners 24">
            <a:extLst>
              <a:ext uri="{FF2B5EF4-FFF2-40B4-BE49-F238E27FC236}">
                <a16:creationId xmlns:a16="http://schemas.microsoft.com/office/drawing/2014/main" id="{2D8F2139-0ECA-C098-C086-96B0429189F4}"/>
              </a:ext>
            </a:extLst>
          </p:cNvPr>
          <p:cNvSpPr/>
          <p:nvPr/>
        </p:nvSpPr>
        <p:spPr>
          <a:xfrm>
            <a:off x="202130" y="1486132"/>
            <a:ext cx="4508390" cy="832562"/>
          </a:xfrm>
          <a:prstGeom prst="roundRect">
            <a:avLst/>
          </a:prstGeom>
          <a:solidFill>
            <a:schemeClr val="bg1">
              <a:lumMod val="95000"/>
            </a:schemeClr>
          </a:solidFill>
          <a:ln>
            <a:solidFill>
              <a:schemeClr val="bg1">
                <a:lumMod val="6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PROTECTION RISKS SEVERITY - GPU</a:t>
            </a:r>
          </a:p>
        </p:txBody>
      </p:sp>
      <p:sp>
        <p:nvSpPr>
          <p:cNvPr id="26" name="Rectangle: Rounded Corners 25">
            <a:extLst>
              <a:ext uri="{FF2B5EF4-FFF2-40B4-BE49-F238E27FC236}">
                <a16:creationId xmlns:a16="http://schemas.microsoft.com/office/drawing/2014/main" id="{F147D558-5191-2ADA-71D1-505A76165BBA}"/>
              </a:ext>
            </a:extLst>
          </p:cNvPr>
          <p:cNvSpPr/>
          <p:nvPr/>
        </p:nvSpPr>
        <p:spPr>
          <a:xfrm>
            <a:off x="565828" y="2871215"/>
            <a:ext cx="4508390" cy="832562"/>
          </a:xfrm>
          <a:prstGeom prst="roundRect">
            <a:avLst/>
          </a:prstGeom>
          <a:solidFill>
            <a:schemeClr val="bg1">
              <a:lumMod val="95000"/>
            </a:schemeClr>
          </a:solidFill>
          <a:ln>
            <a:solidFill>
              <a:schemeClr val="bg1">
                <a:lumMod val="6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PEOPLE EXPOSED TO PROTECTION RISKS</a:t>
            </a:r>
          </a:p>
        </p:txBody>
      </p:sp>
      <p:sp>
        <p:nvSpPr>
          <p:cNvPr id="27" name="Rectangle: Rounded Corners 26">
            <a:extLst>
              <a:ext uri="{FF2B5EF4-FFF2-40B4-BE49-F238E27FC236}">
                <a16:creationId xmlns:a16="http://schemas.microsoft.com/office/drawing/2014/main" id="{75561822-1357-9BDD-FEEC-1FE1603F0B1D}"/>
              </a:ext>
            </a:extLst>
          </p:cNvPr>
          <p:cNvSpPr/>
          <p:nvPr/>
        </p:nvSpPr>
        <p:spPr>
          <a:xfrm>
            <a:off x="1040709" y="4256298"/>
            <a:ext cx="4508390" cy="832562"/>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50000"/>
                  </a:schemeClr>
                </a:solidFill>
                <a:effectLst/>
                <a:uLnTx/>
                <a:uFillTx/>
                <a:latin typeface="Calibri" panose="020F0502020204030204"/>
                <a:ea typeface="+mn-ea"/>
                <a:cs typeface="+mn-cs"/>
              </a:rPr>
              <a:t>3 PILLARS TO DEFINE PROTECTION NEEDS</a:t>
            </a:r>
          </a:p>
        </p:txBody>
      </p:sp>
      <p:sp>
        <p:nvSpPr>
          <p:cNvPr id="28" name="Rectangle: Rounded Corners 27">
            <a:extLst>
              <a:ext uri="{FF2B5EF4-FFF2-40B4-BE49-F238E27FC236}">
                <a16:creationId xmlns:a16="http://schemas.microsoft.com/office/drawing/2014/main" id="{8DE9FD1C-A36B-E520-10B3-5C16FAFA9845}"/>
              </a:ext>
            </a:extLst>
          </p:cNvPr>
          <p:cNvSpPr/>
          <p:nvPr/>
        </p:nvSpPr>
        <p:spPr>
          <a:xfrm>
            <a:off x="1528090" y="5641381"/>
            <a:ext cx="4508390" cy="832562"/>
          </a:xfrm>
          <a:prstGeom prst="roundRect">
            <a:avLst/>
          </a:prstGeom>
          <a:solidFill>
            <a:schemeClr val="accent3"/>
          </a:soli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accent3">
                    <a:lumMod val="50000"/>
                  </a:schemeClr>
                </a:solidFill>
                <a:effectLst/>
                <a:uLnTx/>
                <a:uFillTx/>
                <a:latin typeface="Calibri" panose="020F0502020204030204"/>
                <a:ea typeface="+mn-ea"/>
                <a:cs typeface="+mn-cs"/>
              </a:rPr>
              <a:t>PEOPLE IN NEED</a:t>
            </a:r>
          </a:p>
        </p:txBody>
      </p:sp>
      <p:sp>
        <p:nvSpPr>
          <p:cNvPr id="29" name="Arrow: Down 28">
            <a:extLst>
              <a:ext uri="{FF2B5EF4-FFF2-40B4-BE49-F238E27FC236}">
                <a16:creationId xmlns:a16="http://schemas.microsoft.com/office/drawing/2014/main" id="{C0509901-20B8-98E0-7459-3EA919CAEB26}"/>
              </a:ext>
            </a:extLst>
          </p:cNvPr>
          <p:cNvSpPr/>
          <p:nvPr/>
        </p:nvSpPr>
        <p:spPr>
          <a:xfrm>
            <a:off x="3834005" y="2216629"/>
            <a:ext cx="532435" cy="523220"/>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Down 29">
            <a:extLst>
              <a:ext uri="{FF2B5EF4-FFF2-40B4-BE49-F238E27FC236}">
                <a16:creationId xmlns:a16="http://schemas.microsoft.com/office/drawing/2014/main" id="{30374041-88BD-454A-77EC-E2FB516A311A}"/>
              </a:ext>
            </a:extLst>
          </p:cNvPr>
          <p:cNvSpPr/>
          <p:nvPr/>
        </p:nvSpPr>
        <p:spPr>
          <a:xfrm>
            <a:off x="4275565" y="3601712"/>
            <a:ext cx="532435" cy="523220"/>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Down 30">
            <a:extLst>
              <a:ext uri="{FF2B5EF4-FFF2-40B4-BE49-F238E27FC236}">
                <a16:creationId xmlns:a16="http://schemas.microsoft.com/office/drawing/2014/main" id="{9FF037EF-8473-8A78-33B2-FC361819070D}"/>
              </a:ext>
            </a:extLst>
          </p:cNvPr>
          <p:cNvSpPr/>
          <p:nvPr/>
        </p:nvSpPr>
        <p:spPr>
          <a:xfrm>
            <a:off x="4808000" y="5042251"/>
            <a:ext cx="532435" cy="523220"/>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555B101D-AA0F-56F4-B2A6-2EA540F42A40}"/>
              </a:ext>
            </a:extLst>
          </p:cNvPr>
          <p:cNvSpPr/>
          <p:nvPr/>
        </p:nvSpPr>
        <p:spPr>
          <a:xfrm>
            <a:off x="8778239" y="1486132"/>
            <a:ext cx="3116813" cy="832562"/>
          </a:xfrm>
          <a:prstGeom prst="roundRect">
            <a:avLst/>
          </a:prstGeom>
          <a:solidFill>
            <a:schemeClr val="bg1">
              <a:lumMod val="95000"/>
            </a:schemeClr>
          </a:solidFill>
          <a:ln>
            <a:solidFill>
              <a:schemeClr val="bg1">
                <a:lumMod val="6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D1D1B"/>
                </a:solidFill>
                <a:effectLst/>
                <a:uLnTx/>
                <a:uFillTx/>
                <a:latin typeface="Calibri" panose="020F0502020204030204"/>
                <a:ea typeface="+mn-ea"/>
                <a:cs typeface="+mn-cs"/>
              </a:rPr>
              <a:t>SUBNATIONAL VALUE JUDGEMENT </a:t>
            </a:r>
            <a:r>
              <a:rPr lang="en-US" sz="1600" dirty="0">
                <a:solidFill>
                  <a:srgbClr val="1D1D1B"/>
                </a:solidFill>
                <a:latin typeface="Calibri" panose="020F0502020204030204"/>
              </a:rPr>
              <a:t>–</a:t>
            </a:r>
            <a:r>
              <a:rPr kumimoji="0" lang="en-US" sz="1600" b="0" i="0" u="none" strike="noStrike" kern="1200" cap="none" spc="0" normalizeH="0" baseline="0" noProof="0" dirty="0">
                <a:ln>
                  <a:noFill/>
                </a:ln>
                <a:solidFill>
                  <a:srgbClr val="1D1D1B"/>
                </a:solidFill>
                <a:effectLst/>
                <a:uLnTx/>
                <a:uFillTx/>
                <a:latin typeface="Calibri" panose="020F0502020204030204"/>
                <a:ea typeface="+mn-ea"/>
                <a:cs typeface="+mn-cs"/>
              </a:rPr>
              <a:t> JUNE to SEPTEMBER</a:t>
            </a:r>
          </a:p>
        </p:txBody>
      </p:sp>
      <p:sp>
        <p:nvSpPr>
          <p:cNvPr id="8" name="Rectangle: Rounded Corners 7">
            <a:extLst>
              <a:ext uri="{FF2B5EF4-FFF2-40B4-BE49-F238E27FC236}">
                <a16:creationId xmlns:a16="http://schemas.microsoft.com/office/drawing/2014/main" id="{21A9639D-CDF6-5FF8-C3D0-A12D33F1742F}"/>
              </a:ext>
            </a:extLst>
          </p:cNvPr>
          <p:cNvSpPr/>
          <p:nvPr/>
        </p:nvSpPr>
        <p:spPr>
          <a:xfrm>
            <a:off x="8778240" y="2871215"/>
            <a:ext cx="3116812" cy="832562"/>
          </a:xfrm>
          <a:prstGeom prst="roundRect">
            <a:avLst/>
          </a:prstGeom>
          <a:solidFill>
            <a:schemeClr val="bg1">
              <a:lumMod val="95000"/>
            </a:schemeClr>
          </a:solidFill>
          <a:ln>
            <a:solidFill>
              <a:schemeClr val="bg1">
                <a:lumMod val="6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D1D1B"/>
                </a:solidFill>
                <a:effectLst/>
                <a:uLnTx/>
                <a:uFillTx/>
                <a:latin typeface="Calibri" panose="020F0502020204030204"/>
                <a:ea typeface="+mn-ea"/>
                <a:cs typeface="+mn-cs"/>
              </a:rPr>
              <a:t>AUTOMATIZE TOOL: </a:t>
            </a:r>
            <a:r>
              <a:rPr kumimoji="0" lang="en-US" sz="1600" b="0" i="0" u="none" strike="noStrike" kern="1200" cap="none" spc="0" normalizeH="0" baseline="0" noProof="0" dirty="0">
                <a:ln>
                  <a:noFill/>
                </a:ln>
                <a:solidFill>
                  <a:srgbClr val="1D1D1B"/>
                </a:solidFill>
                <a:effectLst/>
                <a:uLnTx/>
                <a:uFillTx/>
                <a:latin typeface="Calibri" panose="020F0502020204030204"/>
                <a:ea typeface="+mn-ea"/>
                <a:cs typeface="+mn-cs"/>
              </a:rPr>
              <a:t>PREDICTIVE MODEL TO CALCULATE BASED ON RISKS SEVERITY AND OTHER DATA</a:t>
            </a:r>
          </a:p>
        </p:txBody>
      </p:sp>
      <p:sp>
        <p:nvSpPr>
          <p:cNvPr id="9" name="Rectangle: Rounded Corners 8">
            <a:extLst>
              <a:ext uri="{FF2B5EF4-FFF2-40B4-BE49-F238E27FC236}">
                <a16:creationId xmlns:a16="http://schemas.microsoft.com/office/drawing/2014/main" id="{5ADA4C36-EC2B-24DF-D69E-8DDCB9C97A6F}"/>
              </a:ext>
            </a:extLst>
          </p:cNvPr>
          <p:cNvSpPr/>
          <p:nvPr/>
        </p:nvSpPr>
        <p:spPr>
          <a:xfrm>
            <a:off x="8778240" y="4286501"/>
            <a:ext cx="3116811" cy="832562"/>
          </a:xfrm>
          <a:prstGeom prst="roundRect">
            <a:avLst/>
          </a:prstGeom>
          <a:solidFill>
            <a:schemeClr val="accent3">
              <a:lumMod val="20000"/>
              <a:lumOff val="8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D1D1B"/>
                </a:solidFill>
                <a:effectLst/>
                <a:uLnTx/>
                <a:uFillTx/>
                <a:latin typeface="Calibri" panose="020F0502020204030204"/>
                <a:ea typeface="+mn-ea"/>
                <a:cs typeface="+mn-cs"/>
              </a:rPr>
              <a:t>IDENTIFICATION OF NEEDS INDICATORS (6-10 CORE INDICATORS)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D1D1B"/>
                </a:solidFill>
                <a:effectLst/>
                <a:uLnTx/>
                <a:uFillTx/>
                <a:latin typeface="Calibri" panose="020F0502020204030204"/>
                <a:ea typeface="+mn-ea"/>
                <a:cs typeface="+mn-cs"/>
              </a:rPr>
              <a:t>JUNE-AUGUST</a:t>
            </a:r>
          </a:p>
        </p:txBody>
      </p:sp>
      <p:sp>
        <p:nvSpPr>
          <p:cNvPr id="15" name="Rectangle: Rounded Corners 14">
            <a:extLst>
              <a:ext uri="{FF2B5EF4-FFF2-40B4-BE49-F238E27FC236}">
                <a16:creationId xmlns:a16="http://schemas.microsoft.com/office/drawing/2014/main" id="{7B1ED60D-5AA9-9D5C-DB5F-0004452BB716}"/>
              </a:ext>
            </a:extLst>
          </p:cNvPr>
          <p:cNvSpPr/>
          <p:nvPr/>
        </p:nvSpPr>
        <p:spPr>
          <a:xfrm>
            <a:off x="8774305" y="5565471"/>
            <a:ext cx="3120746" cy="905637"/>
          </a:xfrm>
          <a:prstGeom prst="roundRect">
            <a:avLst/>
          </a:prstGeom>
          <a:solidFill>
            <a:schemeClr val="accent3">
              <a:lumMod val="20000"/>
              <a:lumOff val="8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D1D1B"/>
                </a:solidFill>
                <a:effectLst/>
                <a:uLnTx/>
                <a:uFillTx/>
                <a:latin typeface="Calibri" panose="020F0502020204030204"/>
                <a:ea typeface="+mn-ea"/>
                <a:cs typeface="+mn-cs"/>
              </a:rPr>
              <a:t>STREAMLINED APPROACH FOR CALCULATION AND AGGREGATION (HH, AREA LEVEL &amp; DATA POOR)</a:t>
            </a:r>
          </a:p>
        </p:txBody>
      </p:sp>
      <p:pic>
        <p:nvPicPr>
          <p:cNvPr id="16" name="Picture 15">
            <a:extLst>
              <a:ext uri="{FF2B5EF4-FFF2-40B4-BE49-F238E27FC236}">
                <a16:creationId xmlns:a16="http://schemas.microsoft.com/office/drawing/2014/main" id="{B9012C0F-0826-A4BC-3026-62213A6A31A2}"/>
              </a:ext>
            </a:extLst>
          </p:cNvPr>
          <p:cNvPicPr>
            <a:picLocks noChangeAspect="1"/>
          </p:cNvPicPr>
          <p:nvPr/>
        </p:nvPicPr>
        <p:blipFill rotWithShape="1">
          <a:blip r:embed="rId5"/>
          <a:srcRect r="34608"/>
          <a:stretch/>
        </p:blipFill>
        <p:spPr>
          <a:xfrm>
            <a:off x="6382877" y="1562835"/>
            <a:ext cx="1556784" cy="744897"/>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24CE977D-5D88-3ED7-AF2E-96EFB1F50EA6}"/>
              </a:ext>
            </a:extLst>
          </p:cNvPr>
          <p:cNvPicPr>
            <a:picLocks noChangeAspect="1"/>
          </p:cNvPicPr>
          <p:nvPr/>
        </p:nvPicPr>
        <p:blipFill>
          <a:blip r:embed="rId6"/>
          <a:stretch>
            <a:fillRect/>
          </a:stretch>
        </p:blipFill>
        <p:spPr>
          <a:xfrm>
            <a:off x="6374725" y="3015670"/>
            <a:ext cx="1554480" cy="543652"/>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C0C3CAB6-C34D-443C-0182-11A37AC8FF97}"/>
              </a:ext>
            </a:extLst>
          </p:cNvPr>
          <p:cNvSpPr txBox="1"/>
          <p:nvPr/>
        </p:nvSpPr>
        <p:spPr>
          <a:xfrm>
            <a:off x="188945" y="2313723"/>
            <a:ext cx="30191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1D1D1B"/>
                </a:solidFill>
                <a:effectLst/>
                <a:uLnTx/>
                <a:uFillTx/>
                <a:latin typeface="Calibri" panose="020F0502020204030204"/>
                <a:ea typeface="+mn-ea"/>
                <a:cs typeface="+mn-cs"/>
              </a:rPr>
              <a:t>OUTPUT: </a:t>
            </a:r>
            <a:r>
              <a:rPr kumimoji="0" lang="es-ES" sz="1400" b="0" i="0" u="none" strike="noStrike" kern="1200" cap="none" spc="0" normalizeH="0" baseline="0" noProof="0" dirty="0">
                <a:ln>
                  <a:noFill/>
                </a:ln>
                <a:solidFill>
                  <a:srgbClr val="1D1D1B"/>
                </a:solidFill>
                <a:effectLst/>
                <a:uLnTx/>
                <a:uFillTx/>
                <a:latin typeface="Calibri" panose="020F0502020204030204"/>
                <a:ea typeface="+mn-ea"/>
                <a:cs typeface="+mn-cs"/>
              </a:rPr>
              <a:t>SEVERITY DATA ON 15 RISKS</a:t>
            </a:r>
            <a:r>
              <a:rPr kumimoji="0" lang="es-ES" sz="1400" b="1" i="0" u="none" strike="noStrike" kern="1200" cap="none" spc="0" normalizeH="0" baseline="0" noProof="0" dirty="0">
                <a:ln>
                  <a:noFill/>
                </a:ln>
                <a:solidFill>
                  <a:srgbClr val="1D1D1B"/>
                </a:solidFill>
                <a:effectLst/>
                <a:uLnTx/>
                <a:uFillTx/>
                <a:latin typeface="Calibri" panose="020F0502020204030204"/>
                <a:ea typeface="+mn-ea"/>
                <a:cs typeface="+mn-cs"/>
              </a:rPr>
              <a:t> </a:t>
            </a:r>
            <a:endParaRPr kumimoji="0" lang="en-US" sz="1400" b="1"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67345E6-8FF7-4B76-D313-33A2F1F13399}"/>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Analysis of </a:t>
            </a:r>
            <a:r>
              <a:rPr kumimoji="0" lang="es-ES" sz="2800" b="1" i="0" u="none" strike="noStrike" kern="1200" cap="none" spc="0" normalizeH="0" baseline="0" noProof="0" dirty="0">
                <a:ln>
                  <a:noFill/>
                </a:ln>
                <a:solidFill>
                  <a:schemeClr val="accent1"/>
                </a:solidFill>
                <a:effectLst/>
                <a:uLnTx/>
                <a:uFillTx/>
                <a:latin typeface="Calibri" panose="020F0502020204030204"/>
                <a:ea typeface="+mn-ea"/>
                <a:cs typeface="+mn-cs"/>
              </a:rPr>
              <a:t>Needs</a:t>
            </a:r>
            <a:endParaRPr kumimoji="0" lang="en-US" sz="2800" b="0"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pic>
        <p:nvPicPr>
          <p:cNvPr id="14" name="Picture 13" descr="A group of colorful people&#10;&#10;Description automatically generated">
            <a:extLst>
              <a:ext uri="{FF2B5EF4-FFF2-40B4-BE49-F238E27FC236}">
                <a16:creationId xmlns:a16="http://schemas.microsoft.com/office/drawing/2014/main" id="{421C69EA-3CB6-C237-88A3-47EC162BA5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sp>
        <p:nvSpPr>
          <p:cNvPr id="4" name="TextBox 3">
            <a:extLst>
              <a:ext uri="{FF2B5EF4-FFF2-40B4-BE49-F238E27FC236}">
                <a16:creationId xmlns:a16="http://schemas.microsoft.com/office/drawing/2014/main" id="{17968D1D-009A-B3E0-BB73-88AC6452042A}"/>
              </a:ext>
            </a:extLst>
          </p:cNvPr>
          <p:cNvSpPr txBox="1"/>
          <p:nvPr/>
        </p:nvSpPr>
        <p:spPr>
          <a:xfrm>
            <a:off x="478310" y="3769525"/>
            <a:ext cx="37355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1D1D1B"/>
                </a:solidFill>
                <a:effectLst/>
                <a:uLnTx/>
                <a:uFillTx/>
                <a:latin typeface="Calibri" panose="020F0502020204030204"/>
                <a:ea typeface="+mn-ea"/>
                <a:cs typeface="+mn-cs"/>
              </a:rPr>
              <a:t>OUTPUT: </a:t>
            </a:r>
            <a:r>
              <a:rPr kumimoji="0" lang="es-ES" sz="1400" b="0" i="0" u="none" strike="noStrike" kern="1200" cap="none" spc="0" normalizeH="0" baseline="0" noProof="0" dirty="0">
                <a:ln>
                  <a:noFill/>
                </a:ln>
                <a:solidFill>
                  <a:srgbClr val="1D1D1B"/>
                </a:solidFill>
                <a:effectLst/>
                <a:uLnTx/>
                <a:uFillTx/>
                <a:latin typeface="Calibri" panose="020F0502020204030204"/>
                <a:ea typeface="+mn-ea"/>
                <a:cs typeface="+mn-cs"/>
              </a:rPr>
              <a:t>N. OF POPULATION ESTIMATED AT RISK</a:t>
            </a:r>
            <a:endParaRPr kumimoji="0" lang="en-US" sz="14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7F8F496A-9F49-1415-D7CE-39A8AB5A5C0B}"/>
              </a:ext>
            </a:extLst>
          </p:cNvPr>
          <p:cNvSpPr txBox="1"/>
          <p:nvPr/>
        </p:nvSpPr>
        <p:spPr>
          <a:xfrm>
            <a:off x="992264" y="5139075"/>
            <a:ext cx="23395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1D1D1B"/>
                </a:solidFill>
                <a:effectLst/>
                <a:uLnTx/>
                <a:uFillTx/>
                <a:latin typeface="Calibri" panose="020F0502020204030204"/>
                <a:ea typeface="+mn-ea"/>
                <a:cs typeface="+mn-cs"/>
              </a:rPr>
              <a:t>OUTPUT: </a:t>
            </a:r>
            <a:r>
              <a:rPr kumimoji="0" lang="es-ES" sz="1400" b="0" i="0" u="none" strike="noStrike" kern="1200" cap="none" spc="0" normalizeH="0" baseline="0" noProof="0" dirty="0">
                <a:ln>
                  <a:noFill/>
                </a:ln>
                <a:solidFill>
                  <a:srgbClr val="1D1D1B"/>
                </a:solidFill>
                <a:effectLst/>
                <a:uLnTx/>
                <a:uFillTx/>
                <a:latin typeface="Calibri" panose="020F0502020204030204"/>
                <a:ea typeface="+mn-ea"/>
                <a:cs typeface="+mn-cs"/>
              </a:rPr>
              <a:t>SEVERITY OF NEEDS</a:t>
            </a:r>
            <a:endParaRPr kumimoji="0" lang="en-US" sz="14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7AE96E9E-FEEC-E543-DBB0-9A4F41D2730F}"/>
              </a:ext>
            </a:extLst>
          </p:cNvPr>
          <p:cNvSpPr txBox="1"/>
          <p:nvPr/>
        </p:nvSpPr>
        <p:spPr>
          <a:xfrm>
            <a:off x="1529444" y="6514583"/>
            <a:ext cx="37121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1D1D1B"/>
                </a:solidFill>
                <a:effectLst/>
                <a:uLnTx/>
                <a:uFillTx/>
                <a:latin typeface="Calibri" panose="020F0502020204030204"/>
                <a:ea typeface="+mn-ea"/>
                <a:cs typeface="+mn-cs"/>
              </a:rPr>
              <a:t>OUTPUT: </a:t>
            </a:r>
            <a:r>
              <a:rPr kumimoji="0" lang="es-ES" sz="1400" b="0" i="0" u="none" strike="noStrike" kern="1200" cap="none" spc="0" normalizeH="0" baseline="0" noProof="0" dirty="0">
                <a:ln>
                  <a:noFill/>
                </a:ln>
                <a:solidFill>
                  <a:srgbClr val="1D1D1B"/>
                </a:solidFill>
                <a:effectLst/>
                <a:uLnTx/>
                <a:uFillTx/>
                <a:latin typeface="Calibri" panose="020F0502020204030204"/>
                <a:ea typeface="+mn-ea"/>
                <a:cs typeface="+mn-cs"/>
              </a:rPr>
              <a:t>SUBSET OF POPULATION IN NEED - PIN</a:t>
            </a:r>
            <a:endParaRPr kumimoji="0" lang="en-US" sz="14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6" name="Graphic 33" descr="Siren outline">
            <a:extLst>
              <a:ext uri="{FF2B5EF4-FFF2-40B4-BE49-F238E27FC236}">
                <a16:creationId xmlns:a16="http://schemas.microsoft.com/office/drawing/2014/main" id="{F74FC579-6B5B-C0AE-43ED-1C7D42E6AB4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73624" y="4124196"/>
            <a:ext cx="523220" cy="523220"/>
          </a:xfrm>
          <a:prstGeom prst="rect">
            <a:avLst/>
          </a:prstGeom>
        </p:spPr>
      </p:pic>
      <p:pic>
        <p:nvPicPr>
          <p:cNvPr id="17" name="Graphic 34" descr="Group success outline">
            <a:extLst>
              <a:ext uri="{FF2B5EF4-FFF2-40B4-BE49-F238E27FC236}">
                <a16:creationId xmlns:a16="http://schemas.microsoft.com/office/drawing/2014/main" id="{9D1F6BDA-7CA0-9992-7D63-BA330CFB68A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59528" y="4124196"/>
            <a:ext cx="622729" cy="622729"/>
          </a:xfrm>
          <a:prstGeom prst="rect">
            <a:avLst/>
          </a:prstGeom>
        </p:spPr>
      </p:pic>
      <p:pic>
        <p:nvPicPr>
          <p:cNvPr id="21" name="Graphic 35" descr="Universal access outline">
            <a:extLst>
              <a:ext uri="{FF2B5EF4-FFF2-40B4-BE49-F238E27FC236}">
                <a16:creationId xmlns:a16="http://schemas.microsoft.com/office/drawing/2014/main" id="{3C4EDB0F-D84D-5480-289C-2BB567C54DF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49096" y="4124195"/>
            <a:ext cx="622729" cy="622729"/>
          </a:xfrm>
          <a:prstGeom prst="rect">
            <a:avLst/>
          </a:prstGeom>
        </p:spPr>
      </p:pic>
      <p:sp>
        <p:nvSpPr>
          <p:cNvPr id="22" name="TextBox 21">
            <a:extLst>
              <a:ext uri="{FF2B5EF4-FFF2-40B4-BE49-F238E27FC236}">
                <a16:creationId xmlns:a16="http://schemas.microsoft.com/office/drawing/2014/main" id="{225EBEB6-1269-DEA8-9AC5-5CF46F2425B0}"/>
              </a:ext>
            </a:extLst>
          </p:cNvPr>
          <p:cNvSpPr txBox="1"/>
          <p:nvPr/>
        </p:nvSpPr>
        <p:spPr>
          <a:xfrm>
            <a:off x="5782856" y="4600958"/>
            <a:ext cx="964599" cy="9002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9FE3"/>
                </a:solidFill>
                <a:effectLst/>
                <a:uLnTx/>
                <a:uFillTx/>
                <a:latin typeface="Calibri" panose="020F0502020204030204" pitchFamily="34" charset="0"/>
                <a:ea typeface="Calibri" panose="020F0502020204030204" pitchFamily="34" charset="0"/>
                <a:cs typeface="Times New Roman" panose="02020603050405020304" pitchFamily="18" charset="0"/>
              </a:rPr>
              <a:t>ABILITY TO MOVE AND ACCESS TO PUBLIC SPACES</a:t>
            </a:r>
            <a:endParaRPr kumimoji="0" lang="en-GB" sz="1050" b="0" i="0" u="none" strike="noStrike" kern="1200" cap="none" spc="0" normalizeH="0" baseline="0" noProof="0" dirty="0">
              <a:ln>
                <a:noFill/>
              </a:ln>
              <a:solidFill>
                <a:srgbClr val="009FE3"/>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C93C763-A91E-2BFA-80D8-099A3F78A803}"/>
              </a:ext>
            </a:extLst>
          </p:cNvPr>
          <p:cNvSpPr txBox="1"/>
          <p:nvPr/>
        </p:nvSpPr>
        <p:spPr>
          <a:xfrm>
            <a:off x="6678448" y="4608161"/>
            <a:ext cx="118402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9FE3"/>
                </a:solidFill>
                <a:effectLst/>
                <a:uLnTx/>
                <a:uFillTx/>
                <a:latin typeface="Calibri" panose="020F0502020204030204" pitchFamily="34" charset="0"/>
                <a:ea typeface="Calibri" panose="020F0502020204030204" pitchFamily="34" charset="0"/>
                <a:cs typeface="Times New Roman" panose="02020603050405020304" pitchFamily="18" charset="0"/>
              </a:rPr>
              <a:t>ABILITY TO PARTICIPATE IN SAFE PRACTICES AND ACTIVITIES </a:t>
            </a:r>
            <a:endParaRPr kumimoji="0" lang="en-GB" sz="1050" b="0" i="0" u="none" strike="noStrike" kern="1200" cap="none" spc="0" normalizeH="0" baseline="0" noProof="0" dirty="0">
              <a:ln>
                <a:noFill/>
              </a:ln>
              <a:solidFill>
                <a:srgbClr val="009FE3"/>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4C0411B1-7A02-8287-C122-2E04977BAE19}"/>
              </a:ext>
            </a:extLst>
          </p:cNvPr>
          <p:cNvSpPr txBox="1"/>
          <p:nvPr/>
        </p:nvSpPr>
        <p:spPr>
          <a:xfrm>
            <a:off x="7738798" y="4679505"/>
            <a:ext cx="1009868" cy="5770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9FE3"/>
                </a:solidFill>
                <a:effectLst/>
                <a:uLnTx/>
                <a:uFillTx/>
                <a:latin typeface="Calibri" panose="020F0502020204030204" pitchFamily="34" charset="0"/>
                <a:ea typeface="Calibri" panose="020F0502020204030204" pitchFamily="34" charset="0"/>
                <a:cs typeface="Times New Roman" panose="02020603050405020304" pitchFamily="18" charset="0"/>
              </a:rPr>
              <a:t>ACCESS TO RIGHTS AND SERVICES</a:t>
            </a:r>
            <a:endParaRPr kumimoji="0" lang="en-GB" sz="1050" b="0" i="0" u="none" strike="noStrike" kern="1200" cap="none" spc="0" normalizeH="0" baseline="0" noProof="0" dirty="0">
              <a:ln>
                <a:noFill/>
              </a:ln>
              <a:solidFill>
                <a:srgbClr val="009FE3"/>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93148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E9F21FA-F308-A2DB-72D2-4A9B9B4BDCE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AB1169-8EF6-22F1-50B6-4DF0EDDE1E1A}"/>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8C502E9D-476D-5B2F-B096-85319CE0E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4" name="TextBox 3">
            <a:extLst>
              <a:ext uri="{FF2B5EF4-FFF2-40B4-BE49-F238E27FC236}">
                <a16:creationId xmlns:a16="http://schemas.microsoft.com/office/drawing/2014/main" id="{979A6917-4CEF-F2EC-0101-FAE081249D29}"/>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rgbClr val="1D1D1B"/>
                </a:solidFill>
                <a:latin typeface="Calibri" panose="020F0502020204030204" pitchFamily="34" charset="0"/>
                <a:cs typeface="Calibri" panose="020F0502020204030204" pitchFamily="34" charset="0"/>
              </a:rPr>
              <a:t>MSNA </a:t>
            </a:r>
            <a:r>
              <a:rPr lang="es-ES" sz="2800" b="1" dirty="0" err="1">
                <a:solidFill>
                  <a:srgbClr val="1D1D1B"/>
                </a:solidFill>
                <a:latin typeface="Calibri" panose="020F0502020204030204" pitchFamily="34" charset="0"/>
                <a:cs typeface="Calibri" panose="020F0502020204030204" pitchFamily="34" charset="0"/>
              </a:rPr>
              <a:t>Coverage</a:t>
            </a:r>
            <a:r>
              <a:rPr lang="es-ES" sz="2800" b="1" dirty="0">
                <a:solidFill>
                  <a:srgbClr val="1D1D1B"/>
                </a:solidFill>
                <a:latin typeface="Calibri" panose="020F0502020204030204" pitchFamily="34" charset="0"/>
                <a:cs typeface="Calibri" panose="020F0502020204030204" pitchFamily="34" charset="0"/>
              </a:rPr>
              <a:t> - 2026</a:t>
            </a:r>
            <a:endParaRPr kumimoji="0" lang="en-US" sz="28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16" name="Picture 15" descr="A group of colorful people&#10;&#10;Description automatically generated">
            <a:extLst>
              <a:ext uri="{FF2B5EF4-FFF2-40B4-BE49-F238E27FC236}">
                <a16:creationId xmlns:a16="http://schemas.microsoft.com/office/drawing/2014/main" id="{CC197608-BF45-AC3D-E4DD-818423B84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graphicFrame>
        <p:nvGraphicFramePr>
          <p:cNvPr id="14" name="Content Placeholder 13">
            <a:extLst>
              <a:ext uri="{FF2B5EF4-FFF2-40B4-BE49-F238E27FC236}">
                <a16:creationId xmlns:a16="http://schemas.microsoft.com/office/drawing/2014/main" id="{92843DC6-62BE-10D3-635B-47F73C2A012A}"/>
              </a:ext>
            </a:extLst>
          </p:cNvPr>
          <p:cNvGraphicFramePr>
            <a:graphicFrameLocks noGrp="1"/>
          </p:cNvGraphicFramePr>
          <p:nvPr>
            <p:ph idx="1"/>
            <p:extLst>
              <p:ext uri="{D42A27DB-BD31-4B8C-83A1-F6EECF244321}">
                <p14:modId xmlns:p14="http://schemas.microsoft.com/office/powerpoint/2010/main" val="3741073545"/>
              </p:ext>
            </p:extLst>
          </p:nvPr>
        </p:nvGraphicFramePr>
        <p:xfrm>
          <a:off x="261723" y="1140159"/>
          <a:ext cx="11538054" cy="5262273"/>
        </p:xfrm>
        <a:graphic>
          <a:graphicData uri="http://schemas.openxmlformats.org/drawingml/2006/table">
            <a:tbl>
              <a:tblPr firstRow="1" bandRow="1">
                <a:tableStyleId>{F5AB1C69-6EDB-4FF4-983F-18BD219EF322}</a:tableStyleId>
              </a:tblPr>
              <a:tblGrid>
                <a:gridCol w="1946501">
                  <a:extLst>
                    <a:ext uri="{9D8B030D-6E8A-4147-A177-3AD203B41FA5}">
                      <a16:colId xmlns:a16="http://schemas.microsoft.com/office/drawing/2014/main" val="2895070511"/>
                    </a:ext>
                  </a:extLst>
                </a:gridCol>
                <a:gridCol w="9591553">
                  <a:extLst>
                    <a:ext uri="{9D8B030D-6E8A-4147-A177-3AD203B41FA5}">
                      <a16:colId xmlns:a16="http://schemas.microsoft.com/office/drawing/2014/main" val="433110146"/>
                    </a:ext>
                  </a:extLst>
                </a:gridCol>
              </a:tblGrid>
              <a:tr h="340788">
                <a:tc>
                  <a:txBody>
                    <a:bodyPr/>
                    <a:lstStyle/>
                    <a:p>
                      <a:r>
                        <a:rPr lang="en-US" dirty="0">
                          <a:solidFill>
                            <a:schemeClr val="tx1"/>
                          </a:solidFill>
                        </a:rPr>
                        <a:t>Country</a:t>
                      </a:r>
                      <a:endParaRPr lang="en-GB" dirty="0">
                        <a:solidFill>
                          <a:schemeClr val="tx1"/>
                        </a:solidFill>
                      </a:endParaRPr>
                    </a:p>
                  </a:txBody>
                  <a:tcPr/>
                </a:tc>
                <a:tc>
                  <a:txBody>
                    <a:bodyPr/>
                    <a:lstStyle/>
                    <a:p>
                      <a:r>
                        <a:rPr lang="en-US" dirty="0">
                          <a:solidFill>
                            <a:schemeClr val="tx1"/>
                          </a:solidFill>
                        </a:rPr>
                        <a:t>Level of Data Collection</a:t>
                      </a:r>
                      <a:endParaRPr lang="en-GB" dirty="0">
                        <a:solidFill>
                          <a:schemeClr val="tx1"/>
                        </a:solidFill>
                      </a:endParaRPr>
                    </a:p>
                  </a:txBody>
                  <a:tcPr/>
                </a:tc>
                <a:extLst>
                  <a:ext uri="{0D108BD9-81ED-4DB2-BD59-A6C34878D82A}">
                    <a16:rowId xmlns:a16="http://schemas.microsoft.com/office/drawing/2014/main" val="58855242"/>
                  </a:ext>
                </a:extLst>
              </a:tr>
              <a:tr h="340788">
                <a:tc>
                  <a:txBody>
                    <a:bodyPr/>
                    <a:lstStyle/>
                    <a:p>
                      <a:pPr lvl="0"/>
                      <a:r>
                        <a:rPr lang="en-GB" sz="1800" b="1" kern="1200" dirty="0">
                          <a:solidFill>
                            <a:schemeClr val="dk1"/>
                          </a:solidFill>
                          <a:effectLst/>
                        </a:rPr>
                        <a:t>Afghanistan  </a:t>
                      </a:r>
                      <a:endParaRPr lang="en-GB" sz="1800" b="1" kern="1200" dirty="0">
                        <a:solidFill>
                          <a:schemeClr val="dk1"/>
                        </a:solidFill>
                        <a:effectLst/>
                        <a:latin typeface="+mn-lt"/>
                        <a:ea typeface="+mn-ea"/>
                        <a:cs typeface="+mn-cs"/>
                      </a:endParaRPr>
                    </a:p>
                  </a:txBody>
                  <a:tcPr/>
                </a:tc>
                <a:tc>
                  <a:txBody>
                    <a:bodyPr/>
                    <a:lstStyle/>
                    <a:p>
                      <a:r>
                        <a:rPr lang="en-GB" sz="1800" kern="1200" dirty="0">
                          <a:solidFill>
                            <a:schemeClr val="dk1"/>
                          </a:solidFill>
                          <a:effectLst/>
                        </a:rPr>
                        <a:t>National coverage at the Admin-2 level</a:t>
                      </a:r>
                      <a:endParaRPr lang="en-GB" dirty="0"/>
                    </a:p>
                  </a:txBody>
                  <a:tcPr/>
                </a:tc>
                <a:extLst>
                  <a:ext uri="{0D108BD9-81ED-4DB2-BD59-A6C34878D82A}">
                    <a16:rowId xmlns:a16="http://schemas.microsoft.com/office/drawing/2014/main" val="10244024"/>
                  </a:ext>
                </a:extLst>
              </a:tr>
              <a:tr h="340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rPr>
                        <a:t>Burkina Faso</a:t>
                      </a:r>
                      <a:endParaRPr lang="en-GB" sz="1800" b="1" kern="1200" dirty="0">
                        <a:solidFill>
                          <a:schemeClr val="dk1"/>
                        </a:solidFill>
                        <a:effectLst/>
                        <a:latin typeface="+mn-lt"/>
                        <a:ea typeface="+mn-ea"/>
                        <a:cs typeface="+mn-cs"/>
                      </a:endParaRPr>
                    </a:p>
                  </a:txBody>
                  <a:tcPr/>
                </a:tc>
                <a:tc>
                  <a:txBody>
                    <a:bodyPr/>
                    <a:lstStyle/>
                    <a:p>
                      <a:r>
                        <a:rPr lang="en-GB" sz="1800" kern="1200" dirty="0">
                          <a:solidFill>
                            <a:schemeClr val="dk1"/>
                          </a:solidFill>
                          <a:effectLst/>
                        </a:rPr>
                        <a:t>National coverage at the Admin-2 level</a:t>
                      </a:r>
                      <a:endParaRPr lang="en-GB" dirty="0"/>
                    </a:p>
                  </a:txBody>
                  <a:tcPr/>
                </a:tc>
                <a:extLst>
                  <a:ext uri="{0D108BD9-81ED-4DB2-BD59-A6C34878D82A}">
                    <a16:rowId xmlns:a16="http://schemas.microsoft.com/office/drawing/2014/main" val="2780707031"/>
                  </a:ext>
                </a:extLst>
              </a:tr>
              <a:tr h="588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rPr>
                        <a:t>Central African Republic</a:t>
                      </a:r>
                      <a:endParaRPr lang="en-GB" sz="1800" b="1" kern="1200" dirty="0">
                        <a:solidFill>
                          <a:schemeClr val="dk1"/>
                        </a:solidFill>
                        <a:effectLst/>
                        <a:latin typeface="+mn-lt"/>
                        <a:ea typeface="+mn-ea"/>
                        <a:cs typeface="+mn-cs"/>
                      </a:endParaRPr>
                    </a:p>
                  </a:txBody>
                  <a:tcPr/>
                </a:tc>
                <a:tc>
                  <a:txBody>
                    <a:bodyPr/>
                    <a:lstStyle/>
                    <a:p>
                      <a:r>
                        <a:rPr lang="en-GB" sz="1800" kern="1200" dirty="0">
                          <a:solidFill>
                            <a:schemeClr val="dk1"/>
                          </a:solidFill>
                          <a:effectLst/>
                        </a:rPr>
                        <a:t>Planning for national coverage, but depending on funding, might focus on high-need areas if funding is limited</a:t>
                      </a:r>
                      <a:endParaRPr lang="en-GB" dirty="0"/>
                    </a:p>
                  </a:txBody>
                  <a:tcPr/>
                </a:tc>
                <a:extLst>
                  <a:ext uri="{0D108BD9-81ED-4DB2-BD59-A6C34878D82A}">
                    <a16:rowId xmlns:a16="http://schemas.microsoft.com/office/drawing/2014/main" val="581588309"/>
                  </a:ext>
                </a:extLst>
              </a:tr>
              <a:tr h="588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T</a:t>
                      </a:r>
                      <a:r>
                        <a:rPr lang="en-GB" sz="1800" b="1" kern="1200" dirty="0">
                          <a:solidFill>
                            <a:schemeClr val="dk1"/>
                          </a:solidFill>
                          <a:effectLst/>
                        </a:rPr>
                        <a:t>he Democratic Republic of Congo</a:t>
                      </a:r>
                      <a:endParaRPr lang="en-GB" sz="1800" b="1" kern="1200" dirty="0">
                        <a:solidFill>
                          <a:schemeClr val="dk1"/>
                        </a:solidFill>
                        <a:effectLst/>
                        <a:latin typeface="+mn-lt"/>
                        <a:ea typeface="+mn-ea"/>
                        <a:cs typeface="+mn-cs"/>
                      </a:endParaRPr>
                    </a:p>
                  </a:txBody>
                  <a:tcPr/>
                </a:tc>
                <a:tc>
                  <a:txBody>
                    <a:bodyPr/>
                    <a:lstStyle/>
                    <a:p>
                      <a:r>
                        <a:rPr lang="en-GB" sz="1800" kern="1200" dirty="0">
                          <a:solidFill>
                            <a:schemeClr val="dk1"/>
                          </a:solidFill>
                          <a:effectLst/>
                        </a:rPr>
                        <a:t>MSNA at district level (5 districts) – geographic coverage subject to change depending on the Ebola outbreak</a:t>
                      </a:r>
                      <a:endParaRPr lang="en-GB" dirty="0"/>
                    </a:p>
                  </a:txBody>
                  <a:tcPr/>
                </a:tc>
                <a:extLst>
                  <a:ext uri="{0D108BD9-81ED-4DB2-BD59-A6C34878D82A}">
                    <a16:rowId xmlns:a16="http://schemas.microsoft.com/office/drawing/2014/main" val="3641470177"/>
                  </a:ext>
                </a:extLst>
              </a:tr>
              <a:tr h="340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rPr>
                        <a:t>Haiti</a:t>
                      </a:r>
                      <a:endParaRPr lang="en-GB" sz="1800" b="1" kern="1200" dirty="0">
                        <a:solidFill>
                          <a:schemeClr val="dk1"/>
                        </a:solidFill>
                        <a:effectLst/>
                        <a:latin typeface="+mn-lt"/>
                        <a:ea typeface="+mn-ea"/>
                        <a:cs typeface="+mn-cs"/>
                      </a:endParaRPr>
                    </a:p>
                  </a:txBody>
                  <a:tcPr/>
                </a:tc>
                <a:tc>
                  <a:txBody>
                    <a:bodyPr/>
                    <a:lstStyle/>
                    <a:p>
                      <a:r>
                        <a:rPr lang="en-GB" sz="1800" kern="1200" dirty="0">
                          <a:solidFill>
                            <a:schemeClr val="dk1"/>
                          </a:solidFill>
                          <a:effectLst/>
                        </a:rPr>
                        <a:t>Nationwide assessment, representative at Admin-1 level and Admin-2 level in ZMPAP</a:t>
                      </a:r>
                      <a:endParaRPr lang="en-GB" dirty="0"/>
                    </a:p>
                  </a:txBody>
                  <a:tcPr/>
                </a:tc>
                <a:extLst>
                  <a:ext uri="{0D108BD9-81ED-4DB2-BD59-A6C34878D82A}">
                    <a16:rowId xmlns:a16="http://schemas.microsoft.com/office/drawing/2014/main" val="1241807550"/>
                  </a:ext>
                </a:extLst>
              </a:tr>
              <a:tr h="588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rPr>
                        <a:t>Myanmar</a:t>
                      </a:r>
                      <a:endParaRPr lang="en-GB" sz="1800" b="1" kern="1200" dirty="0">
                        <a:solidFill>
                          <a:schemeClr val="dk1"/>
                        </a:solidFill>
                        <a:effectLst/>
                        <a:latin typeface="+mn-lt"/>
                        <a:ea typeface="+mn-ea"/>
                        <a:cs typeface="+mn-cs"/>
                      </a:endParaRPr>
                    </a:p>
                  </a:txBody>
                  <a:tcPr/>
                </a:tc>
                <a:tc>
                  <a:txBody>
                    <a:bodyPr/>
                    <a:lstStyle/>
                    <a:p>
                      <a:r>
                        <a:rPr lang="en-GB" sz="1800" kern="1200" dirty="0">
                          <a:solidFill>
                            <a:schemeClr val="dk1"/>
                          </a:solidFill>
                          <a:effectLst/>
                        </a:rPr>
                        <a:t>Nationwide, with the level of remote data collection to be determined by the fuel crisis and access constraints – Admin-1 level of representativity</a:t>
                      </a:r>
                      <a:endParaRPr lang="en-GB" dirty="0"/>
                    </a:p>
                  </a:txBody>
                  <a:tcPr/>
                </a:tc>
                <a:extLst>
                  <a:ext uri="{0D108BD9-81ED-4DB2-BD59-A6C34878D82A}">
                    <a16:rowId xmlns:a16="http://schemas.microsoft.com/office/drawing/2014/main" val="3978489438"/>
                  </a:ext>
                </a:extLst>
              </a:tr>
              <a:tr h="340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rPr>
                        <a:t>Mali</a:t>
                      </a:r>
                      <a:endParaRPr lang="en-GB" sz="1800" b="1" kern="1200" dirty="0">
                        <a:solidFill>
                          <a:schemeClr val="dk1"/>
                        </a:solidFill>
                        <a:effectLst/>
                        <a:latin typeface="+mn-lt"/>
                        <a:ea typeface="+mn-ea"/>
                        <a:cs typeface="+mn-cs"/>
                      </a:endParaRPr>
                    </a:p>
                  </a:txBody>
                  <a:tcPr/>
                </a:tc>
                <a:tc>
                  <a:txBody>
                    <a:bodyPr/>
                    <a:lstStyle/>
                    <a:p>
                      <a:r>
                        <a:rPr lang="en-GB" sz="1800" kern="1200" dirty="0">
                          <a:solidFill>
                            <a:schemeClr val="dk1"/>
                          </a:solidFill>
                          <a:effectLst/>
                        </a:rPr>
                        <a:t>Aim for national coverage at the Admin-2 level</a:t>
                      </a:r>
                      <a:endParaRPr lang="en-GB" dirty="0"/>
                    </a:p>
                  </a:txBody>
                  <a:tcPr/>
                </a:tc>
                <a:extLst>
                  <a:ext uri="{0D108BD9-81ED-4DB2-BD59-A6C34878D82A}">
                    <a16:rowId xmlns:a16="http://schemas.microsoft.com/office/drawing/2014/main" val="1507735576"/>
                  </a:ext>
                </a:extLst>
              </a:tr>
              <a:tr h="340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Palestine</a:t>
                      </a:r>
                      <a:endParaRPr lang="en-GB" sz="1800" b="1"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rPr>
                        <a:t>Coverage to be defined with partners</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1847965097"/>
                  </a:ext>
                </a:extLst>
              </a:tr>
              <a:tr h="559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rPr>
                        <a:t>Ukraine</a:t>
                      </a:r>
                      <a:endParaRPr lang="en-GB"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rPr>
                        <a:t>MSNA will be crisis-wide this year rather than national-level (West &amp; </a:t>
                      </a:r>
                      <a:r>
                        <a:rPr lang="en-GB" sz="1800" kern="1200" dirty="0" err="1">
                          <a:solidFill>
                            <a:schemeClr val="dk1"/>
                          </a:solidFill>
                          <a:effectLst/>
                        </a:rPr>
                        <a:t>Center</a:t>
                      </a:r>
                      <a:r>
                        <a:rPr lang="en-GB" sz="1800" kern="1200" dirty="0">
                          <a:solidFill>
                            <a:schemeClr val="dk1"/>
                          </a:solidFill>
                          <a:effectLst/>
                        </a:rPr>
                        <a:t> not included)</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369947032"/>
                  </a:ext>
                </a:extLst>
              </a:tr>
              <a:tr h="588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rPr>
                        <a:t>Venezuela</a:t>
                      </a:r>
                      <a:endParaRPr lang="en-GB" sz="1800" b="1" kern="1200" dirty="0">
                        <a:solidFill>
                          <a:schemeClr val="dk1"/>
                        </a:solidFill>
                        <a:effectLst/>
                        <a:latin typeface="+mn-lt"/>
                        <a:ea typeface="+mn-ea"/>
                        <a:cs typeface="+mn-cs"/>
                      </a:endParaRPr>
                    </a:p>
                  </a:txBody>
                  <a:tcPr/>
                </a:tc>
                <a:tc>
                  <a:txBody>
                    <a:bodyPr/>
                    <a:lstStyle/>
                    <a:p>
                      <a:r>
                        <a:rPr lang="en-GB" sz="1800" kern="1200" dirty="0">
                          <a:solidFill>
                            <a:schemeClr val="dk1"/>
                          </a:solidFill>
                          <a:effectLst/>
                        </a:rPr>
                        <a:t>Coverage to be defined with partners</a:t>
                      </a:r>
                      <a:endParaRPr lang="en-GB" dirty="0"/>
                    </a:p>
                  </a:txBody>
                  <a:tcPr/>
                </a:tc>
                <a:extLst>
                  <a:ext uri="{0D108BD9-81ED-4DB2-BD59-A6C34878D82A}">
                    <a16:rowId xmlns:a16="http://schemas.microsoft.com/office/drawing/2014/main" val="2845204826"/>
                  </a:ext>
                </a:extLst>
              </a:tr>
            </a:tbl>
          </a:graphicData>
        </a:graphic>
      </p:graphicFrame>
    </p:spTree>
    <p:custDataLst>
      <p:tags r:id="rId1"/>
    </p:custDataLst>
    <p:extLst>
      <p:ext uri="{BB962C8B-B14F-4D97-AF65-F5344CB8AC3E}">
        <p14:creationId xmlns:p14="http://schemas.microsoft.com/office/powerpoint/2010/main" val="245193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04E55FB-7B13-63E5-F354-A993877D73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5819158-F35D-D1CD-B738-9F597B7B47CC}"/>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412DC6C8-5852-E7E8-A5BF-AFD6ED997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24" name="TextBox 23">
            <a:extLst>
              <a:ext uri="{FF2B5EF4-FFF2-40B4-BE49-F238E27FC236}">
                <a16:creationId xmlns:a16="http://schemas.microsoft.com/office/drawing/2014/main" id="{746C6957-A138-605D-3964-1AFB8FDB4819}"/>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List of Core Indicators</a:t>
            </a:r>
            <a:endParaRPr kumimoji="0" lang="en-US" sz="2800" b="0"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pic>
        <p:nvPicPr>
          <p:cNvPr id="14" name="Picture 13" descr="A group of colorful people&#10;&#10;Description automatically generated">
            <a:extLst>
              <a:ext uri="{FF2B5EF4-FFF2-40B4-BE49-F238E27FC236}">
                <a16:creationId xmlns:a16="http://schemas.microsoft.com/office/drawing/2014/main" id="{989EEE2B-256E-D991-9BCA-71CD1BD305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graphicFrame>
        <p:nvGraphicFramePr>
          <p:cNvPr id="7" name="Table 6">
            <a:extLst>
              <a:ext uri="{FF2B5EF4-FFF2-40B4-BE49-F238E27FC236}">
                <a16:creationId xmlns:a16="http://schemas.microsoft.com/office/drawing/2014/main" id="{4CCDC7AB-72B1-61D5-5A9D-926834D46935}"/>
              </a:ext>
            </a:extLst>
          </p:cNvPr>
          <p:cNvGraphicFramePr>
            <a:graphicFrameLocks noGrp="1"/>
          </p:cNvGraphicFramePr>
          <p:nvPr>
            <p:extLst>
              <p:ext uri="{D42A27DB-BD31-4B8C-83A1-F6EECF244321}">
                <p14:modId xmlns:p14="http://schemas.microsoft.com/office/powerpoint/2010/main" val="3194337857"/>
              </p:ext>
            </p:extLst>
          </p:nvPr>
        </p:nvGraphicFramePr>
        <p:xfrm>
          <a:off x="320985" y="1211104"/>
          <a:ext cx="10798388" cy="5184108"/>
        </p:xfrm>
        <a:graphic>
          <a:graphicData uri="http://schemas.openxmlformats.org/drawingml/2006/table">
            <a:tbl>
              <a:tblPr firstRow="1" firstCol="1" bandRow="1">
                <a:tableStyleId>{5C22544A-7EE6-4342-B048-85BDC9FD1C3A}</a:tableStyleId>
              </a:tblPr>
              <a:tblGrid>
                <a:gridCol w="501045">
                  <a:extLst>
                    <a:ext uri="{9D8B030D-6E8A-4147-A177-3AD203B41FA5}">
                      <a16:colId xmlns:a16="http://schemas.microsoft.com/office/drawing/2014/main" val="711497876"/>
                    </a:ext>
                  </a:extLst>
                </a:gridCol>
                <a:gridCol w="1762296">
                  <a:extLst>
                    <a:ext uri="{9D8B030D-6E8A-4147-A177-3AD203B41FA5}">
                      <a16:colId xmlns:a16="http://schemas.microsoft.com/office/drawing/2014/main" val="2042099063"/>
                    </a:ext>
                  </a:extLst>
                </a:gridCol>
                <a:gridCol w="7584789">
                  <a:extLst>
                    <a:ext uri="{9D8B030D-6E8A-4147-A177-3AD203B41FA5}">
                      <a16:colId xmlns:a16="http://schemas.microsoft.com/office/drawing/2014/main" val="1528592892"/>
                    </a:ext>
                  </a:extLst>
                </a:gridCol>
                <a:gridCol w="950258">
                  <a:extLst>
                    <a:ext uri="{9D8B030D-6E8A-4147-A177-3AD203B41FA5}">
                      <a16:colId xmlns:a16="http://schemas.microsoft.com/office/drawing/2014/main" val="2053854301"/>
                    </a:ext>
                  </a:extLst>
                </a:gridCol>
              </a:tblGrid>
              <a:tr h="307442">
                <a:tc>
                  <a:txBody>
                    <a:bodyPr/>
                    <a:lstStyle/>
                    <a:p>
                      <a:pPr algn="just">
                        <a:lnSpc>
                          <a:spcPct val="107000"/>
                        </a:lnSpc>
                        <a:spcAft>
                          <a:spcPts val="800"/>
                        </a:spcAft>
                        <a:buNone/>
                      </a:pPr>
                      <a:r>
                        <a:rPr lang="en-GB" sz="1200" kern="100">
                          <a:effectLst/>
                        </a:rPr>
                        <a:t>N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Areas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Indicators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Pillar of Need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extLst>
                  <a:ext uri="{0D108BD9-81ED-4DB2-BD59-A6C34878D82A}">
                    <a16:rowId xmlns:a16="http://schemas.microsoft.com/office/drawing/2014/main" val="1856190160"/>
                  </a:ext>
                </a:extLst>
              </a:tr>
              <a:tr h="517663">
                <a:tc>
                  <a:txBody>
                    <a:bodyPr/>
                    <a:lstStyle/>
                    <a:p>
                      <a:pPr algn="just">
                        <a:lnSpc>
                          <a:spcPct val="107000"/>
                        </a:lnSpc>
                        <a:spcAft>
                          <a:spcPts val="800"/>
                        </a:spcAft>
                        <a:buNone/>
                      </a:pPr>
                      <a:r>
                        <a:rPr lang="en-GB" sz="1200" kern="100">
                          <a:effectLst/>
                        </a:rPr>
                        <a:t>1</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ALL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 of households reporting changes on how they move around or access public spaces due to the presence of protection threats in the community in the last 3 months.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Pillar 1</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extLst>
                  <a:ext uri="{0D108BD9-81ED-4DB2-BD59-A6C34878D82A}">
                    <a16:rowId xmlns:a16="http://schemas.microsoft.com/office/drawing/2014/main" val="3921801324"/>
                  </a:ext>
                </a:extLst>
              </a:tr>
              <a:tr h="517663">
                <a:tc>
                  <a:txBody>
                    <a:bodyPr/>
                    <a:lstStyle/>
                    <a:p>
                      <a:pPr algn="just">
                        <a:lnSpc>
                          <a:spcPct val="107000"/>
                        </a:lnSpc>
                        <a:spcAft>
                          <a:spcPts val="800"/>
                        </a:spcAft>
                        <a:buNone/>
                      </a:pPr>
                      <a:r>
                        <a:rPr lang="en-GB" sz="1200" kern="100">
                          <a:effectLst/>
                        </a:rPr>
                        <a:t>2</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Mine Action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Size and location of areas contaminated by explosive ordnance (defined as mines, cluster munitions, unexploded ordnance, abandoned ordnance, booby traps, improvised explosive devices and other devices).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Pillar 1</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extLst>
                  <a:ext uri="{0D108BD9-81ED-4DB2-BD59-A6C34878D82A}">
                    <a16:rowId xmlns:a16="http://schemas.microsoft.com/office/drawing/2014/main" val="1729681686"/>
                  </a:ext>
                </a:extLst>
              </a:tr>
              <a:tr h="498839">
                <a:tc>
                  <a:txBody>
                    <a:bodyPr/>
                    <a:lstStyle/>
                    <a:p>
                      <a:pPr algn="just">
                        <a:lnSpc>
                          <a:spcPct val="107000"/>
                        </a:lnSpc>
                        <a:spcAft>
                          <a:spcPts val="800"/>
                        </a:spcAft>
                        <a:buNone/>
                      </a:pPr>
                      <a:r>
                        <a:rPr lang="en-GB" sz="1200" kern="100">
                          <a:effectLst/>
                        </a:rPr>
                        <a:t>3</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Gender-Based Violence / Child Protection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Over the past 3 months, how often, if ever, women, boys and girls of your household had to avoid areas of the community, such as markets and waterpoints, because of security concerns? What areas or places do they usually avoid due to security concerns?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Pillar 1</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extLst>
                  <a:ext uri="{0D108BD9-81ED-4DB2-BD59-A6C34878D82A}">
                    <a16:rowId xmlns:a16="http://schemas.microsoft.com/office/drawing/2014/main" val="2903697335"/>
                  </a:ext>
                </a:extLst>
              </a:tr>
              <a:tr h="596282">
                <a:tc>
                  <a:txBody>
                    <a:bodyPr/>
                    <a:lstStyle/>
                    <a:p>
                      <a:pPr algn="just">
                        <a:lnSpc>
                          <a:spcPct val="107000"/>
                        </a:lnSpc>
                        <a:spcAft>
                          <a:spcPts val="800"/>
                        </a:spcAft>
                        <a:buNone/>
                      </a:pPr>
                      <a:r>
                        <a:rPr lang="en-GB" sz="1200" kern="100">
                          <a:effectLst/>
                        </a:rPr>
                        <a:t>4</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ALL / Gender-Based Violence / Child Protection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 of HHs engaging in harmful coping mechanisms in the last 30 days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Pillar 2</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extLst>
                  <a:ext uri="{0D108BD9-81ED-4DB2-BD59-A6C34878D82A}">
                    <a16:rowId xmlns:a16="http://schemas.microsoft.com/office/drawing/2014/main" val="2156713890"/>
                  </a:ext>
                </a:extLst>
              </a:tr>
              <a:tr h="517663">
                <a:tc>
                  <a:txBody>
                    <a:bodyPr/>
                    <a:lstStyle/>
                    <a:p>
                      <a:pPr algn="just">
                        <a:lnSpc>
                          <a:spcPct val="107000"/>
                        </a:lnSpc>
                        <a:spcAft>
                          <a:spcPts val="800"/>
                        </a:spcAft>
                        <a:buNone/>
                      </a:pPr>
                      <a:r>
                        <a:rPr lang="en-GB" sz="1200" kern="100">
                          <a:effectLst/>
                        </a:rPr>
                        <a:t>5</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ALL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 of households reporting difficulties in accessing resources, doing activities or making choices to meet their needs due to the presence of protection threats in the community in the last 3 months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Pillar 2</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extLst>
                  <a:ext uri="{0D108BD9-81ED-4DB2-BD59-A6C34878D82A}">
                    <a16:rowId xmlns:a16="http://schemas.microsoft.com/office/drawing/2014/main" val="2782920750"/>
                  </a:ext>
                </a:extLst>
              </a:tr>
              <a:tr h="517663">
                <a:tc>
                  <a:txBody>
                    <a:bodyPr/>
                    <a:lstStyle/>
                    <a:p>
                      <a:pPr algn="just">
                        <a:lnSpc>
                          <a:spcPct val="107000"/>
                        </a:lnSpc>
                        <a:spcAft>
                          <a:spcPts val="800"/>
                        </a:spcAft>
                        <a:buNone/>
                      </a:pPr>
                      <a:r>
                        <a:rPr lang="en-GB" sz="1200" kern="100">
                          <a:effectLst/>
                        </a:rPr>
                        <a:t>6</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ALL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 of households reporting difficulties in participating in social interactions, activities or decisions due to the presence of protection threats in the community in the last 3 months.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Pillar 2</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extLst>
                  <a:ext uri="{0D108BD9-81ED-4DB2-BD59-A6C34878D82A}">
                    <a16:rowId xmlns:a16="http://schemas.microsoft.com/office/drawing/2014/main" val="2166181292"/>
                  </a:ext>
                </a:extLst>
              </a:tr>
              <a:tr h="517663">
                <a:tc>
                  <a:txBody>
                    <a:bodyPr/>
                    <a:lstStyle/>
                    <a:p>
                      <a:pPr algn="just">
                        <a:lnSpc>
                          <a:spcPct val="107000"/>
                        </a:lnSpc>
                        <a:spcAft>
                          <a:spcPts val="800"/>
                        </a:spcAft>
                        <a:buNone/>
                      </a:pPr>
                      <a:r>
                        <a:rPr lang="en-GB" sz="1200" kern="100">
                          <a:effectLst/>
                        </a:rPr>
                        <a:t>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ALL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US" sz="1200" kern="100">
                          <a:effectLst/>
                        </a:rPr>
                        <a:t>% of households reporting negative changes in the behavior of children in the last 3 months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Pillar 2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extLst>
                  <a:ext uri="{0D108BD9-81ED-4DB2-BD59-A6C34878D82A}">
                    <a16:rowId xmlns:a16="http://schemas.microsoft.com/office/drawing/2014/main" val="3824780310"/>
                  </a:ext>
                </a:extLst>
              </a:tr>
              <a:tr h="517663">
                <a:tc>
                  <a:txBody>
                    <a:bodyPr/>
                    <a:lstStyle/>
                    <a:p>
                      <a:pPr algn="just">
                        <a:lnSpc>
                          <a:spcPct val="107000"/>
                        </a:lnSpc>
                        <a:spcAft>
                          <a:spcPts val="800"/>
                        </a:spcAft>
                        <a:buNone/>
                      </a:pPr>
                      <a:r>
                        <a:rPr lang="en-GB" sz="1200" kern="100">
                          <a:effectLst/>
                        </a:rPr>
                        <a:t>8</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ALL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 of households reporting difficulties in accessing services due to the presence of protection threats in the community in the last 3 months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Pillar 3</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extLst>
                  <a:ext uri="{0D108BD9-81ED-4DB2-BD59-A6C34878D82A}">
                    <a16:rowId xmlns:a16="http://schemas.microsoft.com/office/drawing/2014/main" val="2670224845"/>
                  </a:ext>
                </a:extLst>
              </a:tr>
              <a:tr h="517663">
                <a:tc>
                  <a:txBody>
                    <a:bodyPr/>
                    <a:lstStyle/>
                    <a:p>
                      <a:pPr algn="just">
                        <a:lnSpc>
                          <a:spcPct val="107000"/>
                        </a:lnSpc>
                        <a:spcAft>
                          <a:spcPts val="800"/>
                        </a:spcAft>
                        <a:buNone/>
                      </a:pPr>
                      <a:r>
                        <a:rPr lang="en-GB" sz="1200" kern="100">
                          <a:effectLst/>
                        </a:rPr>
                        <a:t>9</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ALL / HLP</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a:effectLst/>
                        </a:rPr>
                        <a:t>% of households reporting difficulties in accessing justice, legal services or legal documents   due to the presence of protection threats in the community in the last 3 months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tc>
                  <a:txBody>
                    <a:bodyPr/>
                    <a:lstStyle/>
                    <a:p>
                      <a:pPr algn="just">
                        <a:lnSpc>
                          <a:spcPct val="107000"/>
                        </a:lnSpc>
                        <a:spcAft>
                          <a:spcPts val="800"/>
                        </a:spcAft>
                        <a:buNone/>
                      </a:pPr>
                      <a:r>
                        <a:rPr lang="en-GB" sz="1200" kern="100" dirty="0">
                          <a:effectLst/>
                        </a:rPr>
                        <a:t>Pillar 3</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66" marR="51766" marT="0" marB="0"/>
                </a:tc>
                <a:extLst>
                  <a:ext uri="{0D108BD9-81ED-4DB2-BD59-A6C34878D82A}">
                    <a16:rowId xmlns:a16="http://schemas.microsoft.com/office/drawing/2014/main" val="216029662"/>
                  </a:ext>
                </a:extLst>
              </a:tr>
            </a:tbl>
          </a:graphicData>
        </a:graphic>
      </p:graphicFrame>
    </p:spTree>
    <p:custDataLst>
      <p:tags r:id="rId1"/>
    </p:custDataLst>
    <p:extLst>
      <p:ext uri="{BB962C8B-B14F-4D97-AF65-F5344CB8AC3E}">
        <p14:creationId xmlns:p14="http://schemas.microsoft.com/office/powerpoint/2010/main" val="753704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E9307E7E-24DC-BADD-5A50-C0662E6BD94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EA3B6E9-B6CB-8D80-58CF-4697B3DCE33C}"/>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E1D78E07-2BBB-28BB-CDC7-AC78EB9FC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4" name="TextBox 3">
            <a:extLst>
              <a:ext uri="{FF2B5EF4-FFF2-40B4-BE49-F238E27FC236}">
                <a16:creationId xmlns:a16="http://schemas.microsoft.com/office/drawing/2014/main" id="{4565F706-8551-1D8D-8884-53D853AEC910}"/>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rgbClr val="1D1D1B"/>
                </a:solidFill>
                <a:latin typeface="Calibri" panose="020F0502020204030204" pitchFamily="34" charset="0"/>
                <a:cs typeface="Calibri" panose="020F0502020204030204" pitchFamily="34" charset="0"/>
              </a:rPr>
              <a:t>People in Need</a:t>
            </a:r>
            <a:endParaRPr kumimoji="0" lang="en-US" sz="28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16" name="Picture 15" descr="A group of colorful people&#10;&#10;Description automatically generated">
            <a:extLst>
              <a:ext uri="{FF2B5EF4-FFF2-40B4-BE49-F238E27FC236}">
                <a16:creationId xmlns:a16="http://schemas.microsoft.com/office/drawing/2014/main" id="{DA16D2F5-0DC7-027F-D913-F8F4D92D73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sp>
        <p:nvSpPr>
          <p:cNvPr id="17" name="TextBox 16">
            <a:extLst>
              <a:ext uri="{FF2B5EF4-FFF2-40B4-BE49-F238E27FC236}">
                <a16:creationId xmlns:a16="http://schemas.microsoft.com/office/drawing/2014/main" id="{CD08C76A-EEC3-3438-563E-AFEF83132725}"/>
              </a:ext>
            </a:extLst>
          </p:cNvPr>
          <p:cNvSpPr txBox="1"/>
          <p:nvPr/>
        </p:nvSpPr>
        <p:spPr>
          <a:xfrm>
            <a:off x="530152" y="2066634"/>
            <a:ext cx="1224136" cy="923330"/>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1D1B"/>
                </a:solidFill>
                <a:effectLst/>
                <a:uLnTx/>
                <a:uFillTx/>
                <a:latin typeface="Calibri" panose="020F0502020204030204"/>
                <a:ea typeface="+mn-ea"/>
                <a:cs typeface="+mn-cs"/>
              </a:rPr>
              <a:t>How Needs are Measured</a:t>
            </a:r>
          </a:p>
        </p:txBody>
      </p:sp>
      <p:sp>
        <p:nvSpPr>
          <p:cNvPr id="12" name="TextBox 11">
            <a:extLst>
              <a:ext uri="{FF2B5EF4-FFF2-40B4-BE49-F238E27FC236}">
                <a16:creationId xmlns:a16="http://schemas.microsoft.com/office/drawing/2014/main" id="{DF25E04C-5815-2434-7C96-5071676E97B4}"/>
              </a:ext>
            </a:extLst>
          </p:cNvPr>
          <p:cNvSpPr txBox="1"/>
          <p:nvPr/>
        </p:nvSpPr>
        <p:spPr>
          <a:xfrm>
            <a:off x="464898" y="3533548"/>
            <a:ext cx="1354644" cy="646331"/>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1D1B"/>
                </a:solidFill>
                <a:effectLst/>
                <a:uLnTx/>
                <a:uFillTx/>
                <a:latin typeface="Calibri" panose="020F0502020204030204"/>
                <a:ea typeface="+mn-ea"/>
                <a:cs typeface="+mn-cs"/>
              </a:rPr>
              <a:t>Severity Calculation</a:t>
            </a:r>
          </a:p>
        </p:txBody>
      </p:sp>
      <p:sp>
        <p:nvSpPr>
          <p:cNvPr id="7" name="Content Placeholder 3">
            <a:extLst>
              <a:ext uri="{FF2B5EF4-FFF2-40B4-BE49-F238E27FC236}">
                <a16:creationId xmlns:a16="http://schemas.microsoft.com/office/drawing/2014/main" id="{AE1C3194-B883-B611-FE24-F16D01EB2CE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122302" y="2049666"/>
            <a:ext cx="8064896" cy="3831766"/>
          </a:xfrm>
        </p:spPr>
        <p:txBody>
          <a:bodyPr>
            <a:normAutofit lnSpcReduction="10000"/>
          </a:bodyPr>
          <a:lstStyle/>
          <a:p>
            <a:pPr marL="0" indent="0">
              <a:spcBef>
                <a:spcPts val="2500"/>
              </a:spcBef>
              <a:buFont typeface="Arial" panose="020B0604020202020204" pitchFamily="34" charset="0"/>
              <a:buNone/>
            </a:pPr>
            <a:r>
              <a:rPr lang="en-US" sz="2400" b="1" dirty="0"/>
              <a:t>Data Collection &amp; Indicators</a:t>
            </a:r>
          </a:p>
          <a:p>
            <a:pPr marL="342900" lvl="1" indent="-342900"/>
            <a:r>
              <a:rPr lang="en-US" sz="2000" dirty="0"/>
              <a:t>Start with selecting 6-10 core indicators across mobility, safety, practices, and service access pillars.</a:t>
            </a:r>
          </a:p>
          <a:p>
            <a:pPr marL="342900" lvl="1" indent="-342900"/>
            <a:r>
              <a:rPr lang="en-US" sz="2000" dirty="0"/>
              <a:t>Minimum 2 per pillars.</a:t>
            </a:r>
          </a:p>
          <a:p>
            <a:pPr marL="0" indent="0">
              <a:spcBef>
                <a:spcPts val="2500"/>
              </a:spcBef>
              <a:buFont typeface="Arial" panose="020B0604020202020204" pitchFamily="34" charset="0"/>
              <a:buNone/>
            </a:pPr>
            <a:r>
              <a:rPr lang="en-US" sz="2400" b="1" dirty="0"/>
              <a:t>Severity Scoring</a:t>
            </a:r>
          </a:p>
          <a:p>
            <a:pPr marL="0" lvl="1" indent="0">
              <a:buFont typeface="Arial" panose="020B0604020202020204" pitchFamily="34" charset="0"/>
              <a:buNone/>
            </a:pPr>
            <a:r>
              <a:rPr lang="en-US" sz="2000" dirty="0"/>
              <a:t>Severity combines risk and pillar scores using weighted averages and a 20% validity rule.</a:t>
            </a:r>
          </a:p>
          <a:p>
            <a:pPr marL="0" indent="0">
              <a:spcBef>
                <a:spcPts val="2500"/>
              </a:spcBef>
              <a:buFont typeface="Arial" panose="020B0604020202020204" pitchFamily="34" charset="0"/>
              <a:buNone/>
            </a:pPr>
            <a:r>
              <a:rPr lang="en-US" sz="2400" b="1" dirty="0"/>
              <a:t>People in Need Estimation</a:t>
            </a:r>
          </a:p>
          <a:p>
            <a:pPr marL="0" lvl="1" indent="0">
              <a:buFont typeface="Arial" panose="020B0604020202020204" pitchFamily="34" charset="0"/>
              <a:buNone/>
            </a:pPr>
            <a:r>
              <a:rPr lang="en-US" sz="2000" dirty="0"/>
              <a:t>People in need (PiN) are identified by severity levels 3 to 5 representing high-risk populations.</a:t>
            </a:r>
          </a:p>
        </p:txBody>
      </p:sp>
      <p:sp>
        <p:nvSpPr>
          <p:cNvPr id="8" name="TextBox 7">
            <a:extLst>
              <a:ext uri="{FF2B5EF4-FFF2-40B4-BE49-F238E27FC236}">
                <a16:creationId xmlns:a16="http://schemas.microsoft.com/office/drawing/2014/main" id="{C3428E25-DDAC-513A-5E27-BE01C35FD2A7}"/>
              </a:ext>
            </a:extLst>
          </p:cNvPr>
          <p:cNvSpPr txBox="1"/>
          <p:nvPr/>
        </p:nvSpPr>
        <p:spPr>
          <a:xfrm>
            <a:off x="479376" y="4723463"/>
            <a:ext cx="1354644" cy="646331"/>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1D1B"/>
                </a:solidFill>
                <a:effectLst/>
                <a:uLnTx/>
                <a:uFillTx/>
                <a:latin typeface="Calibri" panose="020F0502020204030204"/>
                <a:ea typeface="+mn-ea"/>
                <a:cs typeface="+mn-cs"/>
              </a:rPr>
              <a:t>PiN Estimation</a:t>
            </a:r>
          </a:p>
        </p:txBody>
      </p:sp>
    </p:spTree>
    <p:custDataLst>
      <p:tags r:id="rId1"/>
    </p:custDataLst>
    <p:extLst>
      <p:ext uri="{BB962C8B-B14F-4D97-AF65-F5344CB8AC3E}">
        <p14:creationId xmlns:p14="http://schemas.microsoft.com/office/powerpoint/2010/main" val="408567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F4302E-D03B-D151-5846-0D4E874F2F8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E1E7EBC-60E3-FB64-64D7-965D58C06A57}"/>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C8D948C-2444-0D56-B83A-0E28381E3943}"/>
              </a:ext>
            </a:extLst>
          </p:cNvPr>
          <p:cNvSpPr txBox="1"/>
          <p:nvPr/>
        </p:nvSpPr>
        <p:spPr>
          <a:xfrm>
            <a:off x="268941" y="435566"/>
            <a:ext cx="11771619" cy="523220"/>
          </a:xfrm>
          <a:prstGeom prst="rect">
            <a:avLst/>
          </a:prstGeom>
          <a:noFill/>
        </p:spPr>
        <p:txBody>
          <a:bodyPr wrap="square">
            <a:spAutoFit/>
          </a:bodyPr>
          <a:lstStyle/>
          <a:p>
            <a:pPr lvl="0">
              <a:defRPr/>
            </a:pPr>
            <a:r>
              <a:rPr lang="es-ES" sz="2800" b="1" dirty="0">
                <a:solidFill>
                  <a:srgbClr val="1D1D1B"/>
                </a:solidFill>
                <a:latin typeface="Calibri" panose="020F0502020204030204" pitchFamily="34" charset="0"/>
                <a:cs typeface="Calibri" panose="020F0502020204030204" pitchFamily="34" charset="0"/>
              </a:rPr>
              <a:t>Step </a:t>
            </a:r>
            <a:r>
              <a:rPr lang="es-ES" sz="2800" b="1" dirty="0" err="1">
                <a:solidFill>
                  <a:srgbClr val="1D1D1B"/>
                </a:solidFill>
                <a:latin typeface="Calibri" panose="020F0502020204030204" pitchFamily="34" charset="0"/>
                <a:cs typeface="Calibri" panose="020F0502020204030204" pitchFamily="34" charset="0"/>
              </a:rPr>
              <a:t>by</a:t>
            </a:r>
            <a:r>
              <a:rPr lang="es-ES" sz="2800" b="1" dirty="0">
                <a:solidFill>
                  <a:srgbClr val="1D1D1B"/>
                </a:solidFill>
                <a:latin typeface="Calibri" panose="020F0502020204030204" pitchFamily="34" charset="0"/>
                <a:cs typeface="Calibri" panose="020F0502020204030204" pitchFamily="34" charset="0"/>
              </a:rPr>
              <a:t> Step – Needs Analysis </a:t>
            </a:r>
            <a:endParaRPr kumimoji="0" lang="en-US" sz="28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16" name="Picture 15" descr="A group of colorful people&#10;&#10;Description automatically generated">
            <a:extLst>
              <a:ext uri="{FF2B5EF4-FFF2-40B4-BE49-F238E27FC236}">
                <a16:creationId xmlns:a16="http://schemas.microsoft.com/office/drawing/2014/main" id="{C41551A6-6E31-3E9C-E2E0-483F13281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graphicFrame>
        <p:nvGraphicFramePr>
          <p:cNvPr id="7" name="Diagram 6">
            <a:extLst>
              <a:ext uri="{FF2B5EF4-FFF2-40B4-BE49-F238E27FC236}">
                <a16:creationId xmlns:a16="http://schemas.microsoft.com/office/drawing/2014/main" id="{E06252AF-7BA8-CEE6-05E0-C3E4B06767AD}"/>
              </a:ext>
            </a:extLst>
          </p:cNvPr>
          <p:cNvGraphicFramePr/>
          <p:nvPr>
            <p:extLst>
              <p:ext uri="{D42A27DB-BD31-4B8C-83A1-F6EECF244321}">
                <p14:modId xmlns:p14="http://schemas.microsoft.com/office/powerpoint/2010/main" val="1819492494"/>
              </p:ext>
            </p:extLst>
          </p:nvPr>
        </p:nvGraphicFramePr>
        <p:xfrm>
          <a:off x="1991544" y="1722896"/>
          <a:ext cx="6984776" cy="37223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99838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23C6-8361-4176-AA3E-09B02E636F04}"/>
              </a:ext>
            </a:extLst>
          </p:cNvPr>
          <p:cNvSpPr>
            <a:spLocks noGrp="1"/>
          </p:cNvSpPr>
          <p:nvPr>
            <p:ph type="title"/>
          </p:nvPr>
        </p:nvSpPr>
        <p:spPr>
          <a:xfrm>
            <a:off x="1377387" y="2442127"/>
            <a:ext cx="9437226" cy="2349792"/>
          </a:xfrm>
        </p:spPr>
        <p:txBody>
          <a:bodyPr>
            <a:normAutofit/>
          </a:bodyPr>
          <a:lstStyle/>
          <a:p>
            <a:r>
              <a:rPr lang="en-US" sz="3200" b="1" i="0" dirty="0">
                <a:effectLst/>
                <a:latin typeface="Roboto" panose="02000000000000000000" pitchFamily="2" charset="0"/>
              </a:rPr>
              <a:t>2A - JIAF 2.0 Outcome Indicator on IHL/ HR</a:t>
            </a:r>
            <a:r>
              <a:rPr lang="en-US" sz="3200" b="0" i="0" dirty="0">
                <a:effectLst/>
                <a:latin typeface="Roboto" panose="02000000000000000000" pitchFamily="2" charset="0"/>
              </a:rPr>
              <a:t> </a:t>
            </a:r>
            <a:br>
              <a:rPr lang="es-ES" sz="3600" b="0" dirty="0"/>
            </a:br>
            <a:endParaRPr lang="en-US" b="0" dirty="0"/>
          </a:p>
        </p:txBody>
      </p:sp>
    </p:spTree>
    <p:custDataLst>
      <p:tags r:id="rId1"/>
    </p:custDataLst>
    <p:extLst>
      <p:ext uri="{BB962C8B-B14F-4D97-AF65-F5344CB8AC3E}">
        <p14:creationId xmlns:p14="http://schemas.microsoft.com/office/powerpoint/2010/main" val="18218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1DD38AA-0C09-6E9A-E609-51CD5909D4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C8294BA-FD69-6CB8-F19F-AA32E5EE044E}"/>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50270CA8-2CF1-00DE-DB2D-FBE2255F2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4" name="TextBox 3">
            <a:extLst>
              <a:ext uri="{FF2B5EF4-FFF2-40B4-BE49-F238E27FC236}">
                <a16:creationId xmlns:a16="http://schemas.microsoft.com/office/drawing/2014/main" id="{B6486C18-CEB8-3DC1-864B-B1F9AF3D266B}"/>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rgbClr val="1D1D1B"/>
                </a:solidFill>
                <a:latin typeface="Calibri" panose="020F0502020204030204" pitchFamily="34" charset="0"/>
                <a:cs typeface="Calibri" panose="020F0502020204030204" pitchFamily="34" charset="0"/>
              </a:rPr>
              <a:t>JIAF 2.0</a:t>
            </a:r>
            <a:endParaRPr kumimoji="0" lang="en-US" sz="28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16" name="Picture 15" descr="A group of colorful people&#10;&#10;Description automatically generated">
            <a:extLst>
              <a:ext uri="{FF2B5EF4-FFF2-40B4-BE49-F238E27FC236}">
                <a16:creationId xmlns:a16="http://schemas.microsoft.com/office/drawing/2014/main" id="{9695092A-9EEF-7B2A-EA9F-1396BA8972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sp>
        <p:nvSpPr>
          <p:cNvPr id="17" name="TextBox 16">
            <a:extLst>
              <a:ext uri="{FF2B5EF4-FFF2-40B4-BE49-F238E27FC236}">
                <a16:creationId xmlns:a16="http://schemas.microsoft.com/office/drawing/2014/main" id="{BC84E51D-0ED4-A333-2DB2-AB1CB6FC2D72}"/>
              </a:ext>
            </a:extLst>
          </p:cNvPr>
          <p:cNvSpPr txBox="1"/>
          <p:nvPr/>
        </p:nvSpPr>
        <p:spPr>
          <a:xfrm>
            <a:off x="551384" y="2019270"/>
            <a:ext cx="1224136" cy="646331"/>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1D1B"/>
                </a:solidFill>
                <a:effectLst/>
                <a:uLnTx/>
                <a:uFillTx/>
                <a:latin typeface="Calibri" panose="020F0502020204030204"/>
                <a:ea typeface="+mn-ea"/>
                <a:cs typeface="+mn-cs"/>
              </a:rPr>
              <a:t>What is JIAF</a:t>
            </a:r>
          </a:p>
        </p:txBody>
      </p:sp>
      <p:sp>
        <p:nvSpPr>
          <p:cNvPr id="12" name="TextBox 11">
            <a:extLst>
              <a:ext uri="{FF2B5EF4-FFF2-40B4-BE49-F238E27FC236}">
                <a16:creationId xmlns:a16="http://schemas.microsoft.com/office/drawing/2014/main" id="{E05BD9DE-86E7-EF82-48F2-18B77DA67B4F}"/>
              </a:ext>
            </a:extLst>
          </p:cNvPr>
          <p:cNvSpPr txBox="1"/>
          <p:nvPr/>
        </p:nvSpPr>
        <p:spPr>
          <a:xfrm>
            <a:off x="537876" y="3823758"/>
            <a:ext cx="1224136" cy="646331"/>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1D1B"/>
                </a:solidFill>
                <a:effectLst/>
                <a:uLnTx/>
                <a:uFillTx/>
                <a:latin typeface="Calibri" panose="020F0502020204030204"/>
                <a:ea typeface="+mn-ea"/>
                <a:cs typeface="+mn-cs"/>
              </a:rPr>
              <a:t>Outcome Indicators</a:t>
            </a:r>
          </a:p>
        </p:txBody>
      </p:sp>
      <p:sp>
        <p:nvSpPr>
          <p:cNvPr id="13" name="TextBox 12">
            <a:extLst>
              <a:ext uri="{FF2B5EF4-FFF2-40B4-BE49-F238E27FC236}">
                <a16:creationId xmlns:a16="http://schemas.microsoft.com/office/drawing/2014/main" id="{610A617E-3062-5905-09D5-7E22C819E3B4}"/>
              </a:ext>
            </a:extLst>
          </p:cNvPr>
          <p:cNvSpPr txBox="1"/>
          <p:nvPr/>
        </p:nvSpPr>
        <p:spPr>
          <a:xfrm>
            <a:off x="2098326" y="1742270"/>
            <a:ext cx="9254257" cy="1200329"/>
          </a:xfrm>
          <a:prstGeom prst="rect">
            <a:avLst/>
          </a:prstGeom>
          <a:solidFill>
            <a:schemeClr val="accent3">
              <a:lumMod val="20000"/>
              <a:lumOff val="80000"/>
            </a:schemeClr>
          </a:solidFill>
        </p:spPr>
        <p:txBody>
          <a:bodyPr wrap="square">
            <a:spAutoFit/>
          </a:bodyPr>
          <a:lstStyle/>
          <a:p>
            <a:pPr marL="285750" lvl="0" indent="-285750">
              <a:buFont typeface="Arial" panose="020B0604020202020204" pitchFamily="34" charset="0"/>
              <a:buChar char="•"/>
            </a:pPr>
            <a:r>
              <a:rPr lang="en-US" dirty="0"/>
              <a:t>The Joint Intersectoral Analysis Framework (JIAF) is an interagency methodology developed under the Inter-Agency Standing Committee (IASC) to analyze humanitarian needs across sectors in a comparable and interoperable way. </a:t>
            </a:r>
          </a:p>
          <a:p>
            <a:pPr marL="285750" lvl="0" indent="-285750">
              <a:buFont typeface="Arial" panose="020B0604020202020204" pitchFamily="34" charset="0"/>
              <a:buChar char="•"/>
            </a:pPr>
            <a:r>
              <a:rPr lang="en-US" dirty="0"/>
              <a:t>It is mainly used in the Humanitarian Programme Cycle (HPC).</a:t>
            </a:r>
            <a:endParaRPr lang="en-GB" dirty="0"/>
          </a:p>
        </p:txBody>
      </p:sp>
      <p:sp>
        <p:nvSpPr>
          <p:cNvPr id="3" name="TextBox 2">
            <a:extLst>
              <a:ext uri="{FF2B5EF4-FFF2-40B4-BE49-F238E27FC236}">
                <a16:creationId xmlns:a16="http://schemas.microsoft.com/office/drawing/2014/main" id="{3C26B37C-DB5A-4F59-784B-FBF897984A8B}"/>
              </a:ext>
            </a:extLst>
          </p:cNvPr>
          <p:cNvSpPr txBox="1"/>
          <p:nvPr/>
        </p:nvSpPr>
        <p:spPr>
          <a:xfrm>
            <a:off x="2098327" y="3206136"/>
            <a:ext cx="9254256" cy="2308324"/>
          </a:xfrm>
          <a:prstGeom prst="rect">
            <a:avLst/>
          </a:prstGeom>
          <a:solidFill>
            <a:schemeClr val="accent3">
              <a:lumMod val="20000"/>
              <a:lumOff val="80000"/>
            </a:schemeClr>
          </a:solidFill>
        </p:spPr>
        <p:txBody>
          <a:bodyPr wrap="square">
            <a:spAutoFit/>
          </a:bodyPr>
          <a:lstStyle/>
          <a:p>
            <a:pPr marL="285750" lvl="0" indent="-285750">
              <a:buFont typeface="Arial" panose="020B0604020202020204" pitchFamily="34" charset="0"/>
              <a:buChar char="•"/>
            </a:pPr>
            <a:r>
              <a:rPr lang="en-US" dirty="0"/>
              <a:t>JIAF 2.0 </a:t>
            </a:r>
            <a:r>
              <a:rPr lang="en-US" b="1" dirty="0">
                <a:solidFill>
                  <a:srgbClr val="FF0000"/>
                </a:solidFill>
              </a:rPr>
              <a:t>Outcome Indicators </a:t>
            </a:r>
            <a:r>
              <a:rPr lang="en-US" dirty="0"/>
              <a:t>are the core indicators used to determine the severity of humanitarian conditions at intersectoral level.</a:t>
            </a:r>
          </a:p>
          <a:p>
            <a:pPr lvl="0"/>
            <a:r>
              <a:rPr lang="en-US" dirty="0"/>
              <a:t> </a:t>
            </a:r>
          </a:p>
          <a:p>
            <a:pPr marL="285750" lvl="0" indent="-285750">
              <a:buFont typeface="Arial" panose="020B0604020202020204" pitchFamily="34" charset="0"/>
              <a:buChar char="•"/>
            </a:pPr>
            <a:r>
              <a:rPr lang="en-US" dirty="0"/>
              <a:t>They are grouped under domains such as:</a:t>
            </a:r>
          </a:p>
          <a:p>
            <a:pPr marL="742950" lvl="1" indent="-285750">
              <a:buFont typeface="Arial" panose="020B0604020202020204" pitchFamily="34" charset="0"/>
              <a:buChar char="•"/>
            </a:pPr>
            <a:r>
              <a:rPr lang="en-US" dirty="0"/>
              <a:t>Life-threatening conditions</a:t>
            </a:r>
          </a:p>
          <a:p>
            <a:pPr marL="742950" lvl="1" indent="-285750">
              <a:buFont typeface="Arial" panose="020B0604020202020204" pitchFamily="34" charset="0"/>
              <a:buChar char="•"/>
            </a:pPr>
            <a:r>
              <a:rPr lang="en-US" dirty="0"/>
              <a:t>Irreversible harm</a:t>
            </a:r>
          </a:p>
          <a:p>
            <a:pPr marL="742950" lvl="1" indent="-285750">
              <a:buFont typeface="Arial" panose="020B0604020202020204" pitchFamily="34" charset="0"/>
              <a:buChar char="•"/>
            </a:pPr>
            <a:r>
              <a:rPr lang="en-US" dirty="0"/>
              <a:t>Overlap/depth of sectoral deprivation</a:t>
            </a:r>
          </a:p>
          <a:p>
            <a:pPr marL="742950" lvl="1" indent="-285750">
              <a:buFont typeface="Arial" panose="020B0604020202020204" pitchFamily="34" charset="0"/>
              <a:buChar char="•"/>
            </a:pPr>
            <a:r>
              <a:rPr lang="en-US" dirty="0"/>
              <a:t>Contributing factors</a:t>
            </a:r>
          </a:p>
        </p:txBody>
      </p:sp>
    </p:spTree>
    <p:custDataLst>
      <p:tags r:id="rId1"/>
    </p:custDataLst>
    <p:extLst>
      <p:ext uri="{BB962C8B-B14F-4D97-AF65-F5344CB8AC3E}">
        <p14:creationId xmlns:p14="http://schemas.microsoft.com/office/powerpoint/2010/main" val="3462531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A2E0D4-7D74-3B7C-2BF9-2F1A92428F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1F440E8-80BB-918B-BB26-828522B7F0B7}"/>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C111C04A-987A-F3B9-F34A-8FEEB8098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4" name="TextBox 3">
            <a:extLst>
              <a:ext uri="{FF2B5EF4-FFF2-40B4-BE49-F238E27FC236}">
                <a16:creationId xmlns:a16="http://schemas.microsoft.com/office/drawing/2014/main" id="{C38E64E2-F575-799E-0A38-A4C6B1F23BAF}"/>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rgbClr val="1D1D1B"/>
                </a:solidFill>
                <a:latin typeface="Calibri" panose="020F0502020204030204" pitchFamily="34" charset="0"/>
                <a:cs typeface="Calibri" panose="020F0502020204030204" pitchFamily="34" charset="0"/>
              </a:rPr>
              <a:t>JIAF 2.0 </a:t>
            </a:r>
            <a:r>
              <a:rPr lang="es-ES" sz="2800" b="1" dirty="0" err="1">
                <a:solidFill>
                  <a:srgbClr val="1D1D1B"/>
                </a:solidFill>
                <a:latin typeface="Calibri" panose="020F0502020204030204" pitchFamily="34" charset="0"/>
                <a:cs typeface="Calibri" panose="020F0502020204030204" pitchFamily="34" charset="0"/>
              </a:rPr>
              <a:t>Outcome</a:t>
            </a:r>
            <a:r>
              <a:rPr lang="es-ES" sz="2800" b="1" dirty="0">
                <a:solidFill>
                  <a:srgbClr val="1D1D1B"/>
                </a:solidFill>
                <a:latin typeface="Calibri" panose="020F0502020204030204" pitchFamily="34" charset="0"/>
                <a:cs typeface="Calibri" panose="020F0502020204030204" pitchFamily="34" charset="0"/>
              </a:rPr>
              <a:t> </a:t>
            </a:r>
            <a:r>
              <a:rPr lang="es-ES" sz="2800" b="1" dirty="0" err="1">
                <a:solidFill>
                  <a:srgbClr val="1D1D1B"/>
                </a:solidFill>
                <a:latin typeface="Calibri" panose="020F0502020204030204" pitchFamily="34" charset="0"/>
                <a:cs typeface="Calibri" panose="020F0502020204030204" pitchFamily="34" charset="0"/>
              </a:rPr>
              <a:t>Indicator</a:t>
            </a:r>
            <a:r>
              <a:rPr lang="es-ES" sz="2800" b="1" dirty="0">
                <a:solidFill>
                  <a:srgbClr val="1D1D1B"/>
                </a:solidFill>
                <a:latin typeface="Calibri" panose="020F0502020204030204" pitchFamily="34" charset="0"/>
                <a:cs typeface="Calibri" panose="020F0502020204030204" pitchFamily="34" charset="0"/>
              </a:rPr>
              <a:t> </a:t>
            </a:r>
            <a:r>
              <a:rPr lang="es-ES" sz="2800" b="1" dirty="0" err="1">
                <a:solidFill>
                  <a:srgbClr val="1D1D1B"/>
                </a:solidFill>
                <a:latin typeface="Calibri" panose="020F0502020204030204" pitchFamily="34" charset="0"/>
                <a:cs typeface="Calibri" panose="020F0502020204030204" pitchFamily="34" charset="0"/>
              </a:rPr>
              <a:t>on</a:t>
            </a:r>
            <a:r>
              <a:rPr lang="es-ES" sz="2800" b="1" dirty="0">
                <a:solidFill>
                  <a:srgbClr val="1D1D1B"/>
                </a:solidFill>
                <a:latin typeface="Calibri" panose="020F0502020204030204" pitchFamily="34" charset="0"/>
                <a:cs typeface="Calibri" panose="020F0502020204030204" pitchFamily="34" charset="0"/>
              </a:rPr>
              <a:t> IHL/HR</a:t>
            </a:r>
            <a:endParaRPr kumimoji="0" lang="en-US" sz="28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16" name="Picture 15" descr="A group of colorful people&#10;&#10;Description automatically generated">
            <a:extLst>
              <a:ext uri="{FF2B5EF4-FFF2-40B4-BE49-F238E27FC236}">
                <a16:creationId xmlns:a16="http://schemas.microsoft.com/office/drawing/2014/main" id="{164FEA69-1B64-282C-4E54-89194DA578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sp>
        <p:nvSpPr>
          <p:cNvPr id="17" name="TextBox 16">
            <a:extLst>
              <a:ext uri="{FF2B5EF4-FFF2-40B4-BE49-F238E27FC236}">
                <a16:creationId xmlns:a16="http://schemas.microsoft.com/office/drawing/2014/main" id="{946F07CC-3567-5BB2-8CFA-F709558902E1}"/>
              </a:ext>
            </a:extLst>
          </p:cNvPr>
          <p:cNvSpPr txBox="1"/>
          <p:nvPr/>
        </p:nvSpPr>
        <p:spPr>
          <a:xfrm>
            <a:off x="551384" y="2019270"/>
            <a:ext cx="1224136" cy="369332"/>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1D1B"/>
                </a:solidFill>
                <a:effectLst/>
                <a:uLnTx/>
                <a:uFillTx/>
                <a:latin typeface="Calibri" panose="020F0502020204030204"/>
                <a:ea typeface="+mn-ea"/>
                <a:cs typeface="+mn-cs"/>
              </a:rPr>
              <a:t>Purpose</a:t>
            </a:r>
          </a:p>
        </p:txBody>
      </p:sp>
      <p:sp>
        <p:nvSpPr>
          <p:cNvPr id="18" name="TextBox 17">
            <a:extLst>
              <a:ext uri="{FF2B5EF4-FFF2-40B4-BE49-F238E27FC236}">
                <a16:creationId xmlns:a16="http://schemas.microsoft.com/office/drawing/2014/main" id="{A880BE19-8674-447B-4972-CF900DEBC06F}"/>
              </a:ext>
            </a:extLst>
          </p:cNvPr>
          <p:cNvSpPr txBox="1"/>
          <p:nvPr/>
        </p:nvSpPr>
        <p:spPr>
          <a:xfrm>
            <a:off x="1827482" y="2019270"/>
            <a:ext cx="6670205" cy="369332"/>
          </a:xfrm>
          <a:prstGeom prst="rect">
            <a:avLst/>
          </a:prstGeom>
          <a:noFill/>
        </p:spPr>
        <p:txBody>
          <a:bodyPr wrap="square">
            <a:spAutoFit/>
          </a:bodyPr>
          <a:lstStyle/>
          <a:p>
            <a:pPr lvl="0"/>
            <a:r>
              <a:rPr lang="en-GB" dirty="0"/>
              <a:t>Integrates protection risks &amp; OHCHR data into humanitarian analysis</a:t>
            </a:r>
          </a:p>
        </p:txBody>
      </p:sp>
      <p:sp>
        <p:nvSpPr>
          <p:cNvPr id="7" name="TextBox 6">
            <a:extLst>
              <a:ext uri="{FF2B5EF4-FFF2-40B4-BE49-F238E27FC236}">
                <a16:creationId xmlns:a16="http://schemas.microsoft.com/office/drawing/2014/main" id="{A2DE79DB-D4A8-C7C3-71D2-3D17CF07BA6F}"/>
              </a:ext>
            </a:extLst>
          </p:cNvPr>
          <p:cNvSpPr txBox="1"/>
          <p:nvPr/>
        </p:nvSpPr>
        <p:spPr>
          <a:xfrm>
            <a:off x="551384" y="2616818"/>
            <a:ext cx="1224136" cy="369332"/>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1D1B"/>
                </a:solidFill>
                <a:effectLst/>
                <a:uLnTx/>
                <a:uFillTx/>
                <a:latin typeface="Calibri" panose="020F0502020204030204"/>
                <a:ea typeface="+mn-ea"/>
                <a:cs typeface="+mn-cs"/>
              </a:rPr>
              <a:t>Role</a:t>
            </a:r>
          </a:p>
        </p:txBody>
      </p:sp>
      <p:sp>
        <p:nvSpPr>
          <p:cNvPr id="8" name="TextBox 7">
            <a:extLst>
              <a:ext uri="{FF2B5EF4-FFF2-40B4-BE49-F238E27FC236}">
                <a16:creationId xmlns:a16="http://schemas.microsoft.com/office/drawing/2014/main" id="{193B0173-12E1-0355-F228-695E63BD8C23}"/>
              </a:ext>
            </a:extLst>
          </p:cNvPr>
          <p:cNvSpPr txBox="1"/>
          <p:nvPr/>
        </p:nvSpPr>
        <p:spPr>
          <a:xfrm>
            <a:off x="1827482" y="2616818"/>
            <a:ext cx="9021046" cy="369332"/>
          </a:xfrm>
          <a:prstGeom prst="rect">
            <a:avLst/>
          </a:prstGeom>
          <a:noFill/>
        </p:spPr>
        <p:txBody>
          <a:bodyPr wrap="square">
            <a:spAutoFit/>
          </a:bodyPr>
          <a:lstStyle/>
          <a:p>
            <a:pPr lvl="0"/>
            <a:r>
              <a:rPr lang="en-US" dirty="0"/>
              <a:t>Feeds into JIAF Module 3: Informs intersectoral severity, PiN, catastrophic needs</a:t>
            </a:r>
            <a:endParaRPr lang="en-GB" dirty="0"/>
          </a:p>
        </p:txBody>
      </p:sp>
      <p:sp>
        <p:nvSpPr>
          <p:cNvPr id="9" name="TextBox 8">
            <a:extLst>
              <a:ext uri="{FF2B5EF4-FFF2-40B4-BE49-F238E27FC236}">
                <a16:creationId xmlns:a16="http://schemas.microsoft.com/office/drawing/2014/main" id="{80AC0265-4D1F-061B-49F4-8CFE6EE9B563}"/>
              </a:ext>
            </a:extLst>
          </p:cNvPr>
          <p:cNvSpPr txBox="1"/>
          <p:nvPr/>
        </p:nvSpPr>
        <p:spPr>
          <a:xfrm>
            <a:off x="537876" y="3226210"/>
            <a:ext cx="1224136" cy="369332"/>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1D1B"/>
                </a:solidFill>
                <a:effectLst/>
                <a:uLnTx/>
                <a:uFillTx/>
                <a:latin typeface="Calibri" panose="020F0502020204030204"/>
                <a:ea typeface="+mn-ea"/>
                <a:cs typeface="+mn-cs"/>
              </a:rPr>
              <a:t>Method</a:t>
            </a:r>
          </a:p>
        </p:txBody>
      </p:sp>
      <p:sp>
        <p:nvSpPr>
          <p:cNvPr id="10" name="TextBox 9">
            <a:extLst>
              <a:ext uri="{FF2B5EF4-FFF2-40B4-BE49-F238E27FC236}">
                <a16:creationId xmlns:a16="http://schemas.microsoft.com/office/drawing/2014/main" id="{A4482F5D-03B2-84FD-7173-A2D817247539}"/>
              </a:ext>
            </a:extLst>
          </p:cNvPr>
          <p:cNvSpPr txBox="1"/>
          <p:nvPr/>
        </p:nvSpPr>
        <p:spPr>
          <a:xfrm>
            <a:off x="1813974" y="3226210"/>
            <a:ext cx="6670205" cy="369332"/>
          </a:xfrm>
          <a:prstGeom prst="rect">
            <a:avLst/>
          </a:prstGeom>
          <a:noFill/>
        </p:spPr>
        <p:txBody>
          <a:bodyPr wrap="square">
            <a:spAutoFit/>
          </a:bodyPr>
          <a:lstStyle/>
          <a:p>
            <a:pPr lvl="0"/>
            <a:r>
              <a:rPr lang="en-GB" dirty="0"/>
              <a:t>Predictive model, adjusts severity dynamically</a:t>
            </a:r>
          </a:p>
        </p:txBody>
      </p:sp>
      <p:sp>
        <p:nvSpPr>
          <p:cNvPr id="12" name="TextBox 11">
            <a:extLst>
              <a:ext uri="{FF2B5EF4-FFF2-40B4-BE49-F238E27FC236}">
                <a16:creationId xmlns:a16="http://schemas.microsoft.com/office/drawing/2014/main" id="{C2AAB63B-372A-1C63-2374-75B0DA7144B8}"/>
              </a:ext>
            </a:extLst>
          </p:cNvPr>
          <p:cNvSpPr txBox="1"/>
          <p:nvPr/>
        </p:nvSpPr>
        <p:spPr>
          <a:xfrm>
            <a:off x="537876" y="3823758"/>
            <a:ext cx="1224136" cy="646331"/>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1D1B"/>
                </a:solidFill>
                <a:effectLst/>
                <a:uLnTx/>
                <a:uFillTx/>
                <a:latin typeface="Calibri" panose="020F0502020204030204"/>
                <a:ea typeface="+mn-ea"/>
                <a:cs typeface="+mn-cs"/>
              </a:rPr>
              <a:t>Benefit &amp; Impact</a:t>
            </a:r>
          </a:p>
        </p:txBody>
      </p:sp>
      <p:sp>
        <p:nvSpPr>
          <p:cNvPr id="13" name="TextBox 12">
            <a:extLst>
              <a:ext uri="{FF2B5EF4-FFF2-40B4-BE49-F238E27FC236}">
                <a16:creationId xmlns:a16="http://schemas.microsoft.com/office/drawing/2014/main" id="{80E70053-F39D-D37E-13D3-BC48D2B206A0}"/>
              </a:ext>
            </a:extLst>
          </p:cNvPr>
          <p:cNvSpPr txBox="1"/>
          <p:nvPr/>
        </p:nvSpPr>
        <p:spPr>
          <a:xfrm>
            <a:off x="1813974" y="3823758"/>
            <a:ext cx="9021046" cy="646331"/>
          </a:xfrm>
          <a:prstGeom prst="rect">
            <a:avLst/>
          </a:prstGeom>
          <a:noFill/>
        </p:spPr>
        <p:txBody>
          <a:bodyPr wrap="square">
            <a:spAutoFit/>
          </a:bodyPr>
          <a:lstStyle/>
          <a:p>
            <a:pPr lvl="0"/>
            <a:r>
              <a:rPr lang="en-GB" dirty="0"/>
              <a:t>Evidence-based, flexible, scalable; strengthens intersectoral analysis.</a:t>
            </a:r>
          </a:p>
          <a:p>
            <a:pPr lvl="0"/>
            <a:r>
              <a:rPr lang="en-GB" dirty="0"/>
              <a:t>Supports more targeted, accountable, timely humanitarian responses</a:t>
            </a:r>
          </a:p>
        </p:txBody>
      </p:sp>
    </p:spTree>
    <p:custDataLst>
      <p:tags r:id="rId1"/>
    </p:custDataLst>
    <p:extLst>
      <p:ext uri="{BB962C8B-B14F-4D97-AF65-F5344CB8AC3E}">
        <p14:creationId xmlns:p14="http://schemas.microsoft.com/office/powerpoint/2010/main" val="1661589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BE1D8D1-6255-04CE-DE5B-DF18FF775FE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A5CFA73-0101-AE21-2429-269AD6766844}"/>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1FF778CB-602A-4682-9A63-6CFF15797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24" name="TextBox 23">
            <a:extLst>
              <a:ext uri="{FF2B5EF4-FFF2-40B4-BE49-F238E27FC236}">
                <a16:creationId xmlns:a16="http://schemas.microsoft.com/office/drawing/2014/main" id="{69B101EF-CEBE-4FD3-AF7C-C3364FE5801C}"/>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1D1D1B"/>
                </a:solidFill>
                <a:effectLst/>
                <a:uLnTx/>
                <a:uFillTx/>
                <a:latin typeface="Calibri" panose="020F0502020204030204"/>
                <a:ea typeface="+mn-ea"/>
                <a:cs typeface="+mn-cs"/>
              </a:rPr>
              <a:t>Model Output</a:t>
            </a:r>
            <a:endParaRPr kumimoji="0" lang="en-US" sz="28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14" name="Picture 13" descr="A group of colorful people&#10;&#10;Description automatically generated">
            <a:extLst>
              <a:ext uri="{FF2B5EF4-FFF2-40B4-BE49-F238E27FC236}">
                <a16:creationId xmlns:a16="http://schemas.microsoft.com/office/drawing/2014/main" id="{2793C5E8-3FF0-914A-301E-057E7CAB0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pic>
        <p:nvPicPr>
          <p:cNvPr id="10" name="Picture 9">
            <a:extLst>
              <a:ext uri="{FF2B5EF4-FFF2-40B4-BE49-F238E27FC236}">
                <a16:creationId xmlns:a16="http://schemas.microsoft.com/office/drawing/2014/main" id="{EDD0A217-84A5-8BC7-A9B7-9C7215DCE2A3}"/>
              </a:ext>
            </a:extLst>
          </p:cNvPr>
          <p:cNvPicPr>
            <a:picLocks noChangeAspect="1"/>
          </p:cNvPicPr>
          <p:nvPr/>
        </p:nvPicPr>
        <p:blipFill>
          <a:blip r:embed="rId6">
            <a:extLst>
              <a:ext uri="{28A0092B-C50C-407E-A947-70E740481C1C}">
                <a14:useLocalDpi xmlns:a14="http://schemas.microsoft.com/office/drawing/2010/main" val="0"/>
              </a:ext>
            </a:extLst>
          </a:blip>
          <a:srcRect l="2631" r="3721"/>
          <a:stretch>
            <a:fillRect/>
          </a:stretch>
        </p:blipFill>
        <p:spPr>
          <a:xfrm>
            <a:off x="1906278" y="1273932"/>
            <a:ext cx="8496944" cy="4964248"/>
          </a:xfrm>
          <a:prstGeom prst="rect">
            <a:avLst/>
          </a:prstGeom>
        </p:spPr>
      </p:pic>
    </p:spTree>
    <p:custDataLst>
      <p:tags r:id="rId1"/>
    </p:custDataLst>
    <p:extLst>
      <p:ext uri="{BB962C8B-B14F-4D97-AF65-F5344CB8AC3E}">
        <p14:creationId xmlns:p14="http://schemas.microsoft.com/office/powerpoint/2010/main" val="34835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3A45D-69FF-879A-714E-C46E7FB32CB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57C85B9-8FB4-4576-EB4C-8D6D6FB5E056}"/>
              </a:ext>
            </a:extLst>
          </p:cNvPr>
          <p:cNvSpPr/>
          <p:nvPr/>
        </p:nvSpPr>
        <p:spPr>
          <a:xfrm>
            <a:off x="0" y="7754"/>
            <a:ext cx="12192000" cy="14464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F59E03FA-71C6-2C66-656D-B26C42D22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623547"/>
            <a:ext cx="1377703" cy="196597"/>
          </a:xfrm>
          <a:prstGeom prst="rect">
            <a:avLst/>
          </a:prstGeom>
        </p:spPr>
      </p:pic>
      <p:sp>
        <p:nvSpPr>
          <p:cNvPr id="7" name="TextBox 7">
            <a:extLst>
              <a:ext uri="{FF2B5EF4-FFF2-40B4-BE49-F238E27FC236}">
                <a16:creationId xmlns:a16="http://schemas.microsoft.com/office/drawing/2014/main" id="{E5E8190D-24D8-64A7-AF1D-8FE5634F96C5}"/>
              </a:ext>
            </a:extLst>
          </p:cNvPr>
          <p:cNvSpPr txBox="1"/>
          <p:nvPr/>
        </p:nvSpPr>
        <p:spPr>
          <a:xfrm>
            <a:off x="153425" y="101103"/>
            <a:ext cx="11693581" cy="523220"/>
          </a:xfrm>
          <a:prstGeom prst="rect">
            <a:avLst/>
          </a:prstGeom>
          <a:noFill/>
        </p:spPr>
        <p:txBody>
          <a:bodyPr wrap="square" lIns="0" rtlCol="0">
            <a:spAutoFit/>
          </a:bodyPr>
          <a:lstStyle/>
          <a:p>
            <a:r>
              <a:rPr lang="es-ES" sz="2800" b="1" dirty="0">
                <a:latin typeface="Calibri" panose="020F0502020204030204" pitchFamily="34" charset="0"/>
                <a:cs typeface="Calibri" panose="020F0502020204030204" pitchFamily="34" charset="0"/>
              </a:rPr>
              <a:t>AGENDA</a:t>
            </a:r>
            <a:endParaRPr lang="en-US" sz="2800" b="1" dirty="0">
              <a:solidFill>
                <a:schemeClr val="accent1"/>
              </a:solidFill>
              <a:latin typeface="Calibri" panose="020F0502020204030204" pitchFamily="34" charset="0"/>
              <a:cs typeface="Calibri" panose="020F0502020204030204" pitchFamily="34" charset="0"/>
            </a:endParaRPr>
          </a:p>
        </p:txBody>
      </p:sp>
      <p:pic>
        <p:nvPicPr>
          <p:cNvPr id="10" name="Picture 9" descr="A group of colorful people&#10;&#10;Description automatically generated">
            <a:extLst>
              <a:ext uri="{FF2B5EF4-FFF2-40B4-BE49-F238E27FC236}">
                <a16:creationId xmlns:a16="http://schemas.microsoft.com/office/drawing/2014/main" id="{428A63C1-E8BF-F1F2-8A42-BF9215CA64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425" y="6278534"/>
            <a:ext cx="797331" cy="495512"/>
          </a:xfrm>
          <a:prstGeom prst="rect">
            <a:avLst/>
          </a:prstGeom>
        </p:spPr>
      </p:pic>
      <p:sp>
        <p:nvSpPr>
          <p:cNvPr id="2" name="TextBox 1">
            <a:extLst>
              <a:ext uri="{FF2B5EF4-FFF2-40B4-BE49-F238E27FC236}">
                <a16:creationId xmlns:a16="http://schemas.microsoft.com/office/drawing/2014/main" id="{573ED72D-13A9-AA63-13BD-E8BDB757AEA7}"/>
              </a:ext>
            </a:extLst>
          </p:cNvPr>
          <p:cNvSpPr txBox="1"/>
          <p:nvPr/>
        </p:nvSpPr>
        <p:spPr>
          <a:xfrm>
            <a:off x="3359696" y="1526619"/>
            <a:ext cx="7992888" cy="984885"/>
          </a:xfrm>
          <a:prstGeom prst="rect">
            <a:avLst/>
          </a:prstGeom>
          <a:noFill/>
        </p:spPr>
        <p:txBody>
          <a:bodyPr wrap="square" rtlCol="0">
            <a:spAutoFit/>
          </a:bodyPr>
          <a:lstStyle/>
          <a:p>
            <a:pPr marL="342900" indent="-342900">
              <a:spcAft>
                <a:spcPts val="1200"/>
              </a:spcAft>
              <a:buFont typeface="+mj-lt"/>
              <a:buAutoNum type="arabicPeriod"/>
            </a:pPr>
            <a:r>
              <a:rPr lang="en-US" sz="2400" dirty="0"/>
              <a:t>Refresher on needs, response analysis methodology</a:t>
            </a:r>
          </a:p>
          <a:p>
            <a:pPr marL="342900" indent="-342900">
              <a:spcAft>
                <a:spcPts val="1200"/>
              </a:spcAft>
              <a:buFont typeface="+mj-lt"/>
              <a:buAutoNum type="arabicPeriod"/>
            </a:pPr>
            <a:r>
              <a:rPr lang="en-US" sz="2400" dirty="0"/>
              <a:t>Response Monitoring </a:t>
            </a:r>
          </a:p>
        </p:txBody>
      </p:sp>
      <p:cxnSp>
        <p:nvCxnSpPr>
          <p:cNvPr id="4" name="Straight Connector 3">
            <a:extLst>
              <a:ext uri="{FF2B5EF4-FFF2-40B4-BE49-F238E27FC236}">
                <a16:creationId xmlns:a16="http://schemas.microsoft.com/office/drawing/2014/main" id="{CB8CDC5E-84C8-A46D-CB01-1E3F3A51E928}"/>
              </a:ext>
            </a:extLst>
          </p:cNvPr>
          <p:cNvCxnSpPr/>
          <p:nvPr/>
        </p:nvCxnSpPr>
        <p:spPr>
          <a:xfrm>
            <a:off x="1388042" y="1196752"/>
            <a:ext cx="1072871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BEC25C5-A77E-8F94-A458-1092957D3B9A}"/>
              </a:ext>
            </a:extLst>
          </p:cNvPr>
          <p:cNvCxnSpPr/>
          <p:nvPr/>
        </p:nvCxnSpPr>
        <p:spPr>
          <a:xfrm>
            <a:off x="1271464" y="4941168"/>
            <a:ext cx="10728718" cy="0"/>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924517439"/>
      </p:ext>
    </p:extLst>
  </p:cSld>
  <p:clrMapOvr>
    <a:masterClrMapping/>
  </p:clrMapOvr>
  <mc:AlternateContent xmlns:mc="http://schemas.openxmlformats.org/markup-compatibility/2006" xmlns:p14="http://schemas.microsoft.com/office/powerpoint/2010/main">
    <mc:Choice Requires="p14">
      <p:transition spd="slow" p14:dur="2000" advTm="62383"/>
    </mc:Choice>
    <mc:Fallback xmlns="">
      <p:transition spd="slow" advTm="6238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865C1-2491-3F28-58F4-7F5ADD2E74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1B1A9-E5DF-82A0-9705-3FCE5CE7F2E4}"/>
              </a:ext>
            </a:extLst>
          </p:cNvPr>
          <p:cNvSpPr>
            <a:spLocks noGrp="1"/>
          </p:cNvSpPr>
          <p:nvPr>
            <p:ph type="title"/>
          </p:nvPr>
        </p:nvSpPr>
        <p:spPr>
          <a:xfrm>
            <a:off x="1377387" y="2442127"/>
            <a:ext cx="9437226" cy="2349792"/>
          </a:xfrm>
        </p:spPr>
        <p:txBody>
          <a:bodyPr>
            <a:normAutofit/>
          </a:bodyPr>
          <a:lstStyle/>
          <a:p>
            <a:r>
              <a:rPr lang="en-US" sz="3200" dirty="0">
                <a:latin typeface="Roboto" panose="02000000000000000000" pitchFamily="2" charset="0"/>
              </a:rPr>
              <a:t>3</a:t>
            </a:r>
            <a:r>
              <a:rPr lang="en-US" sz="3200" b="1" i="0" dirty="0">
                <a:effectLst/>
                <a:latin typeface="Roboto" panose="02000000000000000000" pitchFamily="2" charset="0"/>
              </a:rPr>
              <a:t>. RESPONSE ANALYSIS</a:t>
            </a:r>
            <a:br>
              <a:rPr lang="es-ES" sz="3600" b="0" dirty="0"/>
            </a:br>
            <a:endParaRPr lang="en-US" b="0" dirty="0"/>
          </a:p>
        </p:txBody>
      </p:sp>
    </p:spTree>
    <p:custDataLst>
      <p:tags r:id="rId1"/>
    </p:custDataLst>
    <p:extLst>
      <p:ext uri="{BB962C8B-B14F-4D97-AF65-F5344CB8AC3E}">
        <p14:creationId xmlns:p14="http://schemas.microsoft.com/office/powerpoint/2010/main" val="1137293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D8D6261-74F1-CE8B-DE32-AFB6910296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85FE5EF-A227-9CB7-8FFA-E8B8AF0BA8FC}"/>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1D31A01-FBE1-2E4E-9247-B2DF77E04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4" name="TextBox 3">
            <a:extLst>
              <a:ext uri="{FF2B5EF4-FFF2-40B4-BE49-F238E27FC236}">
                <a16:creationId xmlns:a16="http://schemas.microsoft.com/office/drawing/2014/main" id="{E319BA68-BB13-2E88-451C-2C6629452C00}"/>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rgbClr val="1D1D1B"/>
                </a:solidFill>
                <a:latin typeface="Calibri" panose="020F0502020204030204" pitchFamily="34" charset="0"/>
                <a:cs typeface="Calibri" panose="020F0502020204030204" pitchFamily="34" charset="0"/>
              </a:rPr>
              <a:t>Response Indicators for Logframe</a:t>
            </a:r>
            <a:endParaRPr kumimoji="0" lang="en-US" sz="28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16" name="Picture 15" descr="A group of colorful people&#10;&#10;Description automatically generated">
            <a:extLst>
              <a:ext uri="{FF2B5EF4-FFF2-40B4-BE49-F238E27FC236}">
                <a16:creationId xmlns:a16="http://schemas.microsoft.com/office/drawing/2014/main" id="{9A70AF4C-0977-17B1-43E8-074DC21C64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sp>
        <p:nvSpPr>
          <p:cNvPr id="17" name="TextBox 16">
            <a:extLst>
              <a:ext uri="{FF2B5EF4-FFF2-40B4-BE49-F238E27FC236}">
                <a16:creationId xmlns:a16="http://schemas.microsoft.com/office/drawing/2014/main" id="{630E487F-FE04-BA95-DAF6-4FDA4E229015}"/>
              </a:ext>
            </a:extLst>
          </p:cNvPr>
          <p:cNvSpPr txBox="1"/>
          <p:nvPr/>
        </p:nvSpPr>
        <p:spPr>
          <a:xfrm>
            <a:off x="556356" y="2404182"/>
            <a:ext cx="1224136" cy="369332"/>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1D1B"/>
                </a:solidFill>
                <a:effectLst/>
                <a:uLnTx/>
                <a:uFillTx/>
                <a:latin typeface="Calibri" panose="020F0502020204030204"/>
                <a:ea typeface="+mn-ea"/>
                <a:cs typeface="+mn-cs"/>
              </a:rPr>
              <a:t>Key Steps</a:t>
            </a:r>
          </a:p>
        </p:txBody>
      </p:sp>
      <p:sp>
        <p:nvSpPr>
          <p:cNvPr id="7" name="Content Placeholder 3">
            <a:extLst>
              <a:ext uri="{FF2B5EF4-FFF2-40B4-BE49-F238E27FC236}">
                <a16:creationId xmlns:a16="http://schemas.microsoft.com/office/drawing/2014/main" id="{236A034B-A08E-FED7-FD41-08C26753DA2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122302" y="2348880"/>
            <a:ext cx="8064896" cy="1743534"/>
          </a:xfrm>
        </p:spPr>
        <p:txBody>
          <a:bodyPr>
            <a:normAutofit/>
          </a:bodyPr>
          <a:lstStyle/>
          <a:p>
            <a:pPr marL="457200" lvl="1" indent="-457200">
              <a:buAutoNum type="arabicPeriod"/>
            </a:pPr>
            <a:r>
              <a:rPr lang="en-US" sz="2000" dirty="0"/>
              <a:t>Define the Logframe: Use common pillars, modalities &amp; activities</a:t>
            </a:r>
          </a:p>
          <a:p>
            <a:pPr marL="457200" lvl="1" indent="-457200">
              <a:buAutoNum type="arabicPeriod"/>
            </a:pPr>
            <a:r>
              <a:rPr lang="en-US" sz="2000" dirty="0"/>
              <a:t>Align partner activities to shared framework. </a:t>
            </a:r>
          </a:p>
          <a:p>
            <a:pPr marL="457200" lvl="1" indent="-457200">
              <a:buAutoNum type="arabicPeriod"/>
            </a:pPr>
            <a:r>
              <a:rPr lang="en-US" sz="2000" dirty="0"/>
              <a:t>Ensure inclusion of GBV, CP, MA, HLP.</a:t>
            </a:r>
          </a:p>
          <a:p>
            <a:pPr marL="457200" lvl="1" indent="-457200">
              <a:buAutoNum type="arabicPeriod"/>
            </a:pPr>
            <a:r>
              <a:rPr lang="en-US" sz="2000" dirty="0"/>
              <a:t>Use common indicators &amp; units of analysis</a:t>
            </a:r>
          </a:p>
          <a:p>
            <a:pPr marL="457200" lvl="1" indent="-457200">
              <a:buAutoNum type="arabicPeriod"/>
            </a:pPr>
            <a:r>
              <a:rPr lang="en-US" sz="2000" dirty="0"/>
              <a:t>Align specialized indicators with cluster framework</a:t>
            </a:r>
          </a:p>
        </p:txBody>
      </p:sp>
    </p:spTree>
    <p:custDataLst>
      <p:tags r:id="rId1"/>
    </p:custDataLst>
    <p:extLst>
      <p:ext uri="{BB962C8B-B14F-4D97-AF65-F5344CB8AC3E}">
        <p14:creationId xmlns:p14="http://schemas.microsoft.com/office/powerpoint/2010/main" val="5447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4F3413-E15C-8E19-9C95-FCDE3142F2DC}"/>
            </a:ext>
          </a:extLst>
        </p:cNvPr>
        <p:cNvGrpSpPr/>
        <p:nvPr/>
      </p:nvGrpSpPr>
      <p:grpSpPr>
        <a:xfrm>
          <a:off x="0" y="0"/>
          <a:ext cx="0" cy="0"/>
          <a:chOff x="0" y="0"/>
          <a:chExt cx="0" cy="0"/>
        </a:xfrm>
      </p:grpSpPr>
      <p:sp>
        <p:nvSpPr>
          <p:cNvPr id="88" name="Rectangle: Rounded Corners 87">
            <a:extLst>
              <a:ext uri="{FF2B5EF4-FFF2-40B4-BE49-F238E27FC236}">
                <a16:creationId xmlns:a16="http://schemas.microsoft.com/office/drawing/2014/main" id="{FC793576-6575-89FE-50E5-DB94AD1B9FB5}"/>
              </a:ext>
            </a:extLst>
          </p:cNvPr>
          <p:cNvSpPr/>
          <p:nvPr/>
        </p:nvSpPr>
        <p:spPr>
          <a:xfrm>
            <a:off x="5051680" y="4712128"/>
            <a:ext cx="6846565" cy="1710306"/>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4BB523F-84E5-8C67-1DC0-A94132F63574}"/>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A61BE530-DD91-7C91-5279-3C70B4AFC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4" name="TextBox 3">
            <a:extLst>
              <a:ext uri="{FF2B5EF4-FFF2-40B4-BE49-F238E27FC236}">
                <a16:creationId xmlns:a16="http://schemas.microsoft.com/office/drawing/2014/main" id="{04652842-944F-5936-5EB6-1D88D7065C2E}"/>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rgbClr val="1D1D1B"/>
                </a:solidFill>
                <a:latin typeface="Calibri" panose="020F0502020204030204" pitchFamily="34" charset="0"/>
                <a:cs typeface="Calibri" panose="020F0502020204030204" pitchFamily="34" charset="0"/>
              </a:rPr>
              <a:t>Response Indicators for Logframe</a:t>
            </a:r>
            <a:endParaRPr kumimoji="0" lang="en-US" sz="28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16" name="Picture 15" descr="A group of colorful people&#10;&#10;Description automatically generated">
            <a:extLst>
              <a:ext uri="{FF2B5EF4-FFF2-40B4-BE49-F238E27FC236}">
                <a16:creationId xmlns:a16="http://schemas.microsoft.com/office/drawing/2014/main" id="{E190FC75-3FE7-6C92-95CE-04EB9B5519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pic>
        <p:nvPicPr>
          <p:cNvPr id="10" name="Picture 9">
            <a:extLst>
              <a:ext uri="{FF2B5EF4-FFF2-40B4-BE49-F238E27FC236}">
                <a16:creationId xmlns:a16="http://schemas.microsoft.com/office/drawing/2014/main" id="{1E32BD00-AB9F-2018-8C9D-96A19D1F1325}"/>
              </a:ext>
            </a:extLst>
          </p:cNvPr>
          <p:cNvPicPr>
            <a:picLocks noChangeAspect="1"/>
          </p:cNvPicPr>
          <p:nvPr/>
        </p:nvPicPr>
        <p:blipFill>
          <a:blip r:embed="rId6"/>
          <a:srcRect r="79531"/>
          <a:stretch>
            <a:fillRect/>
          </a:stretch>
        </p:blipFill>
        <p:spPr>
          <a:xfrm>
            <a:off x="1749995" y="1012185"/>
            <a:ext cx="1207965" cy="693589"/>
          </a:xfrm>
          <a:prstGeom prst="rect">
            <a:avLst/>
          </a:prstGeom>
          <a:ln>
            <a:solidFill>
              <a:schemeClr val="accent2"/>
            </a:solidFill>
          </a:ln>
        </p:spPr>
      </p:pic>
      <p:pic>
        <p:nvPicPr>
          <p:cNvPr id="12" name="Picture 11">
            <a:extLst>
              <a:ext uri="{FF2B5EF4-FFF2-40B4-BE49-F238E27FC236}">
                <a16:creationId xmlns:a16="http://schemas.microsoft.com/office/drawing/2014/main" id="{7BF7586D-B6E9-C97D-5125-6DC392F56F38}"/>
              </a:ext>
            </a:extLst>
          </p:cNvPr>
          <p:cNvPicPr>
            <a:picLocks noChangeAspect="1"/>
          </p:cNvPicPr>
          <p:nvPr/>
        </p:nvPicPr>
        <p:blipFill>
          <a:blip r:embed="rId6"/>
          <a:srcRect l="44848" r="38921"/>
          <a:stretch>
            <a:fillRect/>
          </a:stretch>
        </p:blipFill>
        <p:spPr>
          <a:xfrm>
            <a:off x="293755" y="4122933"/>
            <a:ext cx="1799796" cy="1303244"/>
          </a:xfrm>
          <a:prstGeom prst="rect">
            <a:avLst/>
          </a:prstGeom>
          <a:ln>
            <a:solidFill>
              <a:schemeClr val="accent2"/>
            </a:solidFill>
          </a:ln>
        </p:spPr>
      </p:pic>
      <p:pic>
        <p:nvPicPr>
          <p:cNvPr id="13" name="Picture 12">
            <a:extLst>
              <a:ext uri="{FF2B5EF4-FFF2-40B4-BE49-F238E27FC236}">
                <a16:creationId xmlns:a16="http://schemas.microsoft.com/office/drawing/2014/main" id="{36C380E1-53F7-B029-E2B3-10464C92C6EF}"/>
              </a:ext>
            </a:extLst>
          </p:cNvPr>
          <p:cNvPicPr>
            <a:picLocks noChangeAspect="1"/>
          </p:cNvPicPr>
          <p:nvPr/>
        </p:nvPicPr>
        <p:blipFill>
          <a:blip r:embed="rId6"/>
          <a:srcRect l="83291" r="478"/>
          <a:stretch>
            <a:fillRect/>
          </a:stretch>
        </p:blipFill>
        <p:spPr>
          <a:xfrm>
            <a:off x="2742027" y="4122933"/>
            <a:ext cx="1799796" cy="1303244"/>
          </a:xfrm>
          <a:prstGeom prst="rect">
            <a:avLst/>
          </a:prstGeom>
          <a:ln>
            <a:solidFill>
              <a:schemeClr val="accent2"/>
            </a:solidFill>
          </a:ln>
        </p:spPr>
      </p:pic>
      <p:grpSp>
        <p:nvGrpSpPr>
          <p:cNvPr id="33" name="Group 32">
            <a:extLst>
              <a:ext uri="{FF2B5EF4-FFF2-40B4-BE49-F238E27FC236}">
                <a16:creationId xmlns:a16="http://schemas.microsoft.com/office/drawing/2014/main" id="{1FAEE410-827C-730B-A83A-8E9B996CB1E2}"/>
              </a:ext>
            </a:extLst>
          </p:cNvPr>
          <p:cNvGrpSpPr/>
          <p:nvPr/>
        </p:nvGrpSpPr>
        <p:grpSpPr>
          <a:xfrm>
            <a:off x="191344" y="2391730"/>
            <a:ext cx="2088640" cy="1162057"/>
            <a:chOff x="1343471" y="1315804"/>
            <a:chExt cx="2088640" cy="1162057"/>
          </a:xfrm>
        </p:grpSpPr>
        <p:grpSp>
          <p:nvGrpSpPr>
            <p:cNvPr id="28" name="Group 27">
              <a:extLst>
                <a:ext uri="{FF2B5EF4-FFF2-40B4-BE49-F238E27FC236}">
                  <a16:creationId xmlns:a16="http://schemas.microsoft.com/office/drawing/2014/main" id="{DD17286B-3034-9CE8-D5EE-7BB8FE744C79}"/>
                </a:ext>
              </a:extLst>
            </p:cNvPr>
            <p:cNvGrpSpPr/>
            <p:nvPr/>
          </p:nvGrpSpPr>
          <p:grpSpPr>
            <a:xfrm>
              <a:off x="1343471" y="1315804"/>
              <a:ext cx="2088639" cy="1162057"/>
              <a:chOff x="1343471" y="1315804"/>
              <a:chExt cx="2088639" cy="1162057"/>
            </a:xfrm>
          </p:grpSpPr>
          <p:sp>
            <p:nvSpPr>
              <p:cNvPr id="22" name="Rectangle: Rounded Corners 21">
                <a:extLst>
                  <a:ext uri="{FF2B5EF4-FFF2-40B4-BE49-F238E27FC236}">
                    <a16:creationId xmlns:a16="http://schemas.microsoft.com/office/drawing/2014/main" id="{5DF969B3-32DE-EE05-ABA6-4D8CD1F60123}"/>
                  </a:ext>
                </a:extLst>
              </p:cNvPr>
              <p:cNvSpPr/>
              <p:nvPr/>
            </p:nvSpPr>
            <p:spPr>
              <a:xfrm>
                <a:off x="1343471" y="1315804"/>
                <a:ext cx="2088639" cy="1162057"/>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F50C86E-9224-D97D-53AC-7C8C5A2DEE61}"/>
                  </a:ext>
                </a:extLst>
              </p:cNvPr>
              <p:cNvSpPr/>
              <p:nvPr/>
            </p:nvSpPr>
            <p:spPr>
              <a:xfrm>
                <a:off x="1343471" y="1315804"/>
                <a:ext cx="2088639" cy="240989"/>
              </a:xfrm>
              <a:custGeom>
                <a:avLst/>
                <a:gdLst>
                  <a:gd name="connsiteX0" fmla="*/ 193680 w 2088639"/>
                  <a:gd name="connsiteY0" fmla="*/ 0 h 240989"/>
                  <a:gd name="connsiteX1" fmla="*/ 1894959 w 2088639"/>
                  <a:gd name="connsiteY1" fmla="*/ 0 h 240989"/>
                  <a:gd name="connsiteX2" fmla="*/ 2088639 w 2088639"/>
                  <a:gd name="connsiteY2" fmla="*/ 193680 h 240989"/>
                  <a:gd name="connsiteX3" fmla="*/ 2088639 w 2088639"/>
                  <a:gd name="connsiteY3" fmla="*/ 240989 h 240989"/>
                  <a:gd name="connsiteX4" fmla="*/ 0 w 2088639"/>
                  <a:gd name="connsiteY4" fmla="*/ 240989 h 240989"/>
                  <a:gd name="connsiteX5" fmla="*/ 0 w 2088639"/>
                  <a:gd name="connsiteY5" fmla="*/ 193680 h 240989"/>
                  <a:gd name="connsiteX6" fmla="*/ 193680 w 2088639"/>
                  <a:gd name="connsiteY6" fmla="*/ 0 h 24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639" h="240989">
                    <a:moveTo>
                      <a:pt x="193680" y="0"/>
                    </a:moveTo>
                    <a:lnTo>
                      <a:pt x="1894959" y="0"/>
                    </a:lnTo>
                    <a:cubicBezTo>
                      <a:pt x="2001926" y="0"/>
                      <a:pt x="2088639" y="86713"/>
                      <a:pt x="2088639" y="193680"/>
                    </a:cubicBezTo>
                    <a:lnTo>
                      <a:pt x="2088639" y="240989"/>
                    </a:lnTo>
                    <a:lnTo>
                      <a:pt x="0" y="240989"/>
                    </a:lnTo>
                    <a:lnTo>
                      <a:pt x="0" y="193680"/>
                    </a:lnTo>
                    <a:cubicBezTo>
                      <a:pt x="0" y="86713"/>
                      <a:pt x="86713" y="0"/>
                      <a:pt x="193680"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b="1" dirty="0">
                    <a:solidFill>
                      <a:schemeClr val="tx1"/>
                    </a:solidFill>
                  </a:rPr>
                  <a:t>COMMON ACTIVITY</a:t>
                </a:r>
                <a:endParaRPr lang="en-US" b="1" dirty="0">
                  <a:solidFill>
                    <a:schemeClr val="tx1"/>
                  </a:solidFill>
                </a:endParaRPr>
              </a:p>
            </p:txBody>
          </p:sp>
        </p:grpSp>
        <p:sp>
          <p:nvSpPr>
            <p:cNvPr id="15" name="TextBox 14">
              <a:extLst>
                <a:ext uri="{FF2B5EF4-FFF2-40B4-BE49-F238E27FC236}">
                  <a16:creationId xmlns:a16="http://schemas.microsoft.com/office/drawing/2014/main" id="{8C8F8C27-3AA8-D591-D95B-0320851BCA36}"/>
                </a:ext>
              </a:extLst>
            </p:cNvPr>
            <p:cNvSpPr txBox="1"/>
            <p:nvPr/>
          </p:nvSpPr>
          <p:spPr>
            <a:xfrm>
              <a:off x="1343472" y="1576341"/>
              <a:ext cx="2088639" cy="738664"/>
            </a:xfrm>
            <a:prstGeom prst="rect">
              <a:avLst/>
            </a:prstGeom>
            <a:noFill/>
          </p:spPr>
          <p:txBody>
            <a:bodyPr wrap="square">
              <a:spAutoFit/>
            </a:bodyPr>
            <a:lstStyle/>
            <a:p>
              <a:pPr algn="ctr"/>
              <a:r>
                <a:rPr lang="en-US" sz="1400" dirty="0">
                  <a:solidFill>
                    <a:srgbClr val="000000"/>
                  </a:solidFill>
                  <a:latin typeface="Aptos Narrow" panose="020B0004020202020204" pitchFamily="34" charset="0"/>
                </a:rPr>
                <a:t>Establishment, support &amp; adaptation of safe and inclusive spaces or areas</a:t>
              </a:r>
              <a:endParaRPr lang="en-US" sz="1400" dirty="0"/>
            </a:p>
          </p:txBody>
        </p:sp>
      </p:grpSp>
      <p:grpSp>
        <p:nvGrpSpPr>
          <p:cNvPr id="32" name="Group 31">
            <a:extLst>
              <a:ext uri="{FF2B5EF4-FFF2-40B4-BE49-F238E27FC236}">
                <a16:creationId xmlns:a16="http://schemas.microsoft.com/office/drawing/2014/main" id="{A7089497-857F-2127-6DC9-4CF5AC0C82C5}"/>
              </a:ext>
            </a:extLst>
          </p:cNvPr>
          <p:cNvGrpSpPr/>
          <p:nvPr/>
        </p:nvGrpSpPr>
        <p:grpSpPr>
          <a:xfrm>
            <a:off x="2639616" y="2277176"/>
            <a:ext cx="2088640" cy="1391164"/>
            <a:chOff x="1343471" y="2564904"/>
            <a:chExt cx="2088640" cy="1391164"/>
          </a:xfrm>
        </p:grpSpPr>
        <p:grpSp>
          <p:nvGrpSpPr>
            <p:cNvPr id="29" name="Group 28">
              <a:extLst>
                <a:ext uri="{FF2B5EF4-FFF2-40B4-BE49-F238E27FC236}">
                  <a16:creationId xmlns:a16="http://schemas.microsoft.com/office/drawing/2014/main" id="{8898253A-65AA-D53C-C10D-CD3151100D48}"/>
                </a:ext>
              </a:extLst>
            </p:cNvPr>
            <p:cNvGrpSpPr/>
            <p:nvPr/>
          </p:nvGrpSpPr>
          <p:grpSpPr>
            <a:xfrm>
              <a:off x="1343471" y="2564904"/>
              <a:ext cx="2088639" cy="1391164"/>
              <a:chOff x="1343471" y="1315804"/>
              <a:chExt cx="2088639" cy="1391164"/>
            </a:xfrm>
          </p:grpSpPr>
          <p:sp>
            <p:nvSpPr>
              <p:cNvPr id="30" name="Rectangle: Rounded Corners 29">
                <a:extLst>
                  <a:ext uri="{FF2B5EF4-FFF2-40B4-BE49-F238E27FC236}">
                    <a16:creationId xmlns:a16="http://schemas.microsoft.com/office/drawing/2014/main" id="{808FA2D0-D89F-C91F-D70A-6ACFA103EC1A}"/>
                  </a:ext>
                </a:extLst>
              </p:cNvPr>
              <p:cNvSpPr/>
              <p:nvPr/>
            </p:nvSpPr>
            <p:spPr>
              <a:xfrm>
                <a:off x="1343471" y="1315804"/>
                <a:ext cx="2088639" cy="139116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E48CDC7-1266-8EB2-32CC-035B9040D735}"/>
                  </a:ext>
                </a:extLst>
              </p:cNvPr>
              <p:cNvSpPr/>
              <p:nvPr/>
            </p:nvSpPr>
            <p:spPr>
              <a:xfrm>
                <a:off x="1343471" y="1315804"/>
                <a:ext cx="2088639" cy="240989"/>
              </a:xfrm>
              <a:custGeom>
                <a:avLst/>
                <a:gdLst>
                  <a:gd name="connsiteX0" fmla="*/ 193680 w 2088639"/>
                  <a:gd name="connsiteY0" fmla="*/ 0 h 240989"/>
                  <a:gd name="connsiteX1" fmla="*/ 1894959 w 2088639"/>
                  <a:gd name="connsiteY1" fmla="*/ 0 h 240989"/>
                  <a:gd name="connsiteX2" fmla="*/ 2088639 w 2088639"/>
                  <a:gd name="connsiteY2" fmla="*/ 193680 h 240989"/>
                  <a:gd name="connsiteX3" fmla="*/ 2088639 w 2088639"/>
                  <a:gd name="connsiteY3" fmla="*/ 240989 h 240989"/>
                  <a:gd name="connsiteX4" fmla="*/ 0 w 2088639"/>
                  <a:gd name="connsiteY4" fmla="*/ 240989 h 240989"/>
                  <a:gd name="connsiteX5" fmla="*/ 0 w 2088639"/>
                  <a:gd name="connsiteY5" fmla="*/ 193680 h 240989"/>
                  <a:gd name="connsiteX6" fmla="*/ 193680 w 2088639"/>
                  <a:gd name="connsiteY6" fmla="*/ 0 h 24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639" h="240989">
                    <a:moveTo>
                      <a:pt x="193680" y="0"/>
                    </a:moveTo>
                    <a:lnTo>
                      <a:pt x="1894959" y="0"/>
                    </a:lnTo>
                    <a:cubicBezTo>
                      <a:pt x="2001926" y="0"/>
                      <a:pt x="2088639" y="86713"/>
                      <a:pt x="2088639" y="193680"/>
                    </a:cubicBezTo>
                    <a:lnTo>
                      <a:pt x="2088639" y="240989"/>
                    </a:lnTo>
                    <a:lnTo>
                      <a:pt x="0" y="240989"/>
                    </a:lnTo>
                    <a:lnTo>
                      <a:pt x="0" y="193680"/>
                    </a:lnTo>
                    <a:cubicBezTo>
                      <a:pt x="0" y="86713"/>
                      <a:pt x="86713" y="0"/>
                      <a:pt x="193680"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b="1" dirty="0">
                    <a:solidFill>
                      <a:schemeClr val="tx1"/>
                    </a:solidFill>
                  </a:rPr>
                  <a:t>COMMON INDICATOR</a:t>
                </a:r>
                <a:endParaRPr lang="en-US" b="1" dirty="0">
                  <a:solidFill>
                    <a:schemeClr val="tx1"/>
                  </a:solidFill>
                </a:endParaRPr>
              </a:p>
            </p:txBody>
          </p:sp>
        </p:grpSp>
        <p:sp>
          <p:nvSpPr>
            <p:cNvPr id="20" name="TextBox 19">
              <a:extLst>
                <a:ext uri="{FF2B5EF4-FFF2-40B4-BE49-F238E27FC236}">
                  <a16:creationId xmlns:a16="http://schemas.microsoft.com/office/drawing/2014/main" id="{F7CB67C1-F759-7048-DE85-1B6A9C5D00BA}"/>
                </a:ext>
              </a:extLst>
            </p:cNvPr>
            <p:cNvSpPr txBox="1"/>
            <p:nvPr/>
          </p:nvSpPr>
          <p:spPr>
            <a:xfrm>
              <a:off x="1343472" y="2940405"/>
              <a:ext cx="2088639" cy="1015663"/>
            </a:xfrm>
            <a:prstGeom prst="rect">
              <a:avLst/>
            </a:prstGeom>
            <a:noFill/>
          </p:spPr>
          <p:txBody>
            <a:bodyPr wrap="square">
              <a:spAutoFit/>
            </a:bodyPr>
            <a:lstStyle/>
            <a:p>
              <a:pPr algn="ctr"/>
              <a:r>
                <a:rPr lang="en-US" sz="1200" dirty="0"/>
                <a:t>Number of safe and inclusive group activity locations secured, established and maintained for persons well-being</a:t>
              </a:r>
            </a:p>
          </p:txBody>
        </p:sp>
      </p:grpSp>
      <p:graphicFrame>
        <p:nvGraphicFramePr>
          <p:cNvPr id="21" name="Table 20">
            <a:extLst>
              <a:ext uri="{FF2B5EF4-FFF2-40B4-BE49-F238E27FC236}">
                <a16:creationId xmlns:a16="http://schemas.microsoft.com/office/drawing/2014/main" id="{926AEF8A-2894-A648-CA8A-9986E81FA7E6}"/>
              </a:ext>
            </a:extLst>
          </p:cNvPr>
          <p:cNvGraphicFramePr>
            <a:graphicFrameLocks noGrp="1"/>
          </p:cNvGraphicFramePr>
          <p:nvPr>
            <p:extLst>
              <p:ext uri="{D42A27DB-BD31-4B8C-83A1-F6EECF244321}">
                <p14:modId xmlns:p14="http://schemas.microsoft.com/office/powerpoint/2010/main" val="3278150148"/>
              </p:ext>
            </p:extLst>
          </p:nvPr>
        </p:nvGraphicFramePr>
        <p:xfrm>
          <a:off x="5231905" y="1448108"/>
          <a:ext cx="6960096" cy="3049300"/>
        </p:xfrm>
        <a:graphic>
          <a:graphicData uri="http://schemas.openxmlformats.org/drawingml/2006/table">
            <a:tbl>
              <a:tblPr>
                <a:tableStyleId>{C083E6E3-FA7D-4D7B-A595-EF9225AFEA82}</a:tableStyleId>
              </a:tblPr>
              <a:tblGrid>
                <a:gridCol w="405442">
                  <a:extLst>
                    <a:ext uri="{9D8B030D-6E8A-4147-A177-3AD203B41FA5}">
                      <a16:colId xmlns:a16="http://schemas.microsoft.com/office/drawing/2014/main" val="2091745178"/>
                    </a:ext>
                  </a:extLst>
                </a:gridCol>
                <a:gridCol w="3378687">
                  <a:extLst>
                    <a:ext uri="{9D8B030D-6E8A-4147-A177-3AD203B41FA5}">
                      <a16:colId xmlns:a16="http://schemas.microsoft.com/office/drawing/2014/main" val="90283484"/>
                    </a:ext>
                  </a:extLst>
                </a:gridCol>
                <a:gridCol w="3175967">
                  <a:extLst>
                    <a:ext uri="{9D8B030D-6E8A-4147-A177-3AD203B41FA5}">
                      <a16:colId xmlns:a16="http://schemas.microsoft.com/office/drawing/2014/main" val="2709449706"/>
                    </a:ext>
                  </a:extLst>
                </a:gridCol>
              </a:tblGrid>
              <a:tr h="457200">
                <a:tc>
                  <a:txBody>
                    <a:bodyPr/>
                    <a:lstStyle/>
                    <a:p>
                      <a:pPr algn="ctr" fontAlgn="ctr">
                        <a:buNone/>
                      </a:pPr>
                      <a:r>
                        <a:rPr lang="en-US" sz="1200" b="1" i="0" u="none" strike="noStrike" dirty="0">
                          <a:solidFill>
                            <a:srgbClr val="000000"/>
                          </a:solidFill>
                          <a:effectLst/>
                          <a:latin typeface="Calibri" panose="020F0502020204030204" pitchFamily="34" charset="0"/>
                        </a:rPr>
                        <a:t>CP</a:t>
                      </a:r>
                    </a:p>
                  </a:txBody>
                  <a:tcPr marL="9525" marR="9525" marT="9525" marB="0" anchor="ctr"/>
                </a:tc>
                <a:tc>
                  <a:txBody>
                    <a:bodyPr/>
                    <a:lstStyle/>
                    <a:p>
                      <a:pPr algn="l" fontAlgn="ctr">
                        <a:buNone/>
                      </a:pPr>
                      <a:r>
                        <a:rPr lang="en-US" sz="1200" b="0" u="none" strike="noStrike" dirty="0">
                          <a:solidFill>
                            <a:srgbClr val="000000"/>
                          </a:solidFill>
                          <a:effectLst/>
                        </a:rPr>
                        <a:t>Establish and maintain safe spaces equipped for inclusive group activities for children’s wellbeing</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buNone/>
                      </a:pPr>
                      <a:r>
                        <a:rPr lang="en-US" sz="1200" b="0" u="none" strike="noStrike">
                          <a:solidFill>
                            <a:srgbClr val="000000"/>
                          </a:solidFill>
                          <a:effectLst/>
                        </a:rPr>
                        <a:t>Number of safe, inclusive group activity locations established and maintained for child well-being</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07765707"/>
                  </a:ext>
                </a:extLst>
              </a:tr>
              <a:tr h="457200">
                <a:tc>
                  <a:txBody>
                    <a:bodyPr/>
                    <a:lstStyle/>
                    <a:p>
                      <a:pPr algn="ctr" fontAlgn="ctr">
                        <a:buNone/>
                      </a:pPr>
                      <a:r>
                        <a:rPr lang="en-US" sz="1200" b="1" i="0" u="none" strike="noStrike" dirty="0">
                          <a:solidFill>
                            <a:srgbClr val="000000"/>
                          </a:solidFill>
                          <a:effectLst/>
                          <a:latin typeface="Calibri" panose="020F0502020204030204" pitchFamily="34" charset="0"/>
                        </a:rPr>
                        <a:t>CP</a:t>
                      </a:r>
                    </a:p>
                  </a:txBody>
                  <a:tcPr marL="9525" marR="9525" marT="9525" marB="0" anchor="ctr"/>
                </a:tc>
                <a:tc>
                  <a:txBody>
                    <a:bodyPr/>
                    <a:lstStyle/>
                    <a:p>
                      <a:pPr algn="l" fontAlgn="ctr">
                        <a:buNone/>
                      </a:pPr>
                      <a:r>
                        <a:rPr lang="en-US" sz="1200" b="0" u="none" strike="noStrike" dirty="0">
                          <a:solidFill>
                            <a:srgbClr val="000000"/>
                          </a:solidFill>
                          <a:effectLst/>
                        </a:rPr>
                        <a:t>Deploy mobile teams to deliver structured group activities in mobile child-friendly settings (e.g., tents, buses, temporary setups).</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buNone/>
                      </a:pPr>
                      <a:r>
                        <a:rPr lang="en-US" sz="1200" b="0" u="none" strike="noStrike">
                          <a:solidFill>
                            <a:srgbClr val="000000"/>
                          </a:solidFill>
                          <a:effectLst/>
                        </a:rPr>
                        <a:t>Number of safe, inclusive group activity locations established and maintained for child well-being</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11812216"/>
                  </a:ext>
                </a:extLst>
              </a:tr>
              <a:tr h="457200">
                <a:tc>
                  <a:txBody>
                    <a:bodyPr/>
                    <a:lstStyle/>
                    <a:p>
                      <a:pPr algn="ctr" fontAlgn="ctr">
                        <a:buNone/>
                      </a:pPr>
                      <a:r>
                        <a:rPr lang="en-US" sz="1200" b="1" i="0" u="none" strike="noStrike" dirty="0">
                          <a:solidFill>
                            <a:srgbClr val="000000"/>
                          </a:solidFill>
                          <a:effectLst/>
                          <a:latin typeface="Calibri" panose="020F0502020204030204" pitchFamily="34" charset="0"/>
                        </a:rPr>
                        <a:t>CP</a:t>
                      </a:r>
                    </a:p>
                  </a:txBody>
                  <a:tcPr marL="9525" marR="9525" marT="9525" marB="0" anchor="ctr"/>
                </a:tc>
                <a:tc>
                  <a:txBody>
                    <a:bodyPr/>
                    <a:lstStyle/>
                    <a:p>
                      <a:pPr algn="l" fontAlgn="ctr">
                        <a:buNone/>
                      </a:pPr>
                      <a:r>
                        <a:rPr lang="en-US" sz="1200" b="0" u="none" strike="noStrike" dirty="0">
                          <a:solidFill>
                            <a:srgbClr val="000000"/>
                          </a:solidFill>
                          <a:effectLst/>
                        </a:rPr>
                        <a:t>Set up safe, moderated online or hybrid platforms to reach children with structured psychosocial and developmental group content.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buNone/>
                      </a:pPr>
                      <a:r>
                        <a:rPr lang="en-US" sz="1200" b="0" u="none" strike="noStrike" dirty="0">
                          <a:solidFill>
                            <a:srgbClr val="000000"/>
                          </a:solidFill>
                          <a:effectLst/>
                        </a:rPr>
                        <a:t>Number of safe, inclusive group activity locations established and maintained for child well-being</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59250325"/>
                  </a:ext>
                </a:extLst>
              </a:tr>
              <a:tr h="478904">
                <a:tc>
                  <a:txBody>
                    <a:bodyPr/>
                    <a:lstStyle/>
                    <a:p>
                      <a:pPr algn="ctr" fontAlgn="ctr">
                        <a:buNone/>
                      </a:pPr>
                      <a:r>
                        <a:rPr lang="en-US" sz="1200" b="1" i="0" u="none" strike="noStrike" dirty="0">
                          <a:solidFill>
                            <a:srgbClr val="000000"/>
                          </a:solidFill>
                          <a:effectLst/>
                          <a:latin typeface="Calibri" panose="020F0502020204030204" pitchFamily="34" charset="0"/>
                        </a:rPr>
                        <a:t>GBV</a:t>
                      </a:r>
                    </a:p>
                  </a:txBody>
                  <a:tcPr marL="9525" marR="9525" marT="9525" marB="0" anchor="ctr"/>
                </a:tc>
                <a:tc>
                  <a:txBody>
                    <a:bodyPr/>
                    <a:lstStyle/>
                    <a:p>
                      <a:pPr algn="l" fontAlgn="ctr">
                        <a:buNone/>
                      </a:pPr>
                      <a:r>
                        <a:rPr lang="en-US" sz="1200" b="0" u="none" strike="noStrike" dirty="0">
                          <a:solidFill>
                            <a:srgbClr val="000000"/>
                          </a:solidFill>
                          <a:effectLst/>
                        </a:rPr>
                        <a:t>Support to safe spaces/women's centers</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buNone/>
                      </a:pPr>
                      <a:r>
                        <a:rPr lang="en-US" sz="1200" b="0" u="none" strike="noStrike" dirty="0">
                          <a:solidFill>
                            <a:srgbClr val="000000"/>
                          </a:solidFill>
                          <a:effectLst/>
                        </a:rPr>
                        <a:t># of Safe Spaces for women and girls, supported</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92577469"/>
                  </a:ext>
                </a:extLst>
              </a:tr>
              <a:tr h="478904">
                <a:tc>
                  <a:txBody>
                    <a:bodyPr/>
                    <a:lstStyle/>
                    <a:p>
                      <a:pPr algn="ctr" fontAlgn="ctr">
                        <a:buNone/>
                      </a:pPr>
                      <a:r>
                        <a:rPr lang="en-US" sz="1200" b="1" i="0" u="none" strike="noStrike" dirty="0">
                          <a:solidFill>
                            <a:srgbClr val="000000"/>
                          </a:solidFill>
                          <a:effectLst/>
                          <a:latin typeface="Calibri" panose="020F0502020204030204" pitchFamily="34" charset="0"/>
                        </a:rPr>
                        <a:t>MA</a:t>
                      </a:r>
                    </a:p>
                  </a:txBody>
                  <a:tcPr marL="9525" marR="9525" marT="9525" marB="0" anchor="ctr"/>
                </a:tc>
                <a:tc>
                  <a:txBody>
                    <a:bodyPr/>
                    <a:lstStyle/>
                    <a:p>
                      <a:pPr algn="l" fontAlgn="ctr">
                        <a:buNone/>
                      </a:pPr>
                      <a:r>
                        <a:rPr lang="en-US" sz="1200" b="0" u="none" strike="noStrike" dirty="0">
                          <a:solidFill>
                            <a:srgbClr val="000000"/>
                          </a:solidFill>
                          <a:effectLst/>
                        </a:rPr>
                        <a:t>Explosive Ordnance Disposal (EOD) spot task</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buNone/>
                      </a:pPr>
                      <a:r>
                        <a:rPr lang="en-US" sz="1200" b="0" u="none" strike="noStrike" dirty="0">
                          <a:solidFill>
                            <a:srgbClr val="000000"/>
                          </a:solidFill>
                          <a:effectLst/>
                        </a:rPr>
                        <a:t># of critical infrastructure rendered safe (access routes, bridges, food drop zones, medical facilities, wells, camp sites, etc.)</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05149401"/>
                  </a:ext>
                </a:extLst>
              </a:tr>
              <a:tr h="438701">
                <a:tc>
                  <a:txBody>
                    <a:bodyPr/>
                    <a:lstStyle/>
                    <a:p>
                      <a:pPr algn="ctr" fontAlgn="ctr">
                        <a:buNone/>
                      </a:pPr>
                      <a:r>
                        <a:rPr lang="en-US" sz="1200" b="1" i="0" u="none" strike="noStrike" dirty="0">
                          <a:solidFill>
                            <a:srgbClr val="000000"/>
                          </a:solidFill>
                          <a:effectLst/>
                          <a:latin typeface="Calibri" panose="020F0502020204030204" pitchFamily="34" charset="0"/>
                        </a:rPr>
                        <a:t>MA</a:t>
                      </a:r>
                    </a:p>
                  </a:txBody>
                  <a:tcPr marL="9525" marR="9525" marT="9525" marB="0" anchor="ctr"/>
                </a:tc>
                <a:tc>
                  <a:txBody>
                    <a:bodyPr/>
                    <a:lstStyle/>
                    <a:p>
                      <a:pPr algn="l" fontAlgn="ctr">
                        <a:buNone/>
                      </a:pPr>
                      <a:r>
                        <a:rPr lang="en-US" sz="1200" b="0" u="none" strike="noStrike" dirty="0">
                          <a:solidFill>
                            <a:srgbClr val="000000"/>
                          </a:solidFill>
                          <a:effectLst/>
                        </a:rPr>
                        <a:t>Fencing off and/or marking hazardous areas</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buNone/>
                      </a:pPr>
                      <a:r>
                        <a:rPr lang="en-US" sz="1200" b="0" u="none" strike="noStrike" dirty="0">
                          <a:solidFill>
                            <a:srgbClr val="000000"/>
                          </a:solidFill>
                          <a:effectLst/>
                        </a:rPr>
                        <a:t>Size of area fenced/marked in m2</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19008156"/>
                  </a:ext>
                </a:extLst>
              </a:tr>
            </a:tbl>
          </a:graphicData>
        </a:graphic>
      </p:graphicFrame>
      <p:sp>
        <p:nvSpPr>
          <p:cNvPr id="35" name="TextBox 34">
            <a:extLst>
              <a:ext uri="{FF2B5EF4-FFF2-40B4-BE49-F238E27FC236}">
                <a16:creationId xmlns:a16="http://schemas.microsoft.com/office/drawing/2014/main" id="{3C457B53-7D5C-D2F1-D2D1-82B755A29D2E}"/>
              </a:ext>
            </a:extLst>
          </p:cNvPr>
          <p:cNvSpPr txBox="1"/>
          <p:nvPr/>
        </p:nvSpPr>
        <p:spPr>
          <a:xfrm>
            <a:off x="793338" y="1195579"/>
            <a:ext cx="884650" cy="369332"/>
          </a:xfrm>
          <a:prstGeom prst="rect">
            <a:avLst/>
          </a:prstGeom>
          <a:noFill/>
        </p:spPr>
        <p:txBody>
          <a:bodyPr wrap="square">
            <a:spAutoFit/>
          </a:bodyPr>
          <a:lstStyle/>
          <a:p>
            <a:pPr algn="ctr"/>
            <a:r>
              <a:rPr lang="en-US" b="1" dirty="0"/>
              <a:t>SO1</a:t>
            </a:r>
          </a:p>
        </p:txBody>
      </p:sp>
      <p:cxnSp>
        <p:nvCxnSpPr>
          <p:cNvPr id="37" name="Straight Connector 36">
            <a:extLst>
              <a:ext uri="{FF2B5EF4-FFF2-40B4-BE49-F238E27FC236}">
                <a16:creationId xmlns:a16="http://schemas.microsoft.com/office/drawing/2014/main" id="{AB4FB86F-B503-F882-69DE-8FC055AE6C08}"/>
              </a:ext>
            </a:extLst>
          </p:cNvPr>
          <p:cNvCxnSpPr>
            <a:cxnSpLocks/>
            <a:stCxn id="35" idx="2"/>
          </p:cNvCxnSpPr>
          <p:nvPr/>
        </p:nvCxnSpPr>
        <p:spPr>
          <a:xfrm>
            <a:off x="1235663" y="1564911"/>
            <a:ext cx="0" cy="826819"/>
          </a:xfrm>
          <a:prstGeom prst="line">
            <a:avLst/>
          </a:prstGeom>
          <a:ln w="19050">
            <a:headEnd type="oval" w="med" len="med"/>
            <a:tailEnd type="oval" w="med" len="med"/>
          </a:ln>
        </p:spPr>
        <p:style>
          <a:lnRef idx="1">
            <a:schemeClr val="accent3"/>
          </a:lnRef>
          <a:fillRef idx="0">
            <a:schemeClr val="accent3"/>
          </a:fillRef>
          <a:effectRef idx="0">
            <a:schemeClr val="accent3"/>
          </a:effectRef>
          <a:fontRef idx="minor">
            <a:schemeClr val="tx1"/>
          </a:fontRef>
        </p:style>
      </p:cxnSp>
      <p:cxnSp>
        <p:nvCxnSpPr>
          <p:cNvPr id="38" name="Straight Connector 37">
            <a:extLst>
              <a:ext uri="{FF2B5EF4-FFF2-40B4-BE49-F238E27FC236}">
                <a16:creationId xmlns:a16="http://schemas.microsoft.com/office/drawing/2014/main" id="{6A7147BE-2CB1-F7CB-E7C2-062BB9206003}"/>
              </a:ext>
            </a:extLst>
          </p:cNvPr>
          <p:cNvCxnSpPr>
            <a:cxnSpLocks/>
            <a:stCxn id="22" idx="3"/>
          </p:cNvCxnSpPr>
          <p:nvPr/>
        </p:nvCxnSpPr>
        <p:spPr>
          <a:xfrm flipV="1">
            <a:off x="2279983" y="2972758"/>
            <a:ext cx="359633" cy="1"/>
          </a:xfrm>
          <a:prstGeom prst="line">
            <a:avLst/>
          </a:prstGeom>
          <a:ln w="19050">
            <a:headEnd type="oval" w="med" len="med"/>
            <a:tailEnd type="oval" w="med" len="med"/>
          </a:ln>
        </p:spPr>
        <p:style>
          <a:lnRef idx="1">
            <a:schemeClr val="accent3"/>
          </a:lnRef>
          <a:fillRef idx="0">
            <a:schemeClr val="accent3"/>
          </a:fillRef>
          <a:effectRef idx="0">
            <a:schemeClr val="accent3"/>
          </a:effectRef>
          <a:fontRef idx="minor">
            <a:schemeClr val="tx1"/>
          </a:fontRef>
        </p:style>
      </p:cxnSp>
      <p:sp>
        <p:nvSpPr>
          <p:cNvPr id="47" name="Oval 46">
            <a:extLst>
              <a:ext uri="{FF2B5EF4-FFF2-40B4-BE49-F238E27FC236}">
                <a16:creationId xmlns:a16="http://schemas.microsoft.com/office/drawing/2014/main" id="{88B713F2-DAB3-413D-8DC2-92EB6C1D2788}"/>
              </a:ext>
            </a:extLst>
          </p:cNvPr>
          <p:cNvSpPr/>
          <p:nvPr/>
        </p:nvSpPr>
        <p:spPr>
          <a:xfrm>
            <a:off x="5159897" y="1597394"/>
            <a:ext cx="144016" cy="144016"/>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6E403CC-BF3C-3AC2-EE2A-35340172E916}"/>
              </a:ext>
            </a:extLst>
          </p:cNvPr>
          <p:cNvSpPr/>
          <p:nvPr/>
        </p:nvSpPr>
        <p:spPr>
          <a:xfrm>
            <a:off x="5159897" y="2676921"/>
            <a:ext cx="144016" cy="144016"/>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EE0A9B2-7C54-19CF-EFD1-8135700209F5}"/>
              </a:ext>
            </a:extLst>
          </p:cNvPr>
          <p:cNvSpPr/>
          <p:nvPr/>
        </p:nvSpPr>
        <p:spPr>
          <a:xfrm>
            <a:off x="5159897" y="3193953"/>
            <a:ext cx="144016" cy="144016"/>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D609E82-9EC7-D6FA-C2F4-E7B0DBAB0086}"/>
              </a:ext>
            </a:extLst>
          </p:cNvPr>
          <p:cNvSpPr/>
          <p:nvPr/>
        </p:nvSpPr>
        <p:spPr>
          <a:xfrm>
            <a:off x="5159897" y="3712632"/>
            <a:ext cx="144016" cy="144016"/>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Connector: Elbow 53">
            <a:extLst>
              <a:ext uri="{FF2B5EF4-FFF2-40B4-BE49-F238E27FC236}">
                <a16:creationId xmlns:a16="http://schemas.microsoft.com/office/drawing/2014/main" id="{0C2877F8-D487-1AF9-2F26-A1099934A80C}"/>
              </a:ext>
            </a:extLst>
          </p:cNvPr>
          <p:cNvCxnSpPr>
            <a:cxnSpLocks/>
            <a:stCxn id="51" idx="2"/>
          </p:cNvCxnSpPr>
          <p:nvPr/>
        </p:nvCxnSpPr>
        <p:spPr>
          <a:xfrm rot="10800000" flipV="1">
            <a:off x="4728255" y="2748929"/>
            <a:ext cx="431642" cy="89318"/>
          </a:xfrm>
          <a:prstGeom prst="bentConnector3">
            <a:avLst>
              <a:gd name="adj1" fmla="val 50000"/>
            </a:avLst>
          </a:prstGeom>
          <a:ln w="19050">
            <a:solidFill>
              <a:schemeClr val="accent2">
                <a:lumMod val="20000"/>
                <a:lumOff val="80000"/>
              </a:schemeClr>
            </a:solidFill>
            <a:headEnd type="oval" w="med" len="med"/>
            <a:tailEnd type="oval" w="med" len="med"/>
          </a:ln>
        </p:spPr>
        <p:style>
          <a:lnRef idx="1">
            <a:schemeClr val="accent3"/>
          </a:lnRef>
          <a:fillRef idx="0">
            <a:schemeClr val="accent3"/>
          </a:fillRef>
          <a:effectRef idx="0">
            <a:schemeClr val="accent3"/>
          </a:effectRef>
          <a:fontRef idx="minor">
            <a:schemeClr val="tx1"/>
          </a:fontRef>
        </p:style>
      </p:cxnSp>
      <p:cxnSp>
        <p:nvCxnSpPr>
          <p:cNvPr id="57" name="Connector: Elbow 56">
            <a:extLst>
              <a:ext uri="{FF2B5EF4-FFF2-40B4-BE49-F238E27FC236}">
                <a16:creationId xmlns:a16="http://schemas.microsoft.com/office/drawing/2014/main" id="{8840A266-BA03-E8B5-25D2-B2169A210062}"/>
              </a:ext>
            </a:extLst>
          </p:cNvPr>
          <p:cNvCxnSpPr>
            <a:cxnSpLocks/>
            <a:stCxn id="52" idx="2"/>
            <a:endCxn id="30" idx="3"/>
          </p:cNvCxnSpPr>
          <p:nvPr/>
        </p:nvCxnSpPr>
        <p:spPr>
          <a:xfrm rot="10800000">
            <a:off x="4728255" y="2972759"/>
            <a:ext cx="431642" cy="293203"/>
          </a:xfrm>
          <a:prstGeom prst="bentConnector3">
            <a:avLst>
              <a:gd name="adj1" fmla="val 50000"/>
            </a:avLst>
          </a:prstGeom>
          <a:ln w="19050">
            <a:solidFill>
              <a:schemeClr val="accent1">
                <a:lumMod val="75000"/>
              </a:schemeClr>
            </a:solidFill>
            <a:headEnd type="oval" w="med" len="med"/>
            <a:tailEnd type="oval" w="med" len="med"/>
          </a:ln>
        </p:spPr>
        <p:style>
          <a:lnRef idx="1">
            <a:schemeClr val="accent3"/>
          </a:lnRef>
          <a:fillRef idx="0">
            <a:schemeClr val="accent3"/>
          </a:fillRef>
          <a:effectRef idx="0">
            <a:schemeClr val="accent3"/>
          </a:effectRef>
          <a:fontRef idx="minor">
            <a:schemeClr val="tx1"/>
          </a:fontRef>
        </p:style>
      </p:cxnSp>
      <p:cxnSp>
        <p:nvCxnSpPr>
          <p:cNvPr id="60" name="Connector: Elbow 59">
            <a:extLst>
              <a:ext uri="{FF2B5EF4-FFF2-40B4-BE49-F238E27FC236}">
                <a16:creationId xmlns:a16="http://schemas.microsoft.com/office/drawing/2014/main" id="{2F6703C7-1460-7751-4AED-46156DE86544}"/>
              </a:ext>
            </a:extLst>
          </p:cNvPr>
          <p:cNvCxnSpPr>
            <a:cxnSpLocks/>
            <a:stCxn id="53" idx="2"/>
            <a:endCxn id="20" idx="3"/>
          </p:cNvCxnSpPr>
          <p:nvPr/>
        </p:nvCxnSpPr>
        <p:spPr>
          <a:xfrm rot="10800000">
            <a:off x="4728257" y="3160510"/>
            <a:ext cx="431641" cy="624131"/>
          </a:xfrm>
          <a:prstGeom prst="bentConnector3">
            <a:avLst>
              <a:gd name="adj1" fmla="val 59562"/>
            </a:avLst>
          </a:prstGeom>
          <a:ln w="19050">
            <a:solidFill>
              <a:schemeClr val="accent3"/>
            </a:solidFill>
            <a:headEnd type="oval" w="med" len="med"/>
            <a:tailEnd type="oval" w="med" len="med"/>
          </a:ln>
        </p:spPr>
        <p:style>
          <a:lnRef idx="1">
            <a:schemeClr val="accent3"/>
          </a:lnRef>
          <a:fillRef idx="0">
            <a:schemeClr val="accent3"/>
          </a:fillRef>
          <a:effectRef idx="0">
            <a:schemeClr val="accent3"/>
          </a:effectRef>
          <a:fontRef idx="minor">
            <a:schemeClr val="tx1"/>
          </a:fontRef>
        </p:style>
      </p:cxnSp>
      <p:cxnSp>
        <p:nvCxnSpPr>
          <p:cNvPr id="69" name="Connector: Elbow 68">
            <a:extLst>
              <a:ext uri="{FF2B5EF4-FFF2-40B4-BE49-F238E27FC236}">
                <a16:creationId xmlns:a16="http://schemas.microsoft.com/office/drawing/2014/main" id="{49AF32BA-85D7-107C-1E8C-EF73A4577E90}"/>
              </a:ext>
            </a:extLst>
          </p:cNvPr>
          <p:cNvCxnSpPr>
            <a:cxnSpLocks/>
          </p:cNvCxnSpPr>
          <p:nvPr/>
        </p:nvCxnSpPr>
        <p:spPr>
          <a:xfrm rot="10800000" flipV="1">
            <a:off x="4728255" y="2751523"/>
            <a:ext cx="431642" cy="89318"/>
          </a:xfrm>
          <a:prstGeom prst="bentConnector3">
            <a:avLst>
              <a:gd name="adj1" fmla="val 50000"/>
            </a:avLst>
          </a:prstGeom>
          <a:ln w="19050">
            <a:solidFill>
              <a:schemeClr val="accent2">
                <a:lumMod val="20000"/>
                <a:lumOff val="80000"/>
              </a:schemeClr>
            </a:solidFill>
            <a:headEnd type="oval" w="med" len="med"/>
            <a:tailEnd type="oval" w="med" len="med"/>
          </a:ln>
        </p:spPr>
        <p:style>
          <a:lnRef idx="1">
            <a:schemeClr val="accent3"/>
          </a:lnRef>
          <a:fillRef idx="0">
            <a:schemeClr val="accent3"/>
          </a:fillRef>
          <a:effectRef idx="0">
            <a:schemeClr val="accent3"/>
          </a:effectRef>
          <a:fontRef idx="minor">
            <a:schemeClr val="tx1"/>
          </a:fontRef>
        </p:style>
      </p:cxnSp>
      <p:cxnSp>
        <p:nvCxnSpPr>
          <p:cNvPr id="71" name="Connector: Elbow 70">
            <a:extLst>
              <a:ext uri="{FF2B5EF4-FFF2-40B4-BE49-F238E27FC236}">
                <a16:creationId xmlns:a16="http://schemas.microsoft.com/office/drawing/2014/main" id="{4373AFB8-9C7F-0D3C-8FF2-F7BA3AC7F67E}"/>
              </a:ext>
            </a:extLst>
          </p:cNvPr>
          <p:cNvCxnSpPr>
            <a:cxnSpLocks/>
            <a:stCxn id="47" idx="2"/>
            <a:endCxn id="51" idx="2"/>
          </p:cNvCxnSpPr>
          <p:nvPr/>
        </p:nvCxnSpPr>
        <p:spPr>
          <a:xfrm rot="10800000" flipV="1">
            <a:off x="5159897" y="1669401"/>
            <a:ext cx="12700" cy="1079527"/>
          </a:xfrm>
          <a:prstGeom prst="bentConnector3">
            <a:avLst>
              <a:gd name="adj1" fmla="val 1800000"/>
            </a:avLst>
          </a:prstGeom>
          <a:ln w="19050">
            <a:solidFill>
              <a:schemeClr val="accent2">
                <a:lumMod val="20000"/>
                <a:lumOff val="80000"/>
              </a:schemeClr>
            </a:solidFill>
            <a:headEnd type="oval" w="med" len="med"/>
            <a:tailEnd type="oval" w="med" len="med"/>
          </a:ln>
        </p:spPr>
        <p:style>
          <a:lnRef idx="1">
            <a:schemeClr val="accent3"/>
          </a:lnRef>
          <a:fillRef idx="0">
            <a:schemeClr val="accent3"/>
          </a:fillRef>
          <a:effectRef idx="0">
            <a:schemeClr val="accent3"/>
          </a:effectRef>
          <a:fontRef idx="minor">
            <a:schemeClr val="tx1"/>
          </a:fontRef>
        </p:style>
      </p:cxnSp>
      <p:sp>
        <p:nvSpPr>
          <p:cNvPr id="77" name="TextBox 76">
            <a:extLst>
              <a:ext uri="{FF2B5EF4-FFF2-40B4-BE49-F238E27FC236}">
                <a16:creationId xmlns:a16="http://schemas.microsoft.com/office/drawing/2014/main" id="{DCDEFA91-82E6-53CC-916B-AD13ADA0BC29}"/>
              </a:ext>
            </a:extLst>
          </p:cNvPr>
          <p:cNvSpPr txBox="1"/>
          <p:nvPr/>
        </p:nvSpPr>
        <p:spPr>
          <a:xfrm>
            <a:off x="5375920" y="4823526"/>
            <a:ext cx="3723263" cy="369332"/>
          </a:xfrm>
          <a:prstGeom prst="rect">
            <a:avLst/>
          </a:prstGeom>
          <a:noFill/>
        </p:spPr>
        <p:txBody>
          <a:bodyPr wrap="none" rtlCol="0">
            <a:spAutoFit/>
          </a:bodyPr>
          <a:lstStyle/>
          <a:p>
            <a:r>
              <a:rPr lang="en-US" b="1" dirty="0">
                <a:solidFill>
                  <a:schemeClr val="accent2"/>
                </a:solidFill>
              </a:rPr>
              <a:t>A. WHAT TO INCLUDE IN OCHA TOOL</a:t>
            </a:r>
          </a:p>
        </p:txBody>
      </p:sp>
      <p:sp>
        <p:nvSpPr>
          <p:cNvPr id="78" name="TextBox 77">
            <a:extLst>
              <a:ext uri="{FF2B5EF4-FFF2-40B4-BE49-F238E27FC236}">
                <a16:creationId xmlns:a16="http://schemas.microsoft.com/office/drawing/2014/main" id="{19816312-1662-E0B0-C04D-40DE9571A565}"/>
              </a:ext>
            </a:extLst>
          </p:cNvPr>
          <p:cNvSpPr txBox="1"/>
          <p:nvPr/>
        </p:nvSpPr>
        <p:spPr>
          <a:xfrm>
            <a:off x="5375920" y="5168222"/>
            <a:ext cx="3223768" cy="369332"/>
          </a:xfrm>
          <a:prstGeom prst="rect">
            <a:avLst/>
          </a:prstGeom>
          <a:noFill/>
        </p:spPr>
        <p:txBody>
          <a:bodyPr wrap="none" rtlCol="0">
            <a:spAutoFit/>
          </a:bodyPr>
          <a:lstStyle/>
          <a:p>
            <a:r>
              <a:rPr lang="en-US" b="1" dirty="0"/>
              <a:t>B. WHAT TO SHARE WITH OCHA</a:t>
            </a:r>
          </a:p>
        </p:txBody>
      </p:sp>
      <p:sp>
        <p:nvSpPr>
          <p:cNvPr id="80" name="TextBox 79">
            <a:extLst>
              <a:ext uri="{FF2B5EF4-FFF2-40B4-BE49-F238E27FC236}">
                <a16:creationId xmlns:a16="http://schemas.microsoft.com/office/drawing/2014/main" id="{FF66204E-4D48-EE6F-934E-BAB970BFF4DB}"/>
              </a:ext>
            </a:extLst>
          </p:cNvPr>
          <p:cNvSpPr txBox="1"/>
          <p:nvPr/>
        </p:nvSpPr>
        <p:spPr>
          <a:xfrm>
            <a:off x="155908" y="3784640"/>
            <a:ext cx="462045" cy="369332"/>
          </a:xfrm>
          <a:prstGeom prst="rect">
            <a:avLst/>
          </a:prstGeom>
          <a:noFill/>
        </p:spPr>
        <p:txBody>
          <a:bodyPr wrap="square">
            <a:spAutoFit/>
          </a:bodyPr>
          <a:lstStyle/>
          <a:p>
            <a:r>
              <a:rPr lang="en-US" b="1" dirty="0">
                <a:solidFill>
                  <a:schemeClr val="accent2"/>
                </a:solidFill>
              </a:rPr>
              <a:t>A.</a:t>
            </a:r>
            <a:endParaRPr lang="en-US" dirty="0"/>
          </a:p>
        </p:txBody>
      </p:sp>
      <p:sp>
        <p:nvSpPr>
          <p:cNvPr id="83" name="TextBox 82">
            <a:extLst>
              <a:ext uri="{FF2B5EF4-FFF2-40B4-BE49-F238E27FC236}">
                <a16:creationId xmlns:a16="http://schemas.microsoft.com/office/drawing/2014/main" id="{51C2AD26-FD8E-802E-487F-2D8D518A2300}"/>
              </a:ext>
            </a:extLst>
          </p:cNvPr>
          <p:cNvSpPr txBox="1"/>
          <p:nvPr/>
        </p:nvSpPr>
        <p:spPr>
          <a:xfrm>
            <a:off x="2561844" y="3784640"/>
            <a:ext cx="462045" cy="369332"/>
          </a:xfrm>
          <a:prstGeom prst="rect">
            <a:avLst/>
          </a:prstGeom>
          <a:noFill/>
        </p:spPr>
        <p:txBody>
          <a:bodyPr wrap="square">
            <a:spAutoFit/>
          </a:bodyPr>
          <a:lstStyle/>
          <a:p>
            <a:r>
              <a:rPr lang="en-US" b="1" dirty="0">
                <a:solidFill>
                  <a:schemeClr val="accent2"/>
                </a:solidFill>
              </a:rPr>
              <a:t>A.</a:t>
            </a:r>
            <a:endParaRPr lang="en-US" dirty="0"/>
          </a:p>
        </p:txBody>
      </p:sp>
      <p:sp>
        <p:nvSpPr>
          <p:cNvPr id="84" name="TextBox 83">
            <a:extLst>
              <a:ext uri="{FF2B5EF4-FFF2-40B4-BE49-F238E27FC236}">
                <a16:creationId xmlns:a16="http://schemas.microsoft.com/office/drawing/2014/main" id="{FDCE185F-358A-1B52-1A81-DFF07732B9E4}"/>
              </a:ext>
            </a:extLst>
          </p:cNvPr>
          <p:cNvSpPr txBox="1"/>
          <p:nvPr/>
        </p:nvSpPr>
        <p:spPr>
          <a:xfrm>
            <a:off x="1460913" y="834115"/>
            <a:ext cx="462045" cy="369332"/>
          </a:xfrm>
          <a:prstGeom prst="rect">
            <a:avLst/>
          </a:prstGeom>
          <a:noFill/>
        </p:spPr>
        <p:txBody>
          <a:bodyPr wrap="square">
            <a:spAutoFit/>
          </a:bodyPr>
          <a:lstStyle/>
          <a:p>
            <a:r>
              <a:rPr lang="en-US" b="1" dirty="0">
                <a:solidFill>
                  <a:schemeClr val="accent2"/>
                </a:solidFill>
              </a:rPr>
              <a:t>A.</a:t>
            </a:r>
            <a:endParaRPr lang="en-US" dirty="0"/>
          </a:p>
        </p:txBody>
      </p:sp>
      <p:sp>
        <p:nvSpPr>
          <p:cNvPr id="90" name="TextBox 89">
            <a:extLst>
              <a:ext uri="{FF2B5EF4-FFF2-40B4-BE49-F238E27FC236}">
                <a16:creationId xmlns:a16="http://schemas.microsoft.com/office/drawing/2014/main" id="{8A01F380-7003-03C6-6CF1-784B1B25B98B}"/>
              </a:ext>
            </a:extLst>
          </p:cNvPr>
          <p:cNvSpPr txBox="1"/>
          <p:nvPr/>
        </p:nvSpPr>
        <p:spPr>
          <a:xfrm>
            <a:off x="5700160" y="5633668"/>
            <a:ext cx="3013197" cy="523220"/>
          </a:xfrm>
          <a:prstGeom prst="rect">
            <a:avLst/>
          </a:prstGeom>
          <a:noFill/>
        </p:spPr>
        <p:txBody>
          <a:bodyPr wrap="none" rtlCol="0">
            <a:spAutoFit/>
          </a:bodyPr>
          <a:lstStyle/>
          <a:p>
            <a:pPr marL="285750" indent="-285750">
              <a:buFont typeface="Arial" panose="020B0604020202020204" pitchFamily="34" charset="0"/>
              <a:buChar char="•"/>
            </a:pPr>
            <a:r>
              <a:rPr lang="en-US" sz="1400" dirty="0"/>
              <a:t>Targets for CP, GBV and MA</a:t>
            </a:r>
          </a:p>
          <a:p>
            <a:pPr marL="285750" indent="-285750">
              <a:buFont typeface="Arial" panose="020B0604020202020204" pitchFamily="34" charset="0"/>
              <a:buChar char="•"/>
            </a:pPr>
            <a:r>
              <a:rPr lang="en-US" sz="1400" dirty="0"/>
              <a:t>Overall budget for CP, GBV and MA</a:t>
            </a:r>
          </a:p>
        </p:txBody>
      </p:sp>
      <p:sp>
        <p:nvSpPr>
          <p:cNvPr id="91" name="TextBox 90">
            <a:extLst>
              <a:ext uri="{FF2B5EF4-FFF2-40B4-BE49-F238E27FC236}">
                <a16:creationId xmlns:a16="http://schemas.microsoft.com/office/drawing/2014/main" id="{3CDA7197-6A61-5ABB-A4C4-1759B87F7477}"/>
              </a:ext>
            </a:extLst>
          </p:cNvPr>
          <p:cNvSpPr txBox="1"/>
          <p:nvPr/>
        </p:nvSpPr>
        <p:spPr>
          <a:xfrm>
            <a:off x="155908" y="5810657"/>
            <a:ext cx="462045" cy="369332"/>
          </a:xfrm>
          <a:prstGeom prst="rect">
            <a:avLst/>
          </a:prstGeom>
          <a:noFill/>
        </p:spPr>
        <p:txBody>
          <a:bodyPr wrap="square">
            <a:spAutoFit/>
          </a:bodyPr>
          <a:lstStyle/>
          <a:p>
            <a:r>
              <a:rPr lang="en-US" b="1" dirty="0">
                <a:solidFill>
                  <a:schemeClr val="accent2"/>
                </a:solidFill>
              </a:rPr>
              <a:t>A.</a:t>
            </a:r>
            <a:endParaRPr lang="en-US" dirty="0"/>
          </a:p>
        </p:txBody>
      </p:sp>
      <p:pic>
        <p:nvPicPr>
          <p:cNvPr id="93" name="Picture 92">
            <a:extLst>
              <a:ext uri="{FF2B5EF4-FFF2-40B4-BE49-F238E27FC236}">
                <a16:creationId xmlns:a16="http://schemas.microsoft.com/office/drawing/2014/main" id="{0D323544-6B41-FD63-6DF6-FDB29D20C04E}"/>
              </a:ext>
            </a:extLst>
          </p:cNvPr>
          <p:cNvPicPr>
            <a:picLocks noChangeAspect="1"/>
          </p:cNvPicPr>
          <p:nvPr/>
        </p:nvPicPr>
        <p:blipFill>
          <a:blip r:embed="rId7"/>
          <a:stretch>
            <a:fillRect/>
          </a:stretch>
        </p:blipFill>
        <p:spPr>
          <a:xfrm>
            <a:off x="658750" y="5868154"/>
            <a:ext cx="2038475" cy="761801"/>
          </a:xfrm>
          <a:prstGeom prst="rect">
            <a:avLst/>
          </a:prstGeom>
          <a:ln>
            <a:solidFill>
              <a:schemeClr val="accent2"/>
            </a:solidFill>
          </a:ln>
        </p:spPr>
      </p:pic>
      <p:cxnSp>
        <p:nvCxnSpPr>
          <p:cNvPr id="95" name="Straight Arrow Connector 94">
            <a:extLst>
              <a:ext uri="{FF2B5EF4-FFF2-40B4-BE49-F238E27FC236}">
                <a16:creationId xmlns:a16="http://schemas.microsoft.com/office/drawing/2014/main" id="{EF2CFA9D-E74C-AAE8-668F-2E9AA5DE0F06}"/>
              </a:ext>
            </a:extLst>
          </p:cNvPr>
          <p:cNvCxnSpPr>
            <a:cxnSpLocks/>
          </p:cNvCxnSpPr>
          <p:nvPr/>
        </p:nvCxnSpPr>
        <p:spPr>
          <a:xfrm>
            <a:off x="1224975" y="3706165"/>
            <a:ext cx="0" cy="300966"/>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44F023C8-8FE4-CAE1-DF37-FF036150735F}"/>
              </a:ext>
            </a:extLst>
          </p:cNvPr>
          <p:cNvCxnSpPr>
            <a:cxnSpLocks/>
          </p:cNvCxnSpPr>
          <p:nvPr/>
        </p:nvCxnSpPr>
        <p:spPr>
          <a:xfrm>
            <a:off x="3692953" y="3704098"/>
            <a:ext cx="0" cy="300966"/>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99" name="TextBox 98">
            <a:extLst>
              <a:ext uri="{FF2B5EF4-FFF2-40B4-BE49-F238E27FC236}">
                <a16:creationId xmlns:a16="http://schemas.microsoft.com/office/drawing/2014/main" id="{6A19BFF9-94FB-6F95-3D1E-A5D7D0D0AD4A}"/>
              </a:ext>
            </a:extLst>
          </p:cNvPr>
          <p:cNvSpPr txBox="1"/>
          <p:nvPr/>
        </p:nvSpPr>
        <p:spPr>
          <a:xfrm>
            <a:off x="3121937" y="5764470"/>
            <a:ext cx="1218347" cy="738664"/>
          </a:xfrm>
          <a:prstGeom prst="rect">
            <a:avLst/>
          </a:prstGeom>
          <a:noFill/>
        </p:spPr>
        <p:txBody>
          <a:bodyPr wrap="none" rtlCol="0">
            <a:spAutoFit/>
          </a:bodyPr>
          <a:lstStyle/>
          <a:p>
            <a:r>
              <a:rPr lang="fr-FR" sz="1400" dirty="0">
                <a:solidFill>
                  <a:schemeClr val="accent2"/>
                </a:solidFill>
              </a:rPr>
              <a:t>One t</a:t>
            </a:r>
            <a:r>
              <a:rPr lang="es-ES" sz="1400" dirty="0" err="1">
                <a:solidFill>
                  <a:schemeClr val="accent2"/>
                </a:solidFill>
              </a:rPr>
              <a:t>arget</a:t>
            </a:r>
            <a:endParaRPr lang="es-ES" sz="1400" dirty="0">
              <a:solidFill>
                <a:schemeClr val="accent2"/>
              </a:solidFill>
            </a:endParaRPr>
          </a:p>
          <a:p>
            <a:r>
              <a:rPr lang="es-ES" sz="1400" dirty="0" err="1">
                <a:solidFill>
                  <a:schemeClr val="accent2"/>
                </a:solidFill>
              </a:rPr>
              <a:t>One</a:t>
            </a:r>
            <a:r>
              <a:rPr lang="es-ES" sz="1400" dirty="0">
                <a:solidFill>
                  <a:schemeClr val="accent2"/>
                </a:solidFill>
              </a:rPr>
              <a:t> </a:t>
            </a:r>
            <a:r>
              <a:rPr lang="es-ES" sz="1400" dirty="0" err="1">
                <a:solidFill>
                  <a:schemeClr val="accent2"/>
                </a:solidFill>
              </a:rPr>
              <a:t>Unit</a:t>
            </a:r>
            <a:r>
              <a:rPr lang="es-ES" sz="1400" dirty="0">
                <a:solidFill>
                  <a:schemeClr val="accent2"/>
                </a:solidFill>
              </a:rPr>
              <a:t> </a:t>
            </a:r>
            <a:r>
              <a:rPr lang="es-ES" sz="1400" dirty="0" err="1">
                <a:solidFill>
                  <a:schemeClr val="accent2"/>
                </a:solidFill>
              </a:rPr>
              <a:t>cost</a:t>
            </a:r>
            <a:r>
              <a:rPr lang="es-ES" sz="1400" dirty="0">
                <a:solidFill>
                  <a:schemeClr val="accent2"/>
                </a:solidFill>
              </a:rPr>
              <a:t> </a:t>
            </a:r>
          </a:p>
          <a:p>
            <a:r>
              <a:rPr lang="es-ES" sz="1400" dirty="0">
                <a:solidFill>
                  <a:schemeClr val="accent2"/>
                </a:solidFill>
              </a:rPr>
              <a:t>per </a:t>
            </a:r>
            <a:r>
              <a:rPr lang="es-ES" sz="1400" dirty="0" err="1">
                <a:solidFill>
                  <a:schemeClr val="accent2"/>
                </a:solidFill>
              </a:rPr>
              <a:t>indicator</a:t>
            </a:r>
            <a:endParaRPr lang="en-US" sz="1400" dirty="0">
              <a:solidFill>
                <a:schemeClr val="accent2"/>
              </a:solidFill>
            </a:endParaRPr>
          </a:p>
        </p:txBody>
      </p:sp>
    </p:spTree>
    <p:custDataLst>
      <p:tags r:id="rId1"/>
    </p:custDataLst>
    <p:extLst>
      <p:ext uri="{BB962C8B-B14F-4D97-AF65-F5344CB8AC3E}">
        <p14:creationId xmlns:p14="http://schemas.microsoft.com/office/powerpoint/2010/main" val="41521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500"/>
                                        <p:tgtEl>
                                          <p:spTgt spid="88"/>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500"/>
                                        <p:tgtEl>
                                          <p:spTgt spid="9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500"/>
                                        <p:tgtEl>
                                          <p:spTgt spid="91"/>
                                        </p:tgtEl>
                                      </p:cBhvr>
                                    </p:animEffect>
                                  </p:childTnLst>
                                </p:cTn>
                              </p:par>
                              <p:par>
                                <p:cTn id="38" presetID="10" presetClass="entr" presetSubtype="0" fill="hold"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500"/>
                                        <p:tgtEl>
                                          <p:spTgt spid="98"/>
                                        </p:tgtEl>
                                      </p:cBhvr>
                                    </p:animEffect>
                                  </p:childTnLst>
                                </p:cTn>
                              </p:par>
                              <p:par>
                                <p:cTn id="41" presetID="10"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500"/>
                                        <p:tgtEl>
                                          <p:spTgt spid="9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500"/>
                                        <p:tgtEl>
                                          <p:spTgt spid="8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fade">
                                      <p:cBhvr>
                                        <p:cTn id="5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77" grpId="0"/>
      <p:bldP spid="78" grpId="0"/>
      <p:bldP spid="80" grpId="0"/>
      <p:bldP spid="83" grpId="0"/>
      <p:bldP spid="84" grpId="0"/>
      <p:bldP spid="90" grpId="0"/>
      <p:bldP spid="91" grpId="0"/>
      <p:bldP spid="9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856629-946D-615A-D3FD-0616E2159D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DBCA1F1-0E8B-D40F-D3D4-1DEA95809203}"/>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A9EDA320-CF77-2A79-E7E4-D113EBF33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4" name="TextBox 3">
            <a:extLst>
              <a:ext uri="{FF2B5EF4-FFF2-40B4-BE49-F238E27FC236}">
                <a16:creationId xmlns:a16="http://schemas.microsoft.com/office/drawing/2014/main" id="{0BBD9E0B-A1B0-C2C2-BDE2-8A5406D2DA91}"/>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rgbClr val="1D1D1B"/>
                </a:solidFill>
                <a:latin typeface="Calibri" panose="020F0502020204030204" pitchFamily="34" charset="0"/>
                <a:cs typeface="Calibri" panose="020F0502020204030204" pitchFamily="34" charset="0"/>
              </a:rPr>
              <a:t>Target Setting</a:t>
            </a:r>
            <a:endParaRPr kumimoji="0" lang="en-US" sz="28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16" name="Picture 15" descr="A group of colorful people&#10;&#10;Description automatically generated">
            <a:extLst>
              <a:ext uri="{FF2B5EF4-FFF2-40B4-BE49-F238E27FC236}">
                <a16:creationId xmlns:a16="http://schemas.microsoft.com/office/drawing/2014/main" id="{D9D5CFD7-E7D5-C348-F7D7-B979EF1529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sp>
        <p:nvSpPr>
          <p:cNvPr id="17" name="TextBox 16">
            <a:extLst>
              <a:ext uri="{FF2B5EF4-FFF2-40B4-BE49-F238E27FC236}">
                <a16:creationId xmlns:a16="http://schemas.microsoft.com/office/drawing/2014/main" id="{CFA2383F-510E-EC94-811C-EECB57D6E0CD}"/>
              </a:ext>
            </a:extLst>
          </p:cNvPr>
          <p:cNvSpPr txBox="1"/>
          <p:nvPr/>
        </p:nvSpPr>
        <p:spPr>
          <a:xfrm>
            <a:off x="556356" y="1308720"/>
            <a:ext cx="1224136" cy="646331"/>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1D1B"/>
                </a:solidFill>
                <a:effectLst/>
                <a:uLnTx/>
                <a:uFillTx/>
                <a:latin typeface="Calibri" panose="020F0502020204030204"/>
                <a:ea typeface="+mn-ea"/>
                <a:cs typeface="+mn-cs"/>
              </a:rPr>
              <a:t>Apply Filters </a:t>
            </a:r>
          </a:p>
        </p:txBody>
      </p:sp>
      <p:sp>
        <p:nvSpPr>
          <p:cNvPr id="12" name="TextBox 11">
            <a:extLst>
              <a:ext uri="{FF2B5EF4-FFF2-40B4-BE49-F238E27FC236}">
                <a16:creationId xmlns:a16="http://schemas.microsoft.com/office/drawing/2014/main" id="{854718C8-C0D7-F798-644D-0EEEF2025595}"/>
              </a:ext>
            </a:extLst>
          </p:cNvPr>
          <p:cNvSpPr txBox="1"/>
          <p:nvPr/>
        </p:nvSpPr>
        <p:spPr>
          <a:xfrm>
            <a:off x="556356" y="5477964"/>
            <a:ext cx="1354644" cy="923330"/>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1D1B"/>
                </a:solidFill>
                <a:effectLst/>
                <a:uLnTx/>
                <a:uFillTx/>
                <a:latin typeface="Calibri" panose="020F0502020204030204"/>
                <a:ea typeface="+mn-ea"/>
                <a:cs typeface="+mn-cs"/>
              </a:rPr>
              <a:t>Apply Coverage Ratio</a:t>
            </a:r>
          </a:p>
        </p:txBody>
      </p:sp>
      <p:sp>
        <p:nvSpPr>
          <p:cNvPr id="7" name="Content Placeholder 3">
            <a:extLst>
              <a:ext uri="{FF2B5EF4-FFF2-40B4-BE49-F238E27FC236}">
                <a16:creationId xmlns:a16="http://schemas.microsoft.com/office/drawing/2014/main" id="{2E195496-0350-0AF4-403A-1B08A3DB9A80}"/>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122302" y="1253418"/>
            <a:ext cx="8064896" cy="2319598"/>
          </a:xfrm>
        </p:spPr>
        <p:txBody>
          <a:bodyPr>
            <a:normAutofit/>
          </a:bodyPr>
          <a:lstStyle/>
          <a:p>
            <a:pPr marL="0" indent="0">
              <a:spcBef>
                <a:spcPts val="2500"/>
              </a:spcBef>
              <a:buFont typeface="Arial" panose="020B0604020202020204" pitchFamily="34" charset="0"/>
              <a:buNone/>
            </a:pPr>
            <a:r>
              <a:rPr lang="en-US" sz="2400" b="1" dirty="0"/>
              <a:t>Key factors</a:t>
            </a:r>
          </a:p>
          <a:p>
            <a:pPr marL="0" lvl="1" indent="0">
              <a:buNone/>
            </a:pPr>
            <a:r>
              <a:rPr lang="en-US" sz="2000" dirty="0"/>
              <a:t>Targets are refined by considering key factors such as:</a:t>
            </a:r>
          </a:p>
          <a:p>
            <a:pPr marL="0" lvl="1" indent="0">
              <a:buNone/>
            </a:pPr>
            <a:r>
              <a:rPr lang="en-US" sz="2000" dirty="0"/>
              <a:t>	severity levels, </a:t>
            </a:r>
          </a:p>
          <a:p>
            <a:pPr marL="0" lvl="1" indent="0">
              <a:buNone/>
            </a:pPr>
            <a:r>
              <a:rPr lang="en-US" sz="2000" dirty="0"/>
              <a:t>	access constraints, </a:t>
            </a:r>
          </a:p>
          <a:p>
            <a:pPr marL="0" lvl="1" indent="0">
              <a:buNone/>
            </a:pPr>
            <a:r>
              <a:rPr lang="en-US" sz="2000" dirty="0"/>
              <a:t>	partner presence, and </a:t>
            </a:r>
          </a:p>
          <a:p>
            <a:pPr marL="0" lvl="1" indent="0">
              <a:buNone/>
            </a:pPr>
            <a:r>
              <a:rPr lang="en-US" sz="2000" dirty="0"/>
              <a:t>	historical reach. </a:t>
            </a:r>
          </a:p>
        </p:txBody>
      </p:sp>
      <p:pic>
        <p:nvPicPr>
          <p:cNvPr id="13" name="Picture 12">
            <a:extLst>
              <a:ext uri="{FF2B5EF4-FFF2-40B4-BE49-F238E27FC236}">
                <a16:creationId xmlns:a16="http://schemas.microsoft.com/office/drawing/2014/main" id="{24EE4E25-D0F6-7FC3-C7A7-C0901F40A8A0}"/>
              </a:ext>
            </a:extLst>
          </p:cNvPr>
          <p:cNvPicPr>
            <a:picLocks noChangeAspect="1"/>
          </p:cNvPicPr>
          <p:nvPr/>
        </p:nvPicPr>
        <p:blipFill>
          <a:blip r:embed="rId6"/>
          <a:stretch>
            <a:fillRect/>
          </a:stretch>
        </p:blipFill>
        <p:spPr>
          <a:xfrm>
            <a:off x="2351584" y="4563766"/>
            <a:ext cx="5518119" cy="2081632"/>
          </a:xfrm>
          <a:prstGeom prst="rect">
            <a:avLst/>
          </a:prstGeom>
        </p:spPr>
      </p:pic>
      <p:sp>
        <p:nvSpPr>
          <p:cNvPr id="14" name="TextBox 13">
            <a:extLst>
              <a:ext uri="{FF2B5EF4-FFF2-40B4-BE49-F238E27FC236}">
                <a16:creationId xmlns:a16="http://schemas.microsoft.com/office/drawing/2014/main" id="{C1F78170-906E-F235-A271-B04847C7D36B}"/>
              </a:ext>
            </a:extLst>
          </p:cNvPr>
          <p:cNvSpPr txBox="1"/>
          <p:nvPr/>
        </p:nvSpPr>
        <p:spPr>
          <a:xfrm>
            <a:off x="551928" y="3705192"/>
            <a:ext cx="1224136" cy="646331"/>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1D1D1B"/>
                </a:solidFill>
                <a:latin typeface="Calibri" panose="020F0502020204030204"/>
              </a:rPr>
              <a:t>Scoring Values</a:t>
            </a:r>
            <a:endParaRPr kumimoji="0" lang="en-US" sz="1800" b="1"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sp>
        <p:nvSpPr>
          <p:cNvPr id="15" name="Content Placeholder 3">
            <a:extLst>
              <a:ext uri="{FF2B5EF4-FFF2-40B4-BE49-F238E27FC236}">
                <a16:creationId xmlns:a16="http://schemas.microsoft.com/office/drawing/2014/main" id="{03C9C4A2-5891-6396-75EB-B7E9DA038564}"/>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154386" y="3611227"/>
            <a:ext cx="8064896" cy="834263"/>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2000" dirty="0"/>
              <a:t>Assigning scoring values (1 - 5) to the key operational filters. These scores can then be combined to derive an Area Response Capacity Index, which in turn deter. </a:t>
            </a:r>
          </a:p>
        </p:txBody>
      </p:sp>
    </p:spTree>
    <p:custDataLst>
      <p:tags r:id="rId1"/>
    </p:custDataLst>
    <p:extLst>
      <p:ext uri="{BB962C8B-B14F-4D97-AF65-F5344CB8AC3E}">
        <p14:creationId xmlns:p14="http://schemas.microsoft.com/office/powerpoint/2010/main" val="198773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iterate>
                                    <p:tmPct val="10000"/>
                                  </p:iterate>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anim calcmode="lin" valueType="num">
                                      <p:cBhvr>
                                        <p:cTn id="13" dur="250" fill="hold"/>
                                        <p:tgtEl>
                                          <p:spTgt spid="15"/>
                                        </p:tgtEl>
                                        <p:attrNameLst>
                                          <p:attrName>ppt_x</p:attrName>
                                        </p:attrNameLst>
                                      </p:cBhvr>
                                      <p:tavLst>
                                        <p:tav tm="0">
                                          <p:val>
                                            <p:strVal val="#ppt_x"/>
                                          </p:val>
                                        </p:tav>
                                        <p:tav tm="100000">
                                          <p:val>
                                            <p:strVal val="#ppt_x"/>
                                          </p:val>
                                        </p:tav>
                                      </p:tavLst>
                                    </p:anim>
                                    <p:anim calcmode="lin" valueType="num">
                                      <p:cBhvr>
                                        <p:cTn id="14"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93F9780-11E7-A7FA-AF22-FC6996EB4E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E74F31F-DE58-62EE-CB8E-569A99DB8720}"/>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11C580C2-ECEC-D03F-BC02-8862D181C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4" name="TextBox 3">
            <a:extLst>
              <a:ext uri="{FF2B5EF4-FFF2-40B4-BE49-F238E27FC236}">
                <a16:creationId xmlns:a16="http://schemas.microsoft.com/office/drawing/2014/main" id="{F83360A3-2EAA-177C-ED3A-6321384C4619}"/>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rgbClr val="1D1D1B"/>
                </a:solidFill>
                <a:latin typeface="Calibri" panose="020F0502020204030204" pitchFamily="34" charset="0"/>
                <a:cs typeface="Calibri" panose="020F0502020204030204" pitchFamily="34" charset="0"/>
              </a:rPr>
              <a:t>Response Indicators for Logframe</a:t>
            </a:r>
            <a:endParaRPr kumimoji="0" lang="en-US" sz="28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16" name="Picture 15" descr="A group of colorful people&#10;&#10;Description automatically generated">
            <a:extLst>
              <a:ext uri="{FF2B5EF4-FFF2-40B4-BE49-F238E27FC236}">
                <a16:creationId xmlns:a16="http://schemas.microsoft.com/office/drawing/2014/main" id="{36606BCC-50AB-B578-32BB-91B992E49B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sp>
        <p:nvSpPr>
          <p:cNvPr id="6" name="Content Placeholder 3">
            <a:extLst>
              <a:ext uri="{FF2B5EF4-FFF2-40B4-BE49-F238E27FC236}">
                <a16:creationId xmlns:a16="http://schemas.microsoft.com/office/drawing/2014/main" id="{B4293A0C-4313-69C2-A711-7E690F5CCCAF}"/>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271464" y="3068960"/>
            <a:ext cx="9361040" cy="129614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buFont typeface="Arial" panose="020B0604020202020204" pitchFamily="34" charset="0"/>
              <a:buAutoNum type="arabicPeriod"/>
            </a:pPr>
            <a:r>
              <a:rPr lang="en-US" sz="2000" dirty="0"/>
              <a:t>Funding CalculationBased on: Target population, Standard unit costs, Key services (case management, MHPSS, legal aid, MRE) </a:t>
            </a:r>
          </a:p>
          <a:p>
            <a:pPr marL="457200" lvl="1" indent="-457200">
              <a:buFont typeface="Arial" panose="020B0604020202020204" pitchFamily="34" charset="0"/>
              <a:buAutoNum type="arabicPeriod"/>
            </a:pPr>
            <a:r>
              <a:rPr lang="en-US" sz="2000" dirty="0"/>
              <a:t>Funding = Target × Unit Cost</a:t>
            </a:r>
          </a:p>
        </p:txBody>
      </p:sp>
    </p:spTree>
    <p:custDataLst>
      <p:tags r:id="rId1"/>
    </p:custDataLst>
    <p:extLst>
      <p:ext uri="{BB962C8B-B14F-4D97-AF65-F5344CB8AC3E}">
        <p14:creationId xmlns:p14="http://schemas.microsoft.com/office/powerpoint/2010/main" val="60109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5EF76-C666-554C-B9FE-123FFDABD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5EA0DE-F497-D26E-232F-3E3EF5315A07}"/>
              </a:ext>
            </a:extLst>
          </p:cNvPr>
          <p:cNvSpPr>
            <a:spLocks noGrp="1"/>
          </p:cNvSpPr>
          <p:nvPr>
            <p:ph type="title"/>
          </p:nvPr>
        </p:nvSpPr>
        <p:spPr>
          <a:xfrm>
            <a:off x="1377387" y="2442127"/>
            <a:ext cx="9437226" cy="2349792"/>
          </a:xfrm>
        </p:spPr>
        <p:txBody>
          <a:bodyPr>
            <a:normAutofit/>
          </a:bodyPr>
          <a:lstStyle/>
          <a:p>
            <a:r>
              <a:rPr lang="en-US" sz="3200" b="1" i="0" dirty="0">
                <a:effectLst/>
                <a:latin typeface="Roboto" panose="02000000000000000000" pitchFamily="2" charset="0"/>
              </a:rPr>
              <a:t>4. RESPONSE MONITORING</a:t>
            </a:r>
            <a:endParaRPr lang="en-US" b="0" dirty="0"/>
          </a:p>
        </p:txBody>
      </p:sp>
    </p:spTree>
    <p:custDataLst>
      <p:tags r:id="rId1"/>
    </p:custDataLst>
    <p:extLst>
      <p:ext uri="{BB962C8B-B14F-4D97-AF65-F5344CB8AC3E}">
        <p14:creationId xmlns:p14="http://schemas.microsoft.com/office/powerpoint/2010/main" val="4241041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6E011C-16D2-AD3E-D0F6-D743CF615F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BAD2EA-BFAC-3C0B-C9F6-12B3A54CDB2A}"/>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85F2865D-1F2D-D0ED-DBAA-D37CE5BF37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4" name="TextBox 3">
            <a:extLst>
              <a:ext uri="{FF2B5EF4-FFF2-40B4-BE49-F238E27FC236}">
                <a16:creationId xmlns:a16="http://schemas.microsoft.com/office/drawing/2014/main" id="{94890CFE-1DEB-7A44-C186-AD19FD15FB67}"/>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1D1D1B"/>
                </a:solidFill>
                <a:effectLst/>
                <a:uLnTx/>
                <a:uFillTx/>
                <a:latin typeface="Calibri" panose="020F0502020204030204" pitchFamily="34" charset="0"/>
                <a:ea typeface="+mn-ea"/>
                <a:cs typeface="Calibri" panose="020F0502020204030204" pitchFamily="34" charset="0"/>
              </a:rPr>
              <a:t>Protection Cluster Ac</a:t>
            </a:r>
            <a:r>
              <a:rPr lang="es-ES" sz="2800" b="1" dirty="0" err="1">
                <a:solidFill>
                  <a:srgbClr val="1D1D1B"/>
                </a:solidFill>
                <a:latin typeface="Calibri" panose="020F0502020204030204" pitchFamily="34" charset="0"/>
                <a:cs typeface="Calibri" panose="020F0502020204030204" pitchFamily="34" charset="0"/>
              </a:rPr>
              <a:t>tivityInfo</a:t>
            </a:r>
            <a:r>
              <a:rPr lang="es-ES" sz="2800" b="1" dirty="0">
                <a:solidFill>
                  <a:srgbClr val="1D1D1B"/>
                </a:solidFill>
                <a:latin typeface="Calibri" panose="020F0502020204030204" pitchFamily="34" charset="0"/>
                <a:cs typeface="Calibri" panose="020F0502020204030204" pitchFamily="34" charset="0"/>
              </a:rPr>
              <a:t> Tool – 5Ws </a:t>
            </a:r>
            <a:endParaRPr kumimoji="0" lang="en-US" sz="28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16" name="Picture 15" descr="A group of colorful people&#10;&#10;Description automatically generated">
            <a:extLst>
              <a:ext uri="{FF2B5EF4-FFF2-40B4-BE49-F238E27FC236}">
                <a16:creationId xmlns:a16="http://schemas.microsoft.com/office/drawing/2014/main" id="{85143EAC-1D32-EA5C-125C-97CDB950C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sp>
        <p:nvSpPr>
          <p:cNvPr id="8" name="Content Placeholder 7">
            <a:extLst>
              <a:ext uri="{FF2B5EF4-FFF2-40B4-BE49-F238E27FC236}">
                <a16:creationId xmlns:a16="http://schemas.microsoft.com/office/drawing/2014/main" id="{8E13CBEC-9EB0-D2A0-DE06-9197FF8E54F9}"/>
              </a:ext>
            </a:extLst>
          </p:cNvPr>
          <p:cNvSpPr>
            <a:spLocks noGrp="1"/>
          </p:cNvSpPr>
          <p:nvPr>
            <p:ph idx="1"/>
          </p:nvPr>
        </p:nvSpPr>
        <p:spPr/>
        <p:txBody>
          <a:bodyPr/>
          <a:lstStyle/>
          <a:p>
            <a:endParaRPr lang="en-GB"/>
          </a:p>
        </p:txBody>
      </p:sp>
      <p:pic>
        <p:nvPicPr>
          <p:cNvPr id="10" name="Picture 9">
            <a:extLst>
              <a:ext uri="{FF2B5EF4-FFF2-40B4-BE49-F238E27FC236}">
                <a16:creationId xmlns:a16="http://schemas.microsoft.com/office/drawing/2014/main" id="{87071AD8-30B4-05D6-7663-8E7B52B3CB49}"/>
              </a:ext>
            </a:extLst>
          </p:cNvPr>
          <p:cNvPicPr>
            <a:picLocks noChangeAspect="1"/>
          </p:cNvPicPr>
          <p:nvPr/>
        </p:nvPicPr>
        <p:blipFill>
          <a:blip r:embed="rId6"/>
          <a:stretch>
            <a:fillRect/>
          </a:stretch>
        </p:blipFill>
        <p:spPr>
          <a:xfrm>
            <a:off x="2063552" y="1110373"/>
            <a:ext cx="7920880" cy="5729436"/>
          </a:xfrm>
          <a:prstGeom prst="rect">
            <a:avLst/>
          </a:prstGeom>
        </p:spPr>
      </p:pic>
    </p:spTree>
    <p:custDataLst>
      <p:tags r:id="rId1"/>
    </p:custDataLst>
    <p:extLst>
      <p:ext uri="{BB962C8B-B14F-4D97-AF65-F5344CB8AC3E}">
        <p14:creationId xmlns:p14="http://schemas.microsoft.com/office/powerpoint/2010/main" val="3576889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14C689B-8844-C77F-A11B-7B3C50D13AD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DF616C7-465C-59B5-6A04-C386AF7CBF43}"/>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55A0BA77-6624-ACE3-D9ED-0FC4202718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39568"/>
            <a:ext cx="1377703" cy="196597"/>
          </a:xfrm>
          <a:prstGeom prst="rect">
            <a:avLst/>
          </a:prstGeom>
        </p:spPr>
      </p:pic>
      <p:sp>
        <p:nvSpPr>
          <p:cNvPr id="9" name="TextBox 8">
            <a:extLst>
              <a:ext uri="{FF2B5EF4-FFF2-40B4-BE49-F238E27FC236}">
                <a16:creationId xmlns:a16="http://schemas.microsoft.com/office/drawing/2014/main" id="{D400E84F-E9D5-73AE-ADA6-EF5FA3110782}"/>
              </a:ext>
            </a:extLst>
          </p:cNvPr>
          <p:cNvSpPr txBox="1"/>
          <p:nvPr/>
        </p:nvSpPr>
        <p:spPr>
          <a:xfrm>
            <a:off x="911424" y="2668323"/>
            <a:ext cx="9357404"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accent3">
                    <a:lumMod val="75000"/>
                  </a:schemeClr>
                </a:solidFill>
                <a:effectLst/>
                <a:uLnTx/>
                <a:uFillTx/>
                <a:latin typeface="Roboto" panose="02000000000000000000" pitchFamily="2" charset="0"/>
                <a:ea typeface="Roboto" panose="02000000000000000000" pitchFamily="2" charset="0"/>
                <a:cs typeface="Roboto" panose="02000000000000000000" pitchFamily="2" charset="0"/>
              </a:rPr>
              <a:t>Q &amp; A</a:t>
            </a:r>
            <a:endParaRPr kumimoji="0" lang="en-US" sz="6000" b="0" i="0" u="none" strike="noStrike" kern="1200" cap="none" spc="0" normalizeH="0" baseline="0" noProof="0" dirty="0">
              <a:ln>
                <a:noFill/>
              </a:ln>
              <a:solidFill>
                <a:schemeClr val="accent3">
                  <a:lumMod val="75000"/>
                </a:schemeClr>
              </a:solidFill>
              <a:effectLst/>
              <a:uLnTx/>
              <a:uFillTx/>
              <a:latin typeface="Calibri" panose="020F0502020204030204"/>
              <a:ea typeface="+mn-ea"/>
              <a:cs typeface="+mn-cs"/>
            </a:endParaRPr>
          </a:p>
        </p:txBody>
      </p:sp>
      <p:pic>
        <p:nvPicPr>
          <p:cNvPr id="22" name="Picture 21" descr="A group of colorful people&#10;&#10;Description automatically generated">
            <a:extLst>
              <a:ext uri="{FF2B5EF4-FFF2-40B4-BE49-F238E27FC236}">
                <a16:creationId xmlns:a16="http://schemas.microsoft.com/office/drawing/2014/main" id="{A0761137-B4A5-38BE-8994-5DFFDB3E7B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sp>
        <p:nvSpPr>
          <p:cNvPr id="2" name="TextBox 1">
            <a:extLst>
              <a:ext uri="{FF2B5EF4-FFF2-40B4-BE49-F238E27FC236}">
                <a16:creationId xmlns:a16="http://schemas.microsoft.com/office/drawing/2014/main" id="{B51458BB-AB9D-94E5-6ABD-03379CAA451A}"/>
              </a:ext>
            </a:extLst>
          </p:cNvPr>
          <p:cNvSpPr txBox="1"/>
          <p:nvPr/>
        </p:nvSpPr>
        <p:spPr>
          <a:xfrm>
            <a:off x="565570" y="4149080"/>
            <a:ext cx="10669972" cy="646331"/>
          </a:xfrm>
          <a:prstGeom prst="rect">
            <a:avLst/>
          </a:prstGeom>
          <a:noFill/>
        </p:spPr>
        <p:txBody>
          <a:bodyPr wrap="none" rtlCol="0">
            <a:spAutoFit/>
          </a:bodyPr>
          <a:lstStyle/>
          <a:p>
            <a:r>
              <a:rPr lang="es-ES" b="1" dirty="0" err="1">
                <a:solidFill>
                  <a:schemeClr val="accent3">
                    <a:lumMod val="50000"/>
                  </a:schemeClr>
                </a:solidFill>
              </a:rPr>
              <a:t>Please</a:t>
            </a:r>
            <a:r>
              <a:rPr lang="es-ES" b="1" dirty="0">
                <a:solidFill>
                  <a:schemeClr val="accent3">
                    <a:lumMod val="50000"/>
                  </a:schemeClr>
                </a:solidFill>
              </a:rPr>
              <a:t> </a:t>
            </a:r>
            <a:r>
              <a:rPr lang="es-ES" b="1" dirty="0" err="1">
                <a:solidFill>
                  <a:schemeClr val="accent3">
                    <a:lumMod val="50000"/>
                  </a:schemeClr>
                </a:solidFill>
              </a:rPr>
              <a:t>contact</a:t>
            </a:r>
            <a:r>
              <a:rPr lang="es-ES" b="1" dirty="0">
                <a:solidFill>
                  <a:schemeClr val="accent3">
                    <a:lumMod val="50000"/>
                  </a:schemeClr>
                </a:solidFill>
              </a:rPr>
              <a:t> Kashif &amp; Francesco </a:t>
            </a:r>
            <a:r>
              <a:rPr lang="es-ES" b="1" u="sng" dirty="0" err="1">
                <a:solidFill>
                  <a:schemeClr val="accent3">
                    <a:lumMod val="50000"/>
                  </a:schemeClr>
                </a:solidFill>
              </a:rPr>
              <a:t>before</a:t>
            </a:r>
            <a:r>
              <a:rPr lang="es-ES" b="1" u="sng" dirty="0">
                <a:solidFill>
                  <a:schemeClr val="accent3">
                    <a:lumMod val="50000"/>
                  </a:schemeClr>
                </a:solidFill>
              </a:rPr>
              <a:t> </a:t>
            </a:r>
            <a:r>
              <a:rPr lang="es-ES" b="1" u="sng" dirty="0" err="1">
                <a:solidFill>
                  <a:schemeClr val="accent3">
                    <a:lumMod val="50000"/>
                  </a:schemeClr>
                </a:solidFill>
              </a:rPr>
              <a:t>you</a:t>
            </a:r>
            <a:r>
              <a:rPr lang="es-ES" b="1" u="sng" dirty="0">
                <a:solidFill>
                  <a:schemeClr val="accent3">
                    <a:lumMod val="50000"/>
                  </a:schemeClr>
                </a:solidFill>
              </a:rPr>
              <a:t> </a:t>
            </a:r>
            <a:r>
              <a:rPr lang="es-ES" b="1" u="sng" dirty="0" err="1">
                <a:solidFill>
                  <a:schemeClr val="accent3">
                    <a:lumMod val="50000"/>
                  </a:schemeClr>
                </a:solidFill>
              </a:rPr>
              <a:t>start</a:t>
            </a:r>
            <a:r>
              <a:rPr lang="es-ES" b="1" u="sng" dirty="0">
                <a:solidFill>
                  <a:schemeClr val="accent3">
                    <a:lumMod val="50000"/>
                  </a:schemeClr>
                </a:solidFill>
              </a:rPr>
              <a:t> </a:t>
            </a:r>
            <a:r>
              <a:rPr lang="es-ES" b="1" u="sng" dirty="0" err="1">
                <a:solidFill>
                  <a:schemeClr val="accent3">
                    <a:lumMod val="50000"/>
                  </a:schemeClr>
                </a:solidFill>
              </a:rPr>
              <a:t>planning</a:t>
            </a:r>
            <a:r>
              <a:rPr lang="es-ES" b="1" dirty="0">
                <a:solidFill>
                  <a:schemeClr val="accent3">
                    <a:lumMod val="50000"/>
                  </a:schemeClr>
                </a:solidFill>
              </a:rPr>
              <a:t> </a:t>
            </a:r>
            <a:r>
              <a:rPr lang="es-ES" b="1" dirty="0" err="1">
                <a:solidFill>
                  <a:schemeClr val="accent3">
                    <a:lumMod val="50000"/>
                  </a:schemeClr>
                </a:solidFill>
              </a:rPr>
              <a:t>to</a:t>
            </a:r>
            <a:r>
              <a:rPr lang="es-ES" b="1" dirty="0">
                <a:solidFill>
                  <a:schemeClr val="accent3">
                    <a:lumMod val="50000"/>
                  </a:schemeClr>
                </a:solidFill>
              </a:rPr>
              <a:t> </a:t>
            </a:r>
            <a:r>
              <a:rPr lang="es-ES" b="1" dirty="0" err="1">
                <a:solidFill>
                  <a:schemeClr val="accent3">
                    <a:lumMod val="50000"/>
                  </a:schemeClr>
                </a:solidFill>
              </a:rPr>
              <a:t>support</a:t>
            </a:r>
            <a:r>
              <a:rPr lang="es-ES" b="1" dirty="0">
                <a:solidFill>
                  <a:schemeClr val="accent3">
                    <a:lumMod val="50000"/>
                  </a:schemeClr>
                </a:solidFill>
              </a:rPr>
              <a:t> </a:t>
            </a:r>
            <a:r>
              <a:rPr lang="es-ES" b="1" dirty="0" err="1">
                <a:solidFill>
                  <a:schemeClr val="accent3">
                    <a:lumMod val="50000"/>
                  </a:schemeClr>
                </a:solidFill>
              </a:rPr>
              <a:t>you</a:t>
            </a:r>
            <a:r>
              <a:rPr lang="es-ES" b="1" dirty="0">
                <a:solidFill>
                  <a:schemeClr val="accent3">
                    <a:lumMod val="50000"/>
                  </a:schemeClr>
                </a:solidFill>
              </a:rPr>
              <a:t> </a:t>
            </a:r>
            <a:r>
              <a:rPr lang="es-ES" b="1" dirty="0" err="1">
                <a:solidFill>
                  <a:schemeClr val="accent3">
                    <a:lumMod val="50000"/>
                  </a:schemeClr>
                </a:solidFill>
              </a:rPr>
              <a:t>coherently</a:t>
            </a:r>
            <a:r>
              <a:rPr lang="es-ES" b="1" dirty="0">
                <a:solidFill>
                  <a:schemeClr val="accent3">
                    <a:lumMod val="50000"/>
                  </a:schemeClr>
                </a:solidFill>
              </a:rPr>
              <a:t> </a:t>
            </a:r>
            <a:r>
              <a:rPr lang="es-ES" b="1" dirty="0" err="1">
                <a:solidFill>
                  <a:schemeClr val="accent3">
                    <a:lumMod val="50000"/>
                  </a:schemeClr>
                </a:solidFill>
              </a:rPr>
              <a:t>given</a:t>
            </a:r>
            <a:r>
              <a:rPr lang="es-ES" b="1" dirty="0">
                <a:solidFill>
                  <a:schemeClr val="accent3">
                    <a:lumMod val="50000"/>
                  </a:schemeClr>
                </a:solidFill>
              </a:rPr>
              <a:t> </a:t>
            </a:r>
            <a:r>
              <a:rPr lang="es-ES" b="1" dirty="0" err="1">
                <a:solidFill>
                  <a:schemeClr val="accent3">
                    <a:lumMod val="50000"/>
                  </a:schemeClr>
                </a:solidFill>
              </a:rPr>
              <a:t>the</a:t>
            </a:r>
            <a:r>
              <a:rPr lang="es-ES" b="1" dirty="0">
                <a:solidFill>
                  <a:schemeClr val="accent3">
                    <a:lumMod val="50000"/>
                  </a:schemeClr>
                </a:solidFill>
              </a:rPr>
              <a:t> </a:t>
            </a:r>
            <a:r>
              <a:rPr lang="es-ES" b="1" dirty="0" err="1">
                <a:solidFill>
                  <a:schemeClr val="accent3">
                    <a:lumMod val="50000"/>
                  </a:schemeClr>
                </a:solidFill>
              </a:rPr>
              <a:t>current</a:t>
            </a:r>
            <a:r>
              <a:rPr lang="es-ES" b="1" dirty="0">
                <a:solidFill>
                  <a:schemeClr val="accent3">
                    <a:lumMod val="50000"/>
                  </a:schemeClr>
                </a:solidFill>
              </a:rPr>
              <a:t> </a:t>
            </a:r>
            <a:r>
              <a:rPr lang="es-ES" b="1" dirty="0" err="1">
                <a:solidFill>
                  <a:schemeClr val="accent3">
                    <a:lumMod val="50000"/>
                  </a:schemeClr>
                </a:solidFill>
              </a:rPr>
              <a:t>reset</a:t>
            </a:r>
            <a:r>
              <a:rPr lang="es-ES" b="1" dirty="0">
                <a:solidFill>
                  <a:schemeClr val="accent3">
                    <a:lumMod val="50000"/>
                  </a:schemeClr>
                </a:solidFill>
              </a:rPr>
              <a:t> </a:t>
            </a:r>
          </a:p>
          <a:p>
            <a:r>
              <a:rPr lang="es-ES" b="1" dirty="0" err="1">
                <a:solidFill>
                  <a:schemeClr val="accent3">
                    <a:lumMod val="50000"/>
                  </a:schemeClr>
                </a:solidFill>
              </a:rPr>
              <a:t>decisions</a:t>
            </a:r>
            <a:r>
              <a:rPr lang="es-ES" b="1" dirty="0">
                <a:solidFill>
                  <a:schemeClr val="accent3">
                    <a:lumMod val="50000"/>
                  </a:schemeClr>
                </a:solidFill>
              </a:rPr>
              <a:t> at country and global </a:t>
            </a:r>
            <a:r>
              <a:rPr lang="es-ES" b="1" dirty="0" err="1">
                <a:solidFill>
                  <a:schemeClr val="accent3">
                    <a:lumMod val="50000"/>
                  </a:schemeClr>
                </a:solidFill>
              </a:rPr>
              <a:t>level</a:t>
            </a:r>
            <a:r>
              <a:rPr lang="es-ES" b="1" dirty="0">
                <a:solidFill>
                  <a:schemeClr val="accent3">
                    <a:lumMod val="50000"/>
                  </a:schemeClr>
                </a:solidFill>
              </a:rPr>
              <a:t> </a:t>
            </a:r>
            <a:r>
              <a:rPr lang="es-ES" dirty="0">
                <a:solidFill>
                  <a:schemeClr val="accent3">
                    <a:lumMod val="50000"/>
                  </a:schemeClr>
                </a:solidFill>
              </a:rPr>
              <a:t>(</a:t>
            </a:r>
            <a:r>
              <a:rPr lang="es-ES" dirty="0">
                <a:solidFill>
                  <a:schemeClr val="accent3">
                    <a:lumMod val="50000"/>
                  </a:schemeClr>
                </a:solidFill>
                <a:hlinkClick r:id="rId6">
                  <a:extLst>
                    <a:ext uri="{A12FA001-AC4F-418D-AE19-62706E023703}">
                      <ahyp:hlinkClr xmlns:ahyp="http://schemas.microsoft.com/office/drawing/2018/hyperlinkcolor" val="tx"/>
                    </a:ext>
                  </a:extLst>
                </a:hlinkClick>
              </a:rPr>
              <a:t>rehmanka@unhcr.org</a:t>
            </a:r>
            <a:r>
              <a:rPr lang="es-ES" dirty="0">
                <a:solidFill>
                  <a:schemeClr val="accent3">
                    <a:lumMod val="50000"/>
                  </a:schemeClr>
                </a:solidFill>
              </a:rPr>
              <a:t>, </a:t>
            </a:r>
            <a:r>
              <a:rPr lang="es-ES" dirty="0">
                <a:solidFill>
                  <a:schemeClr val="accent3">
                    <a:lumMod val="50000"/>
                  </a:schemeClr>
                </a:solidFill>
                <a:hlinkClick r:id="rId7">
                  <a:extLst>
                    <a:ext uri="{A12FA001-AC4F-418D-AE19-62706E023703}">
                      <ahyp:hlinkClr xmlns:ahyp="http://schemas.microsoft.com/office/drawing/2018/hyperlinkcolor" val="tx"/>
                    </a:ext>
                  </a:extLst>
                </a:hlinkClick>
              </a:rPr>
              <a:t>michele@unhcr.org</a:t>
            </a:r>
            <a:r>
              <a:rPr lang="es-ES" dirty="0">
                <a:solidFill>
                  <a:schemeClr val="accent3">
                    <a:lumMod val="50000"/>
                  </a:schemeClr>
                </a:solidFill>
              </a:rPr>
              <a:t> )</a:t>
            </a:r>
            <a:endParaRPr lang="en-US" b="1" dirty="0">
              <a:solidFill>
                <a:schemeClr val="accent3">
                  <a:lumMod val="50000"/>
                </a:schemeClr>
              </a:solidFill>
            </a:endParaRPr>
          </a:p>
        </p:txBody>
      </p:sp>
    </p:spTree>
    <p:custDataLst>
      <p:tags r:id="rId1"/>
    </p:custDataLst>
    <p:extLst>
      <p:ext uri="{BB962C8B-B14F-4D97-AF65-F5344CB8AC3E}">
        <p14:creationId xmlns:p14="http://schemas.microsoft.com/office/powerpoint/2010/main" val="284165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0A792-365D-7100-5BEF-9DEBD644D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F6994-99E5-1B05-A432-8040328B3661}"/>
              </a:ext>
            </a:extLst>
          </p:cNvPr>
          <p:cNvSpPr>
            <a:spLocks noGrp="1"/>
          </p:cNvSpPr>
          <p:nvPr>
            <p:ph type="title"/>
          </p:nvPr>
        </p:nvSpPr>
        <p:spPr>
          <a:xfrm>
            <a:off x="1377387" y="2442127"/>
            <a:ext cx="9437226" cy="2349792"/>
          </a:xfrm>
        </p:spPr>
        <p:txBody>
          <a:bodyPr>
            <a:normAutofit/>
          </a:bodyPr>
          <a:lstStyle/>
          <a:p>
            <a:r>
              <a:rPr lang="en-US" sz="3200" b="1" i="0" dirty="0">
                <a:effectLst/>
                <a:latin typeface="Roboto" panose="02000000000000000000" pitchFamily="2" charset="0"/>
              </a:rPr>
              <a:t>HUMANITARIAN PROFILE</a:t>
            </a:r>
            <a:endParaRPr lang="en-US" b="0" dirty="0"/>
          </a:p>
        </p:txBody>
      </p:sp>
    </p:spTree>
    <p:custDataLst>
      <p:tags r:id="rId1"/>
    </p:custDataLst>
    <p:extLst>
      <p:ext uri="{BB962C8B-B14F-4D97-AF65-F5344CB8AC3E}">
        <p14:creationId xmlns:p14="http://schemas.microsoft.com/office/powerpoint/2010/main" val="395510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BE0955C-646C-0AFE-6AA4-B691BACB03A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0EED260-9C2D-A8B3-B1FD-018E53687344}"/>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D10B2D9B-09C1-AC32-23C7-293E3135C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4" name="TextBox 3">
            <a:extLst>
              <a:ext uri="{FF2B5EF4-FFF2-40B4-BE49-F238E27FC236}">
                <a16:creationId xmlns:a16="http://schemas.microsoft.com/office/drawing/2014/main" id="{A29DD321-C5CE-6ABE-4709-C41C5B36F9D5}"/>
              </a:ext>
            </a:extLst>
          </p:cNvPr>
          <p:cNvSpPr txBox="1"/>
          <p:nvPr/>
        </p:nvSpPr>
        <p:spPr>
          <a:xfrm>
            <a:off x="268941" y="435566"/>
            <a:ext cx="11771619" cy="523220"/>
          </a:xfrm>
          <a:prstGeom prst="rect">
            <a:avLst/>
          </a:prstGeom>
          <a:noFill/>
        </p:spPr>
        <p:txBody>
          <a:bodyPr wrap="square">
            <a:spAutoFit/>
          </a:bodyPr>
          <a:lstStyle/>
          <a:p>
            <a:pPr lvl="0">
              <a:defRPr/>
            </a:pPr>
            <a:r>
              <a:rPr lang="es-ES" sz="2800" b="1" dirty="0">
                <a:solidFill>
                  <a:srgbClr val="1D1D1B"/>
                </a:solidFill>
                <a:latin typeface="Calibri" panose="020F0502020204030204" pitchFamily="34" charset="0"/>
                <a:cs typeface="Calibri" panose="020F0502020204030204" pitchFamily="34" charset="0"/>
              </a:rPr>
              <a:t>Humanitarian </a:t>
            </a:r>
            <a:r>
              <a:rPr lang="es-ES" sz="2800" b="1" dirty="0" err="1">
                <a:solidFill>
                  <a:srgbClr val="1D1D1B"/>
                </a:solidFill>
                <a:latin typeface="Calibri" panose="020F0502020204030204" pitchFamily="34" charset="0"/>
                <a:cs typeface="Calibri" panose="020F0502020204030204" pitchFamily="34" charset="0"/>
              </a:rPr>
              <a:t>Profile</a:t>
            </a:r>
            <a:r>
              <a:rPr lang="es-ES" sz="2800" b="1" dirty="0">
                <a:solidFill>
                  <a:srgbClr val="1D1D1B"/>
                </a:solidFill>
                <a:latin typeface="Calibri" panose="020F0502020204030204" pitchFamily="34" charset="0"/>
                <a:cs typeface="Calibri" panose="020F0502020204030204" pitchFamily="34" charset="0"/>
              </a:rPr>
              <a:t> - The Onion Model</a:t>
            </a:r>
            <a:endParaRPr kumimoji="0" lang="en-US" sz="28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16" name="Picture 15" descr="A group of colorful people&#10;&#10;Description automatically generated">
            <a:extLst>
              <a:ext uri="{FF2B5EF4-FFF2-40B4-BE49-F238E27FC236}">
                <a16:creationId xmlns:a16="http://schemas.microsoft.com/office/drawing/2014/main" id="{3EF8DA20-B1CF-218D-12FF-25D1ED45BF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grpSp>
        <p:nvGrpSpPr>
          <p:cNvPr id="10" name="Google Shape;203;p3">
            <a:extLst>
              <a:ext uri="{FF2B5EF4-FFF2-40B4-BE49-F238E27FC236}">
                <a16:creationId xmlns:a16="http://schemas.microsoft.com/office/drawing/2014/main" id="{8990DEA6-102F-A831-66D5-1C28C628A4F5}"/>
              </a:ext>
            </a:extLst>
          </p:cNvPr>
          <p:cNvGrpSpPr/>
          <p:nvPr/>
        </p:nvGrpSpPr>
        <p:grpSpPr>
          <a:xfrm>
            <a:off x="2783632" y="1361038"/>
            <a:ext cx="5662246" cy="5163120"/>
            <a:chOff x="1054626" y="0"/>
            <a:chExt cx="4498975" cy="4526237"/>
          </a:xfrm>
          <a:solidFill>
            <a:schemeClr val="accent6">
              <a:lumMod val="75000"/>
            </a:schemeClr>
          </a:solidFill>
        </p:grpSpPr>
        <p:sp>
          <p:nvSpPr>
            <p:cNvPr id="11" name="Google Shape;204;p3">
              <a:extLst>
                <a:ext uri="{FF2B5EF4-FFF2-40B4-BE49-F238E27FC236}">
                  <a16:creationId xmlns:a16="http://schemas.microsoft.com/office/drawing/2014/main" id="{049485B9-74F0-65F2-E11B-2074FF0777E2}"/>
                </a:ext>
              </a:extLst>
            </p:cNvPr>
            <p:cNvSpPr/>
            <p:nvPr/>
          </p:nvSpPr>
          <p:spPr>
            <a:xfrm>
              <a:off x="1054626" y="0"/>
              <a:ext cx="4498975" cy="4498975"/>
            </a:xfrm>
            <a:prstGeom prst="ellipse">
              <a:avLst/>
            </a:prstGeom>
            <a:solidFill>
              <a:schemeClr val="accent1">
                <a:lumMod val="5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205;p3">
              <a:extLst>
                <a:ext uri="{FF2B5EF4-FFF2-40B4-BE49-F238E27FC236}">
                  <a16:creationId xmlns:a16="http://schemas.microsoft.com/office/drawing/2014/main" id="{189E1764-D6CD-F1CB-017B-28BFF506BA80}"/>
                </a:ext>
              </a:extLst>
            </p:cNvPr>
            <p:cNvSpPr txBox="1"/>
            <p:nvPr/>
          </p:nvSpPr>
          <p:spPr>
            <a:xfrm>
              <a:off x="2460555" y="224948"/>
              <a:ext cx="1687115" cy="449897"/>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200" b="1" i="0" u="none" strike="noStrike" cap="none" dirty="0">
                  <a:solidFill>
                    <a:schemeClr val="lt1"/>
                  </a:solidFill>
                  <a:latin typeface="Calibri"/>
                  <a:ea typeface="Calibri"/>
                  <a:cs typeface="Calibri"/>
                  <a:sym typeface="Calibri"/>
                </a:rPr>
                <a:t>Total Population</a:t>
              </a:r>
              <a:endParaRPr sz="1200" b="1" i="0" u="none" strike="noStrike" cap="none" dirty="0">
                <a:solidFill>
                  <a:srgbClr val="000000"/>
                </a:solidFill>
                <a:latin typeface="Arial"/>
                <a:ea typeface="Arial"/>
                <a:cs typeface="Arial"/>
                <a:sym typeface="Arial"/>
              </a:endParaRPr>
            </a:p>
          </p:txBody>
        </p:sp>
        <p:sp>
          <p:nvSpPr>
            <p:cNvPr id="14" name="Google Shape;206;p3">
              <a:extLst>
                <a:ext uri="{FF2B5EF4-FFF2-40B4-BE49-F238E27FC236}">
                  <a16:creationId xmlns:a16="http://schemas.microsoft.com/office/drawing/2014/main" id="{51424661-A158-9B41-79F7-BDE2BC575FB7}"/>
                </a:ext>
              </a:extLst>
            </p:cNvPr>
            <p:cNvSpPr/>
            <p:nvPr/>
          </p:nvSpPr>
          <p:spPr>
            <a:xfrm>
              <a:off x="1409428" y="674846"/>
              <a:ext cx="3824128" cy="3824128"/>
            </a:xfrm>
            <a:prstGeom prst="ellipse">
              <a:avLst/>
            </a:prstGeom>
            <a:solidFill>
              <a:schemeClr val="accent1">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207;p3">
              <a:extLst>
                <a:ext uri="{FF2B5EF4-FFF2-40B4-BE49-F238E27FC236}">
                  <a16:creationId xmlns:a16="http://schemas.microsoft.com/office/drawing/2014/main" id="{8D29D96E-E385-EBFE-CC90-D67B5D87E2E3}"/>
                </a:ext>
              </a:extLst>
            </p:cNvPr>
            <p:cNvSpPr txBox="1"/>
            <p:nvPr/>
          </p:nvSpPr>
          <p:spPr>
            <a:xfrm>
              <a:off x="2496915" y="894733"/>
              <a:ext cx="1649155" cy="439774"/>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200" b="1" i="0" u="none" strike="noStrike" cap="none" dirty="0">
                  <a:solidFill>
                    <a:schemeClr val="lt1"/>
                  </a:solidFill>
                  <a:latin typeface="Calibri"/>
                  <a:ea typeface="Calibri"/>
                  <a:cs typeface="Calibri"/>
                  <a:sym typeface="Calibri"/>
                </a:rPr>
                <a:t>People Affected</a:t>
              </a:r>
              <a:endParaRPr sz="1200" b="1" i="0" u="none" strike="noStrike" cap="none" dirty="0">
                <a:solidFill>
                  <a:srgbClr val="000000"/>
                </a:solidFill>
                <a:latin typeface="Arial"/>
                <a:ea typeface="Arial"/>
                <a:cs typeface="Arial"/>
                <a:sym typeface="Arial"/>
              </a:endParaRPr>
            </a:p>
          </p:txBody>
        </p:sp>
        <p:sp>
          <p:nvSpPr>
            <p:cNvPr id="18" name="Google Shape;208;p3">
              <a:extLst>
                <a:ext uri="{FF2B5EF4-FFF2-40B4-BE49-F238E27FC236}">
                  <a16:creationId xmlns:a16="http://schemas.microsoft.com/office/drawing/2014/main" id="{C00E7123-5017-9E10-7BDE-09813DB099CB}"/>
                </a:ext>
              </a:extLst>
            </p:cNvPr>
            <p:cNvSpPr/>
            <p:nvPr/>
          </p:nvSpPr>
          <p:spPr>
            <a:xfrm>
              <a:off x="1651032" y="1349692"/>
              <a:ext cx="3149282" cy="3149282"/>
            </a:xfrm>
            <a:prstGeom prst="ellipse">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209;p3">
              <a:extLst>
                <a:ext uri="{FF2B5EF4-FFF2-40B4-BE49-F238E27FC236}">
                  <a16:creationId xmlns:a16="http://schemas.microsoft.com/office/drawing/2014/main" id="{DB4EDB2A-F289-1510-DBED-B1D6E0374CDE}"/>
                </a:ext>
              </a:extLst>
            </p:cNvPr>
            <p:cNvSpPr txBox="1"/>
            <p:nvPr/>
          </p:nvSpPr>
          <p:spPr>
            <a:xfrm>
              <a:off x="2410797" y="1465023"/>
              <a:ext cx="1629753" cy="434600"/>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200" b="1" i="0" u="none" strike="noStrike" cap="none" dirty="0">
                  <a:latin typeface="Calibri"/>
                  <a:ea typeface="Calibri"/>
                  <a:cs typeface="Calibri"/>
                  <a:sym typeface="Calibri"/>
                </a:rPr>
                <a:t>People Exposed to Risks (PER)</a:t>
              </a:r>
              <a:endParaRPr sz="1200" b="1" i="0" u="none" strike="noStrike" cap="none" dirty="0">
                <a:latin typeface="Calibri"/>
                <a:ea typeface="Calibri"/>
                <a:cs typeface="Calibri"/>
                <a:sym typeface="Calibri"/>
              </a:endParaRPr>
            </a:p>
          </p:txBody>
        </p:sp>
        <p:sp>
          <p:nvSpPr>
            <p:cNvPr id="20" name="Google Shape;210;p3">
              <a:extLst>
                <a:ext uri="{FF2B5EF4-FFF2-40B4-BE49-F238E27FC236}">
                  <a16:creationId xmlns:a16="http://schemas.microsoft.com/office/drawing/2014/main" id="{76B81036-1215-F4E2-FDE6-308F68EBFA2C}"/>
                </a:ext>
              </a:extLst>
            </p:cNvPr>
            <p:cNvSpPr/>
            <p:nvPr/>
          </p:nvSpPr>
          <p:spPr>
            <a:xfrm>
              <a:off x="1919449" y="2028856"/>
              <a:ext cx="2629806" cy="2470118"/>
            </a:xfrm>
            <a:prstGeom prst="ellipse">
              <a:avLst/>
            </a:prstGeom>
            <a:solidFill>
              <a:schemeClr val="accent1">
                <a:lumMod val="40000"/>
                <a:lumOff val="6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1;p3">
              <a:extLst>
                <a:ext uri="{FF2B5EF4-FFF2-40B4-BE49-F238E27FC236}">
                  <a16:creationId xmlns:a16="http://schemas.microsoft.com/office/drawing/2014/main" id="{E2F03C17-B366-F20E-FD21-235F0FDA1CC7}"/>
                </a:ext>
              </a:extLst>
            </p:cNvPr>
            <p:cNvSpPr txBox="1"/>
            <p:nvPr/>
          </p:nvSpPr>
          <p:spPr>
            <a:xfrm>
              <a:off x="2524305" y="2075656"/>
              <a:ext cx="1420095" cy="416852"/>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200" b="1" i="0" u="none" strike="noStrike" cap="none" dirty="0">
                  <a:solidFill>
                    <a:srgbClr val="0070C0"/>
                  </a:solidFill>
                  <a:latin typeface="Calibri"/>
                  <a:ea typeface="Calibri"/>
                  <a:cs typeface="Calibri"/>
                  <a:sym typeface="Calibri"/>
                </a:rPr>
                <a:t>Protection PiN</a:t>
              </a:r>
              <a:endParaRPr sz="1200" b="1" i="0" u="none" strike="noStrike" cap="none" dirty="0">
                <a:solidFill>
                  <a:srgbClr val="0070C0"/>
                </a:solidFill>
                <a:latin typeface="Arial"/>
                <a:ea typeface="Arial"/>
                <a:cs typeface="Arial"/>
                <a:sym typeface="Arial"/>
              </a:endParaRPr>
            </a:p>
          </p:txBody>
        </p:sp>
        <p:sp>
          <p:nvSpPr>
            <p:cNvPr id="22" name="Google Shape;212;p3">
              <a:extLst>
                <a:ext uri="{FF2B5EF4-FFF2-40B4-BE49-F238E27FC236}">
                  <a16:creationId xmlns:a16="http://schemas.microsoft.com/office/drawing/2014/main" id="{86E1A6E5-4F6A-2EA6-AC4F-00C25A02B298}"/>
                </a:ext>
              </a:extLst>
            </p:cNvPr>
            <p:cNvSpPr/>
            <p:nvPr/>
          </p:nvSpPr>
          <p:spPr>
            <a:xfrm>
              <a:off x="2258099" y="2472971"/>
              <a:ext cx="1887970" cy="2053266"/>
            </a:xfrm>
            <a:prstGeom prst="ellipse">
              <a:avLst/>
            </a:prstGeom>
            <a:solidFill>
              <a:schemeClr val="accent3">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13;p3">
              <a:extLst>
                <a:ext uri="{FF2B5EF4-FFF2-40B4-BE49-F238E27FC236}">
                  <a16:creationId xmlns:a16="http://schemas.microsoft.com/office/drawing/2014/main" id="{2DCDAC71-96ED-3A9A-BE29-7295FF6BFC40}"/>
                </a:ext>
              </a:extLst>
            </p:cNvPr>
            <p:cNvSpPr txBox="1"/>
            <p:nvPr/>
          </p:nvSpPr>
          <p:spPr>
            <a:xfrm>
              <a:off x="2701513" y="2754407"/>
              <a:ext cx="992920" cy="368572"/>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200" b="1" i="0" u="none" strike="noStrike" cap="none" dirty="0">
                  <a:solidFill>
                    <a:schemeClr val="bg1"/>
                  </a:solidFill>
                  <a:latin typeface="Calibri"/>
                  <a:ea typeface="Calibri"/>
                  <a:cs typeface="Calibri"/>
                  <a:sym typeface="Calibri"/>
                </a:rPr>
                <a:t>People Targeted</a:t>
              </a:r>
              <a:endParaRPr sz="1200" b="1" i="0" u="none" strike="noStrike" cap="none" dirty="0">
                <a:solidFill>
                  <a:schemeClr val="bg1"/>
                </a:solidFill>
                <a:latin typeface="Arial"/>
                <a:ea typeface="Arial"/>
                <a:cs typeface="Arial"/>
                <a:sym typeface="Arial"/>
              </a:endParaRPr>
            </a:p>
          </p:txBody>
        </p:sp>
        <p:sp>
          <p:nvSpPr>
            <p:cNvPr id="24" name="Google Shape;212;p3">
              <a:extLst>
                <a:ext uri="{FF2B5EF4-FFF2-40B4-BE49-F238E27FC236}">
                  <a16:creationId xmlns:a16="http://schemas.microsoft.com/office/drawing/2014/main" id="{2699F345-523C-911C-3051-282BFAFDAEF1}"/>
                </a:ext>
              </a:extLst>
            </p:cNvPr>
            <p:cNvSpPr/>
            <p:nvPr/>
          </p:nvSpPr>
          <p:spPr>
            <a:xfrm>
              <a:off x="2632008" y="3239259"/>
              <a:ext cx="1140152" cy="1249959"/>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13;p3">
              <a:extLst>
                <a:ext uri="{FF2B5EF4-FFF2-40B4-BE49-F238E27FC236}">
                  <a16:creationId xmlns:a16="http://schemas.microsoft.com/office/drawing/2014/main" id="{5CF3AC9B-2195-BD98-6C4A-38DADD6628D4}"/>
                </a:ext>
              </a:extLst>
            </p:cNvPr>
            <p:cNvSpPr txBox="1"/>
            <p:nvPr/>
          </p:nvSpPr>
          <p:spPr>
            <a:xfrm>
              <a:off x="2705623" y="3558620"/>
              <a:ext cx="992920" cy="626347"/>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200" b="1" i="0" u="none" strike="noStrike" cap="none" dirty="0">
                  <a:solidFill>
                    <a:schemeClr val="bg1"/>
                  </a:solidFill>
                  <a:latin typeface="Calibri"/>
                  <a:ea typeface="Calibri"/>
                  <a:cs typeface="Calibri"/>
                  <a:sym typeface="Calibri"/>
                </a:rPr>
                <a:t>People Reached</a:t>
              </a:r>
              <a:endParaRPr sz="1200" b="1" i="0" u="none" strike="noStrike" cap="none" dirty="0">
                <a:solidFill>
                  <a:schemeClr val="bg1"/>
                </a:solidFill>
                <a:latin typeface="Arial"/>
                <a:ea typeface="Arial"/>
                <a:cs typeface="Arial"/>
                <a:sym typeface="Arial"/>
              </a:endParaRPr>
            </a:p>
          </p:txBody>
        </p:sp>
      </p:grpSp>
      <p:cxnSp>
        <p:nvCxnSpPr>
          <p:cNvPr id="27" name="Straight Connector 26">
            <a:extLst>
              <a:ext uri="{FF2B5EF4-FFF2-40B4-BE49-F238E27FC236}">
                <a16:creationId xmlns:a16="http://schemas.microsoft.com/office/drawing/2014/main" id="{579CD898-74DE-D0D0-AF6F-3EEE105379F4}"/>
              </a:ext>
            </a:extLst>
          </p:cNvPr>
          <p:cNvCxnSpPr>
            <a:cxnSpLocks/>
          </p:cNvCxnSpPr>
          <p:nvPr/>
        </p:nvCxnSpPr>
        <p:spPr>
          <a:xfrm flipH="1">
            <a:off x="6096000" y="4005064"/>
            <a:ext cx="3492948"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43EEF0-2024-175A-ED7E-54ACDFB322D9}"/>
              </a:ext>
            </a:extLst>
          </p:cNvPr>
          <p:cNvSpPr txBox="1"/>
          <p:nvPr/>
        </p:nvSpPr>
        <p:spPr>
          <a:xfrm>
            <a:off x="9608072" y="3751891"/>
            <a:ext cx="1803696" cy="646331"/>
          </a:xfrm>
          <a:prstGeom prst="rect">
            <a:avLst/>
          </a:prstGeom>
          <a:solidFill>
            <a:schemeClr val="accent1">
              <a:lumMod val="20000"/>
              <a:lumOff val="80000"/>
            </a:schemeClr>
          </a:solidFill>
        </p:spPr>
        <p:txBody>
          <a:bodyPr wrap="square" rtlCol="0">
            <a:sp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D1D1B"/>
                </a:solidFill>
                <a:effectLst/>
                <a:uLnTx/>
                <a:uFillTx/>
                <a:latin typeface="Calibri" panose="020F0502020204030204"/>
                <a:ea typeface="+mn-ea"/>
                <a:cs typeface="+mn-cs"/>
              </a:rPr>
              <a:t>Severity 3–5</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D1D1B"/>
                </a:solidFill>
                <a:effectLst/>
                <a:uLnTx/>
                <a:uFillTx/>
                <a:latin typeface="Calibri" panose="020F0502020204030204"/>
                <a:ea typeface="+mn-ea"/>
                <a:cs typeface="+mn-cs"/>
              </a:rPr>
              <a:t>Require humanitarian assistance</a:t>
            </a:r>
          </a:p>
        </p:txBody>
      </p:sp>
      <p:sp>
        <p:nvSpPr>
          <p:cNvPr id="30" name="TextBox 29">
            <a:extLst>
              <a:ext uri="{FF2B5EF4-FFF2-40B4-BE49-F238E27FC236}">
                <a16:creationId xmlns:a16="http://schemas.microsoft.com/office/drawing/2014/main" id="{6FAA9617-B747-640B-D080-3E8366DF60BC}"/>
              </a:ext>
            </a:extLst>
          </p:cNvPr>
          <p:cNvSpPr txBox="1"/>
          <p:nvPr/>
        </p:nvSpPr>
        <p:spPr>
          <a:xfrm>
            <a:off x="9608072" y="3022982"/>
            <a:ext cx="1803696" cy="461665"/>
          </a:xfrm>
          <a:prstGeom prst="rect">
            <a:avLst/>
          </a:prstGeom>
          <a:solidFill>
            <a:schemeClr val="accent1">
              <a:lumMod val="60000"/>
              <a:lumOff val="40000"/>
            </a:schemeClr>
          </a:solidFill>
        </p:spPr>
        <p:txBody>
          <a:bodyPr wrap="square" rtlCol="0">
            <a:sp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D1D1B"/>
                </a:solidFill>
                <a:effectLst/>
                <a:uLnTx/>
                <a:uFillTx/>
                <a:latin typeface="Calibri" panose="020F0502020204030204"/>
                <a:ea typeface="+mn-ea"/>
                <a:cs typeface="+mn-cs"/>
              </a:rPr>
              <a:t>Population exposed to 15 protection risks</a:t>
            </a:r>
          </a:p>
        </p:txBody>
      </p:sp>
      <p:cxnSp>
        <p:nvCxnSpPr>
          <p:cNvPr id="31" name="Straight Connector 30">
            <a:extLst>
              <a:ext uri="{FF2B5EF4-FFF2-40B4-BE49-F238E27FC236}">
                <a16:creationId xmlns:a16="http://schemas.microsoft.com/office/drawing/2014/main" id="{6F9DD6ED-417C-CDF2-4EDE-35F921A27A4E}"/>
              </a:ext>
            </a:extLst>
          </p:cNvPr>
          <p:cNvCxnSpPr>
            <a:cxnSpLocks/>
          </p:cNvCxnSpPr>
          <p:nvPr/>
        </p:nvCxnSpPr>
        <p:spPr>
          <a:xfrm flipH="1">
            <a:off x="6420596" y="3280079"/>
            <a:ext cx="3168352"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360C460-0C2F-1EB7-8981-C026E97EA394}"/>
              </a:ext>
            </a:extLst>
          </p:cNvPr>
          <p:cNvSpPr txBox="1"/>
          <p:nvPr/>
        </p:nvSpPr>
        <p:spPr>
          <a:xfrm>
            <a:off x="9608072" y="2251092"/>
            <a:ext cx="1816520" cy="461665"/>
          </a:xfrm>
          <a:prstGeom prst="rect">
            <a:avLst/>
          </a:prstGeom>
          <a:solidFill>
            <a:schemeClr val="accent1">
              <a:lumMod val="75000"/>
            </a:schemeClr>
          </a:solidFill>
        </p:spPr>
        <p:txBody>
          <a:bodyPr wrap="square" rtlCol="0">
            <a:sp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chemeClr val="bg1"/>
                </a:solidFill>
                <a:effectLst/>
                <a:uLnTx/>
                <a:uFillTx/>
                <a:latin typeface="Calibri" panose="020F0502020204030204"/>
                <a:ea typeface="+mn-ea"/>
                <a:cs typeface="+mn-cs"/>
              </a:rPr>
              <a:t>People affected by the crisis</a:t>
            </a:r>
          </a:p>
        </p:txBody>
      </p:sp>
      <p:cxnSp>
        <p:nvCxnSpPr>
          <p:cNvPr id="33" name="Straight Connector 32">
            <a:extLst>
              <a:ext uri="{FF2B5EF4-FFF2-40B4-BE49-F238E27FC236}">
                <a16:creationId xmlns:a16="http://schemas.microsoft.com/office/drawing/2014/main" id="{57BB7649-ED5F-7E00-13FE-1DB42A7DD940}"/>
              </a:ext>
            </a:extLst>
          </p:cNvPr>
          <p:cNvCxnSpPr>
            <a:cxnSpLocks/>
          </p:cNvCxnSpPr>
          <p:nvPr/>
        </p:nvCxnSpPr>
        <p:spPr>
          <a:xfrm flipH="1">
            <a:off x="6208068" y="2568313"/>
            <a:ext cx="338088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B80A47E-1DE1-A235-B7DB-E6A97AA1551F}"/>
              </a:ext>
            </a:extLst>
          </p:cNvPr>
          <p:cNvSpPr txBox="1"/>
          <p:nvPr/>
        </p:nvSpPr>
        <p:spPr>
          <a:xfrm>
            <a:off x="9620896" y="4640591"/>
            <a:ext cx="1803696" cy="828559"/>
          </a:xfrm>
          <a:prstGeom prst="rect">
            <a:avLst/>
          </a:prstGeom>
          <a:solidFill>
            <a:schemeClr val="accent3"/>
          </a:solidFill>
        </p:spPr>
        <p:txBody>
          <a:bodyPr wrap="square" rtlCol="0">
            <a:sp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D1D1B"/>
                </a:solidFill>
                <a:effectLst/>
                <a:uLnTx/>
                <a:uFillTx/>
                <a:latin typeface="Calibri" panose="020F0502020204030204"/>
                <a:ea typeface="+mn-ea"/>
                <a:cs typeface="+mn-cs"/>
              </a:rPr>
              <a:t>Subset of PiN planned for response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D1D1B"/>
                </a:solidFill>
                <a:effectLst/>
                <a:uLnTx/>
                <a:uFillTx/>
                <a:latin typeface="Calibri" panose="020F0502020204030204"/>
                <a:ea typeface="+mn-ea"/>
                <a:cs typeface="+mn-cs"/>
              </a:rPr>
              <a:t>Based on access, capacity, prioritization</a:t>
            </a:r>
          </a:p>
        </p:txBody>
      </p:sp>
      <p:cxnSp>
        <p:nvCxnSpPr>
          <p:cNvPr id="35" name="Straight Connector 34">
            <a:extLst>
              <a:ext uri="{FF2B5EF4-FFF2-40B4-BE49-F238E27FC236}">
                <a16:creationId xmlns:a16="http://schemas.microsoft.com/office/drawing/2014/main" id="{68ECF78B-E741-85F4-AD52-B57CC55CA114}"/>
              </a:ext>
            </a:extLst>
          </p:cNvPr>
          <p:cNvCxnSpPr>
            <a:cxnSpLocks/>
          </p:cNvCxnSpPr>
          <p:nvPr/>
        </p:nvCxnSpPr>
        <p:spPr>
          <a:xfrm flipH="1">
            <a:off x="6082012" y="4853745"/>
            <a:ext cx="3538884" cy="16539"/>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12EA01C-0858-A89F-859B-A046195CBE90}"/>
              </a:ext>
            </a:extLst>
          </p:cNvPr>
          <p:cNvSpPr txBox="1"/>
          <p:nvPr/>
        </p:nvSpPr>
        <p:spPr>
          <a:xfrm>
            <a:off x="9620896" y="5673203"/>
            <a:ext cx="1803696" cy="461665"/>
          </a:xfrm>
          <a:prstGeom prst="rect">
            <a:avLst/>
          </a:prstGeom>
          <a:solidFill>
            <a:schemeClr val="accent4">
              <a:lumMod val="20000"/>
              <a:lumOff val="80000"/>
            </a:schemeClr>
          </a:solidFill>
        </p:spPr>
        <p:txBody>
          <a:bodyPr wrap="square" rtlCol="0">
            <a:sp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D1D1B"/>
                </a:solidFill>
                <a:effectLst/>
                <a:uLnTx/>
                <a:uFillTx/>
                <a:latin typeface="Calibri" panose="020F0502020204030204"/>
                <a:ea typeface="+mn-ea"/>
                <a:cs typeface="+mn-cs"/>
              </a:rPr>
              <a:t>People Reached / covered</a:t>
            </a:r>
          </a:p>
        </p:txBody>
      </p:sp>
      <p:cxnSp>
        <p:nvCxnSpPr>
          <p:cNvPr id="39" name="Straight Connector 38">
            <a:extLst>
              <a:ext uri="{FF2B5EF4-FFF2-40B4-BE49-F238E27FC236}">
                <a16:creationId xmlns:a16="http://schemas.microsoft.com/office/drawing/2014/main" id="{7BD3F0C5-312A-ED33-7EDC-3F05DA93E2CF}"/>
              </a:ext>
            </a:extLst>
          </p:cNvPr>
          <p:cNvCxnSpPr>
            <a:cxnSpLocks/>
          </p:cNvCxnSpPr>
          <p:nvPr/>
        </p:nvCxnSpPr>
        <p:spPr>
          <a:xfrm flipH="1">
            <a:off x="6203822" y="5984397"/>
            <a:ext cx="3385126"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2742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B0A9E-FF10-088C-FC4A-5C4FEC686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227D9-8369-0C81-BD78-4A9C061319EB}"/>
              </a:ext>
            </a:extLst>
          </p:cNvPr>
          <p:cNvSpPr>
            <a:spLocks noGrp="1"/>
          </p:cNvSpPr>
          <p:nvPr>
            <p:ph type="title"/>
          </p:nvPr>
        </p:nvSpPr>
        <p:spPr>
          <a:xfrm>
            <a:off x="1377387" y="2442127"/>
            <a:ext cx="9437226" cy="2349792"/>
          </a:xfrm>
        </p:spPr>
        <p:txBody>
          <a:bodyPr>
            <a:normAutofit/>
          </a:bodyPr>
          <a:lstStyle/>
          <a:p>
            <a:r>
              <a:rPr lang="en-US" sz="3200" b="1" i="0" dirty="0">
                <a:effectLst/>
                <a:latin typeface="Roboto" panose="02000000000000000000" pitchFamily="2" charset="0"/>
              </a:rPr>
              <a:t>1. RISK ANALYSIS</a:t>
            </a:r>
            <a:br>
              <a:rPr lang="es-ES" sz="3600" b="0" dirty="0"/>
            </a:br>
            <a:endParaRPr lang="en-US" b="0" dirty="0"/>
          </a:p>
        </p:txBody>
      </p:sp>
    </p:spTree>
    <p:custDataLst>
      <p:tags r:id="rId1"/>
    </p:custDataLst>
    <p:extLst>
      <p:ext uri="{BB962C8B-B14F-4D97-AF65-F5344CB8AC3E}">
        <p14:creationId xmlns:p14="http://schemas.microsoft.com/office/powerpoint/2010/main" val="808419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AC1C9D-B2D6-B4C9-E50C-EA5ECF371849}"/>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8E03549-6DCA-E3BB-229B-B28486011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25" name="Rectangle: Rounded Corners 24">
            <a:extLst>
              <a:ext uri="{FF2B5EF4-FFF2-40B4-BE49-F238E27FC236}">
                <a16:creationId xmlns:a16="http://schemas.microsoft.com/office/drawing/2014/main" id="{FF9E651A-BD69-D6E4-A8ED-26E19EA88540}"/>
              </a:ext>
            </a:extLst>
          </p:cNvPr>
          <p:cNvSpPr/>
          <p:nvPr/>
        </p:nvSpPr>
        <p:spPr>
          <a:xfrm>
            <a:off x="202130" y="1486132"/>
            <a:ext cx="4508390" cy="832562"/>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PROTECTION RISKS SEVERITY - GPU</a:t>
            </a:r>
          </a:p>
        </p:txBody>
      </p:sp>
      <p:sp>
        <p:nvSpPr>
          <p:cNvPr id="26" name="Rectangle: Rounded Corners 25">
            <a:extLst>
              <a:ext uri="{FF2B5EF4-FFF2-40B4-BE49-F238E27FC236}">
                <a16:creationId xmlns:a16="http://schemas.microsoft.com/office/drawing/2014/main" id="{26D0D37D-B8BC-7B79-86E1-F337EB3ED6D2}"/>
              </a:ext>
            </a:extLst>
          </p:cNvPr>
          <p:cNvSpPr/>
          <p:nvPr/>
        </p:nvSpPr>
        <p:spPr>
          <a:xfrm>
            <a:off x="565828" y="2871215"/>
            <a:ext cx="4508390" cy="83256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D1D1B"/>
                </a:solidFill>
                <a:effectLst/>
                <a:uLnTx/>
                <a:uFillTx/>
                <a:latin typeface="Calibri" panose="020F0502020204030204"/>
                <a:ea typeface="+mn-ea"/>
                <a:cs typeface="+mn-cs"/>
              </a:rPr>
              <a:t>PEOPLE EXPOSED TO PROTECTION RISKS</a:t>
            </a:r>
          </a:p>
        </p:txBody>
      </p:sp>
      <p:sp>
        <p:nvSpPr>
          <p:cNvPr id="29" name="Arrow: Down 28">
            <a:extLst>
              <a:ext uri="{FF2B5EF4-FFF2-40B4-BE49-F238E27FC236}">
                <a16:creationId xmlns:a16="http://schemas.microsoft.com/office/drawing/2014/main" id="{739F6D37-5E07-8BBC-B93B-824BFE7F776F}"/>
              </a:ext>
            </a:extLst>
          </p:cNvPr>
          <p:cNvSpPr/>
          <p:nvPr/>
        </p:nvSpPr>
        <p:spPr>
          <a:xfrm>
            <a:off x="3834005" y="2216629"/>
            <a:ext cx="532435" cy="523220"/>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Down 29">
            <a:extLst>
              <a:ext uri="{FF2B5EF4-FFF2-40B4-BE49-F238E27FC236}">
                <a16:creationId xmlns:a16="http://schemas.microsoft.com/office/drawing/2014/main" id="{61AB4517-808E-B29B-F1D8-0CEC5579BC62}"/>
              </a:ext>
            </a:extLst>
          </p:cNvPr>
          <p:cNvSpPr/>
          <p:nvPr/>
        </p:nvSpPr>
        <p:spPr>
          <a:xfrm>
            <a:off x="4275565" y="3601712"/>
            <a:ext cx="532435" cy="523220"/>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80F4627B-A86D-C80C-1054-525106D4C439}"/>
              </a:ext>
            </a:extLst>
          </p:cNvPr>
          <p:cNvSpPr/>
          <p:nvPr/>
        </p:nvSpPr>
        <p:spPr>
          <a:xfrm>
            <a:off x="8778239" y="1486132"/>
            <a:ext cx="3116813" cy="832562"/>
          </a:xfrm>
          <a:prstGeom prst="roundRect">
            <a:avLst/>
          </a:prstGeom>
          <a:solidFill>
            <a:schemeClr val="accent3">
              <a:lumMod val="20000"/>
              <a:lumOff val="8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D1D1B"/>
                </a:solidFill>
                <a:effectLst/>
                <a:uLnTx/>
                <a:uFillTx/>
                <a:latin typeface="Calibri" panose="020F0502020204030204"/>
                <a:ea typeface="+mn-ea"/>
                <a:cs typeface="+mn-cs"/>
              </a:rPr>
              <a:t>SUBNATIONAL VALUE JUDGEMENT </a:t>
            </a:r>
            <a:r>
              <a:rPr lang="en-US" sz="1600" dirty="0">
                <a:solidFill>
                  <a:srgbClr val="1D1D1B"/>
                </a:solidFill>
                <a:latin typeface="Calibri" panose="020F0502020204030204"/>
              </a:rPr>
              <a:t>-</a:t>
            </a:r>
            <a:r>
              <a:rPr kumimoji="0" lang="en-US" sz="1600" b="0" i="0" u="none" strike="noStrike" kern="1200" cap="none" spc="0" normalizeH="0" baseline="0" noProof="0" dirty="0">
                <a:ln>
                  <a:noFill/>
                </a:ln>
                <a:solidFill>
                  <a:srgbClr val="1D1D1B"/>
                </a:solidFill>
                <a:effectLst/>
                <a:uLnTx/>
                <a:uFillTx/>
                <a:latin typeface="Calibri" panose="020F0502020204030204"/>
                <a:ea typeface="+mn-ea"/>
                <a:cs typeface="+mn-cs"/>
              </a:rPr>
              <a:t> JUNE TO AUGUST</a:t>
            </a:r>
          </a:p>
        </p:txBody>
      </p:sp>
      <p:sp>
        <p:nvSpPr>
          <p:cNvPr id="8" name="Rectangle: Rounded Corners 7">
            <a:extLst>
              <a:ext uri="{FF2B5EF4-FFF2-40B4-BE49-F238E27FC236}">
                <a16:creationId xmlns:a16="http://schemas.microsoft.com/office/drawing/2014/main" id="{07372503-86C9-6BFA-A129-04203E2F3898}"/>
              </a:ext>
            </a:extLst>
          </p:cNvPr>
          <p:cNvSpPr/>
          <p:nvPr/>
        </p:nvSpPr>
        <p:spPr>
          <a:xfrm>
            <a:off x="8778240" y="2871215"/>
            <a:ext cx="3116812" cy="832562"/>
          </a:xfrm>
          <a:prstGeom prst="roundRect">
            <a:avLst/>
          </a:prstGeom>
          <a:solidFill>
            <a:schemeClr val="accent3">
              <a:lumMod val="20000"/>
              <a:lumOff val="8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D1D1B"/>
                </a:solidFill>
                <a:effectLst/>
                <a:uLnTx/>
                <a:uFillTx/>
                <a:latin typeface="Calibri" panose="020F0502020204030204"/>
                <a:ea typeface="+mn-ea"/>
                <a:cs typeface="+mn-cs"/>
              </a:rPr>
              <a:t>AUTOMATIZE TOOL: </a:t>
            </a:r>
            <a:r>
              <a:rPr kumimoji="0" lang="en-US" sz="1600" b="0" i="0" u="none" strike="noStrike" kern="1200" cap="none" spc="0" normalizeH="0" baseline="0" noProof="0" dirty="0">
                <a:ln>
                  <a:noFill/>
                </a:ln>
                <a:solidFill>
                  <a:srgbClr val="1D1D1B"/>
                </a:solidFill>
                <a:effectLst/>
                <a:uLnTx/>
                <a:uFillTx/>
                <a:latin typeface="Calibri" panose="020F0502020204030204"/>
                <a:ea typeface="+mn-ea"/>
                <a:cs typeface="+mn-cs"/>
              </a:rPr>
              <a:t>PREDICTIVE MODEL TO CALCULATE BASED ON RISKS SEVERITY AND OTHER DATA</a:t>
            </a:r>
          </a:p>
        </p:txBody>
      </p:sp>
      <p:pic>
        <p:nvPicPr>
          <p:cNvPr id="16" name="Picture 15">
            <a:extLst>
              <a:ext uri="{FF2B5EF4-FFF2-40B4-BE49-F238E27FC236}">
                <a16:creationId xmlns:a16="http://schemas.microsoft.com/office/drawing/2014/main" id="{1A3AF15A-BA71-7AE1-80B9-5530A54A6B56}"/>
              </a:ext>
            </a:extLst>
          </p:cNvPr>
          <p:cNvPicPr>
            <a:picLocks noChangeAspect="1"/>
          </p:cNvPicPr>
          <p:nvPr/>
        </p:nvPicPr>
        <p:blipFill rotWithShape="1">
          <a:blip r:embed="rId5"/>
          <a:srcRect r="34608"/>
          <a:stretch/>
        </p:blipFill>
        <p:spPr>
          <a:xfrm>
            <a:off x="6382877" y="1562835"/>
            <a:ext cx="1556784" cy="744897"/>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833A27F2-D90C-10C4-CC61-C6066CC59BDB}"/>
              </a:ext>
            </a:extLst>
          </p:cNvPr>
          <p:cNvPicPr>
            <a:picLocks noChangeAspect="1"/>
          </p:cNvPicPr>
          <p:nvPr/>
        </p:nvPicPr>
        <p:blipFill>
          <a:blip r:embed="rId6"/>
          <a:stretch>
            <a:fillRect/>
          </a:stretch>
        </p:blipFill>
        <p:spPr>
          <a:xfrm>
            <a:off x="6374725" y="3015670"/>
            <a:ext cx="1554480" cy="543652"/>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EE5F5B39-DF78-81CD-193C-07C1E3163D1B}"/>
              </a:ext>
            </a:extLst>
          </p:cNvPr>
          <p:cNvSpPr txBox="1"/>
          <p:nvPr/>
        </p:nvSpPr>
        <p:spPr>
          <a:xfrm>
            <a:off x="188945" y="2313723"/>
            <a:ext cx="30191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1D1D1B"/>
                </a:solidFill>
                <a:effectLst/>
                <a:uLnTx/>
                <a:uFillTx/>
                <a:latin typeface="Calibri" panose="020F0502020204030204"/>
                <a:ea typeface="+mn-ea"/>
                <a:cs typeface="+mn-cs"/>
              </a:rPr>
              <a:t>OUTPUT: </a:t>
            </a:r>
            <a:r>
              <a:rPr kumimoji="0" lang="es-ES" sz="1400" b="0" i="0" u="none" strike="noStrike" kern="1200" cap="none" spc="0" normalizeH="0" baseline="0" noProof="0" dirty="0">
                <a:ln>
                  <a:noFill/>
                </a:ln>
                <a:solidFill>
                  <a:srgbClr val="1D1D1B"/>
                </a:solidFill>
                <a:effectLst/>
                <a:uLnTx/>
                <a:uFillTx/>
                <a:latin typeface="Calibri" panose="020F0502020204030204"/>
                <a:ea typeface="+mn-ea"/>
                <a:cs typeface="+mn-cs"/>
              </a:rPr>
              <a:t>SEVERITY DATA ON 15 RISKS</a:t>
            </a:r>
            <a:r>
              <a:rPr kumimoji="0" lang="es-ES" sz="1400" b="1" i="0" u="none" strike="noStrike" kern="1200" cap="none" spc="0" normalizeH="0" baseline="0" noProof="0" dirty="0">
                <a:ln>
                  <a:noFill/>
                </a:ln>
                <a:solidFill>
                  <a:srgbClr val="1D1D1B"/>
                </a:solidFill>
                <a:effectLst/>
                <a:uLnTx/>
                <a:uFillTx/>
                <a:latin typeface="Calibri" panose="020F0502020204030204"/>
                <a:ea typeface="+mn-ea"/>
                <a:cs typeface="+mn-cs"/>
              </a:rPr>
              <a:t> </a:t>
            </a:r>
            <a:endParaRPr kumimoji="0" lang="en-US" sz="1400" b="1"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910139F-7EAC-7DAF-7E39-CC94C7BF1847}"/>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chemeClr val="accent3"/>
                </a:solidFill>
                <a:effectLst/>
                <a:uLnTx/>
                <a:uFillTx/>
                <a:latin typeface="Calibri" panose="020F0502020204030204" pitchFamily="34" charset="0"/>
                <a:ea typeface="+mn-ea"/>
                <a:cs typeface="Calibri" panose="020F0502020204030204" pitchFamily="34" charset="0"/>
              </a:rPr>
              <a:t>Analysis of </a:t>
            </a:r>
            <a:r>
              <a:rPr kumimoji="0" lang="es-ES" sz="2800" b="1" i="0" u="none" strike="noStrike" kern="1200" cap="none" spc="0" normalizeH="0" baseline="0" noProof="0" dirty="0">
                <a:ln>
                  <a:noFill/>
                </a:ln>
                <a:solidFill>
                  <a:schemeClr val="accent3"/>
                </a:solidFill>
                <a:effectLst/>
                <a:uLnTx/>
                <a:uFillTx/>
                <a:latin typeface="Calibri" panose="020F0502020204030204"/>
                <a:ea typeface="+mn-ea"/>
                <a:cs typeface="+mn-cs"/>
              </a:rPr>
              <a:t>Risks</a:t>
            </a:r>
            <a:endParaRPr kumimoji="0" lang="en-US" sz="2800" b="0" i="0" u="none" strike="noStrike" kern="1200" cap="none" spc="0" normalizeH="0" baseline="0" noProof="0" dirty="0">
              <a:ln>
                <a:noFill/>
              </a:ln>
              <a:solidFill>
                <a:schemeClr val="accent3"/>
              </a:solidFill>
              <a:effectLst/>
              <a:uLnTx/>
              <a:uFillTx/>
              <a:latin typeface="Calibri" panose="020F0502020204030204"/>
              <a:ea typeface="+mn-ea"/>
              <a:cs typeface="+mn-cs"/>
            </a:endParaRPr>
          </a:p>
        </p:txBody>
      </p:sp>
      <p:pic>
        <p:nvPicPr>
          <p:cNvPr id="14" name="Picture 13" descr="A group of colorful people&#10;&#10;Description automatically generated">
            <a:extLst>
              <a:ext uri="{FF2B5EF4-FFF2-40B4-BE49-F238E27FC236}">
                <a16:creationId xmlns:a16="http://schemas.microsoft.com/office/drawing/2014/main" id="{6A841462-5E11-3029-84F0-56FB16AC2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sp>
        <p:nvSpPr>
          <p:cNvPr id="4" name="TextBox 3">
            <a:extLst>
              <a:ext uri="{FF2B5EF4-FFF2-40B4-BE49-F238E27FC236}">
                <a16:creationId xmlns:a16="http://schemas.microsoft.com/office/drawing/2014/main" id="{64864719-66CF-D96A-D645-F1292C142504}"/>
              </a:ext>
            </a:extLst>
          </p:cNvPr>
          <p:cNvSpPr txBox="1"/>
          <p:nvPr/>
        </p:nvSpPr>
        <p:spPr>
          <a:xfrm>
            <a:off x="478310" y="3769525"/>
            <a:ext cx="37355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1D1D1B"/>
                </a:solidFill>
                <a:effectLst/>
                <a:uLnTx/>
                <a:uFillTx/>
                <a:latin typeface="Calibri" panose="020F0502020204030204"/>
                <a:ea typeface="+mn-ea"/>
                <a:cs typeface="+mn-cs"/>
              </a:rPr>
              <a:t>OUTPUT: </a:t>
            </a:r>
            <a:r>
              <a:rPr kumimoji="0" lang="es-ES" sz="1400" b="0" i="0" u="none" strike="noStrike" kern="1200" cap="none" spc="0" normalizeH="0" baseline="0" noProof="0" dirty="0">
                <a:ln>
                  <a:noFill/>
                </a:ln>
                <a:solidFill>
                  <a:srgbClr val="1D1D1B"/>
                </a:solidFill>
                <a:effectLst/>
                <a:uLnTx/>
                <a:uFillTx/>
                <a:latin typeface="Calibri" panose="020F0502020204030204"/>
                <a:ea typeface="+mn-ea"/>
                <a:cs typeface="+mn-cs"/>
              </a:rPr>
              <a:t>N. OF POPULATION ESTIMATED AT RISK</a:t>
            </a:r>
            <a:endParaRPr kumimoji="0" lang="en-US" sz="14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0339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DC0C0FF-CFC7-D6AA-29E2-CA084FD5379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E4F4691-D2DB-E9C7-8B57-90C0BF3EABE7}"/>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371C2BD4-B9E5-9239-55C3-903CC07ADC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25" name="Rectangle: Rounded Corners 24">
            <a:extLst>
              <a:ext uri="{FF2B5EF4-FFF2-40B4-BE49-F238E27FC236}">
                <a16:creationId xmlns:a16="http://schemas.microsoft.com/office/drawing/2014/main" id="{6A444D1D-87BF-CAE2-FAD0-0ADD73270CCF}"/>
              </a:ext>
            </a:extLst>
          </p:cNvPr>
          <p:cNvSpPr/>
          <p:nvPr/>
        </p:nvSpPr>
        <p:spPr>
          <a:xfrm>
            <a:off x="5303912" y="5789894"/>
            <a:ext cx="4508390" cy="832562"/>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PROTECTION RISKS SEVERITY - GPU</a:t>
            </a:r>
          </a:p>
        </p:txBody>
      </p:sp>
      <p:sp>
        <p:nvSpPr>
          <p:cNvPr id="3" name="Rectangle: Rounded Corners 2">
            <a:extLst>
              <a:ext uri="{FF2B5EF4-FFF2-40B4-BE49-F238E27FC236}">
                <a16:creationId xmlns:a16="http://schemas.microsoft.com/office/drawing/2014/main" id="{0DC55F13-299E-60A9-BEFB-00B3F6728D7B}"/>
              </a:ext>
            </a:extLst>
          </p:cNvPr>
          <p:cNvSpPr/>
          <p:nvPr/>
        </p:nvSpPr>
        <p:spPr>
          <a:xfrm>
            <a:off x="1055440" y="5766283"/>
            <a:ext cx="3116813" cy="832562"/>
          </a:xfrm>
          <a:prstGeom prst="roundRect">
            <a:avLst/>
          </a:prstGeom>
          <a:solidFill>
            <a:schemeClr val="accent3">
              <a:lumMod val="20000"/>
              <a:lumOff val="8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D1D1B"/>
                </a:solidFill>
                <a:effectLst/>
                <a:uLnTx/>
                <a:uFillTx/>
                <a:latin typeface="Calibri" panose="020F0502020204030204"/>
                <a:ea typeface="+mn-ea"/>
                <a:cs typeface="+mn-cs"/>
              </a:rPr>
              <a:t>SUBNATIONAL VALUE JUDGEMENT IN JUNE AND SEPTEMBER</a:t>
            </a:r>
          </a:p>
        </p:txBody>
      </p:sp>
      <p:sp>
        <p:nvSpPr>
          <p:cNvPr id="24" name="TextBox 23">
            <a:extLst>
              <a:ext uri="{FF2B5EF4-FFF2-40B4-BE49-F238E27FC236}">
                <a16:creationId xmlns:a16="http://schemas.microsoft.com/office/drawing/2014/main" id="{3EFDF243-7FC1-785F-DFA0-7BCC0DB9D36B}"/>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1D1D1B"/>
                </a:solidFill>
                <a:effectLst/>
                <a:uLnTx/>
                <a:uFillTx/>
                <a:latin typeface="Calibri" panose="020F0502020204030204" pitchFamily="34" charset="0"/>
                <a:ea typeface="+mn-ea"/>
                <a:cs typeface="Calibri" panose="020F0502020204030204" pitchFamily="34" charset="0"/>
              </a:rPr>
              <a:t>Analysis of </a:t>
            </a:r>
            <a:r>
              <a:rPr kumimoji="0" lang="es-ES" sz="2800" b="1" i="0" u="none" strike="noStrike" kern="1200" cap="none" spc="0" normalizeH="0" baseline="0" noProof="0" dirty="0">
                <a:ln>
                  <a:noFill/>
                </a:ln>
                <a:solidFill>
                  <a:srgbClr val="1D1D1B"/>
                </a:solidFill>
                <a:effectLst/>
                <a:uLnTx/>
                <a:uFillTx/>
                <a:latin typeface="Calibri" panose="020F0502020204030204"/>
                <a:ea typeface="+mn-ea"/>
                <a:cs typeface="+mn-cs"/>
              </a:rPr>
              <a:t>Risk</a:t>
            </a:r>
            <a:r>
              <a:rPr lang="es-ES" sz="2800" b="1" dirty="0">
                <a:solidFill>
                  <a:srgbClr val="1D1D1B"/>
                </a:solidFill>
                <a:latin typeface="Calibri" panose="020F0502020204030204"/>
              </a:rPr>
              <a:t>s: The Excel </a:t>
            </a:r>
            <a:r>
              <a:rPr lang="es-ES" sz="2800" b="1" dirty="0" err="1">
                <a:solidFill>
                  <a:srgbClr val="1D1D1B"/>
                </a:solidFill>
                <a:latin typeface="Calibri" panose="020F0502020204030204"/>
              </a:rPr>
              <a:t>matrix</a:t>
            </a:r>
            <a:endParaRPr kumimoji="0" lang="en-US" sz="28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14" name="Picture 13" descr="A group of colorful people&#10;&#10;Description automatically generated">
            <a:extLst>
              <a:ext uri="{FF2B5EF4-FFF2-40B4-BE49-F238E27FC236}">
                <a16:creationId xmlns:a16="http://schemas.microsoft.com/office/drawing/2014/main" id="{7EAD060A-E9AD-16D4-36E6-C9AA3CE2F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pic>
        <p:nvPicPr>
          <p:cNvPr id="10" name="Picture 9">
            <a:extLst>
              <a:ext uri="{FF2B5EF4-FFF2-40B4-BE49-F238E27FC236}">
                <a16:creationId xmlns:a16="http://schemas.microsoft.com/office/drawing/2014/main" id="{9D65A582-C5FF-4CE0-AF1F-D158A28823F7}"/>
              </a:ext>
            </a:extLst>
          </p:cNvPr>
          <p:cNvPicPr>
            <a:picLocks noChangeAspect="1"/>
          </p:cNvPicPr>
          <p:nvPr/>
        </p:nvPicPr>
        <p:blipFill>
          <a:blip r:embed="rId6"/>
          <a:stretch>
            <a:fillRect/>
          </a:stretch>
        </p:blipFill>
        <p:spPr>
          <a:xfrm>
            <a:off x="26642" y="1273064"/>
            <a:ext cx="11189275" cy="4311872"/>
          </a:xfrm>
          <a:prstGeom prst="rect">
            <a:avLst/>
          </a:prstGeom>
        </p:spPr>
      </p:pic>
    </p:spTree>
    <p:custDataLst>
      <p:tags r:id="rId1"/>
    </p:custDataLst>
    <p:extLst>
      <p:ext uri="{BB962C8B-B14F-4D97-AF65-F5344CB8AC3E}">
        <p14:creationId xmlns:p14="http://schemas.microsoft.com/office/powerpoint/2010/main" val="415118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32CDADA-AD2C-EE2B-6D7E-9A4912F6A43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5BC01C-B31A-F15B-0E85-A4578C2B4995}"/>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6D220FC7-5276-A097-B9D9-CD21C0DCC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sp>
        <p:nvSpPr>
          <p:cNvPr id="25" name="Rectangle: Rounded Corners 24">
            <a:extLst>
              <a:ext uri="{FF2B5EF4-FFF2-40B4-BE49-F238E27FC236}">
                <a16:creationId xmlns:a16="http://schemas.microsoft.com/office/drawing/2014/main" id="{41937382-7F83-FF7B-7F6F-B9FC13801FC1}"/>
              </a:ext>
            </a:extLst>
          </p:cNvPr>
          <p:cNvSpPr/>
          <p:nvPr/>
        </p:nvSpPr>
        <p:spPr>
          <a:xfrm>
            <a:off x="5303912" y="5789894"/>
            <a:ext cx="4508390" cy="832562"/>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PROTECTION RISKS SEVERITY - GPU</a:t>
            </a:r>
          </a:p>
        </p:txBody>
      </p:sp>
      <p:sp>
        <p:nvSpPr>
          <p:cNvPr id="3" name="Rectangle: Rounded Corners 2">
            <a:extLst>
              <a:ext uri="{FF2B5EF4-FFF2-40B4-BE49-F238E27FC236}">
                <a16:creationId xmlns:a16="http://schemas.microsoft.com/office/drawing/2014/main" id="{B0E583B6-B7B3-0C06-D8D2-49EE77EA3CE2}"/>
              </a:ext>
            </a:extLst>
          </p:cNvPr>
          <p:cNvSpPr/>
          <p:nvPr/>
        </p:nvSpPr>
        <p:spPr>
          <a:xfrm>
            <a:off x="1055440" y="5766283"/>
            <a:ext cx="3116813" cy="832562"/>
          </a:xfrm>
          <a:prstGeom prst="roundRect">
            <a:avLst/>
          </a:prstGeom>
          <a:solidFill>
            <a:schemeClr val="accent3">
              <a:lumMod val="20000"/>
              <a:lumOff val="8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D1D1B"/>
                </a:solidFill>
                <a:effectLst/>
                <a:uLnTx/>
                <a:uFillTx/>
                <a:latin typeface="Calibri" panose="020F0502020204030204"/>
                <a:ea typeface="+mn-ea"/>
                <a:cs typeface="+mn-cs"/>
              </a:rPr>
              <a:t>SUBNATIONAL VALUE JUDGEMENT IN JUNE AND SEPTEMBER</a:t>
            </a:r>
          </a:p>
        </p:txBody>
      </p:sp>
      <p:sp>
        <p:nvSpPr>
          <p:cNvPr id="24" name="TextBox 23">
            <a:extLst>
              <a:ext uri="{FF2B5EF4-FFF2-40B4-BE49-F238E27FC236}">
                <a16:creationId xmlns:a16="http://schemas.microsoft.com/office/drawing/2014/main" id="{9FE510FC-88F2-F20A-259C-E7A4B212B9B4}"/>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1D1D1B"/>
                </a:solidFill>
                <a:effectLst/>
                <a:uLnTx/>
                <a:uFillTx/>
                <a:latin typeface="Calibri" panose="020F0502020204030204" pitchFamily="34" charset="0"/>
                <a:ea typeface="+mn-ea"/>
                <a:cs typeface="Calibri" panose="020F0502020204030204" pitchFamily="34" charset="0"/>
              </a:rPr>
              <a:t>Analysis of </a:t>
            </a:r>
            <a:r>
              <a:rPr kumimoji="0" lang="es-ES" sz="2800" b="1" i="0" u="none" strike="noStrike" kern="1200" cap="none" spc="0" normalizeH="0" baseline="0" noProof="0" dirty="0">
                <a:ln>
                  <a:noFill/>
                </a:ln>
                <a:solidFill>
                  <a:srgbClr val="1D1D1B"/>
                </a:solidFill>
                <a:effectLst/>
                <a:uLnTx/>
                <a:uFillTx/>
                <a:latin typeface="Calibri" panose="020F0502020204030204"/>
                <a:ea typeface="+mn-ea"/>
                <a:cs typeface="+mn-cs"/>
              </a:rPr>
              <a:t>Risks: Output of The Tool</a:t>
            </a:r>
            <a:endParaRPr kumimoji="0" lang="en-US" sz="28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14" name="Picture 13" descr="A group of colorful people&#10;&#10;Description automatically generated">
            <a:extLst>
              <a:ext uri="{FF2B5EF4-FFF2-40B4-BE49-F238E27FC236}">
                <a16:creationId xmlns:a16="http://schemas.microsoft.com/office/drawing/2014/main" id="{848549D3-FDFD-60CB-59A1-19CEC47509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pic>
        <p:nvPicPr>
          <p:cNvPr id="10" name="Picture 9">
            <a:extLst>
              <a:ext uri="{FF2B5EF4-FFF2-40B4-BE49-F238E27FC236}">
                <a16:creationId xmlns:a16="http://schemas.microsoft.com/office/drawing/2014/main" id="{3D04341C-D43B-216A-04E1-3FD60131774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9839" y="1273064"/>
            <a:ext cx="10562881" cy="4311872"/>
          </a:xfrm>
          <a:prstGeom prst="rect">
            <a:avLst/>
          </a:prstGeom>
        </p:spPr>
      </p:pic>
    </p:spTree>
    <p:custDataLst>
      <p:tags r:id="rId1"/>
    </p:custDataLst>
    <p:extLst>
      <p:ext uri="{BB962C8B-B14F-4D97-AF65-F5344CB8AC3E}">
        <p14:creationId xmlns:p14="http://schemas.microsoft.com/office/powerpoint/2010/main" val="953020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AC1C9D-B2D6-B4C9-E50C-EA5ECF371849}"/>
              </a:ext>
            </a:extLst>
          </p:cNvPr>
          <p:cNvSpPr/>
          <p:nvPr/>
        </p:nvSpPr>
        <p:spPr>
          <a:xfrm>
            <a:off x="0" y="0"/>
            <a:ext cx="12192000" cy="285750"/>
          </a:xfrm>
          <a:prstGeom prst="rect">
            <a:avLst/>
          </a:prstGeom>
          <a:solidFill>
            <a:srgbClr val="FFC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8E03549-6DCA-E3BB-229B-B28486011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057" y="6524158"/>
            <a:ext cx="1377703" cy="196597"/>
          </a:xfrm>
          <a:prstGeom prst="rect">
            <a:avLst/>
          </a:prstGeom>
        </p:spPr>
      </p:pic>
      <p:pic>
        <p:nvPicPr>
          <p:cNvPr id="7" name="Picture 6">
            <a:extLst>
              <a:ext uri="{FF2B5EF4-FFF2-40B4-BE49-F238E27FC236}">
                <a16:creationId xmlns:a16="http://schemas.microsoft.com/office/drawing/2014/main" id="{2E1D35C1-8622-ACC8-8D10-F00B1D71646B}"/>
              </a:ext>
            </a:extLst>
          </p:cNvPr>
          <p:cNvPicPr>
            <a:picLocks noChangeAspect="1"/>
          </p:cNvPicPr>
          <p:nvPr/>
        </p:nvPicPr>
        <p:blipFill>
          <a:blip r:embed="rId5"/>
          <a:stretch>
            <a:fillRect/>
          </a:stretch>
        </p:blipFill>
        <p:spPr>
          <a:xfrm>
            <a:off x="711310" y="2793469"/>
            <a:ext cx="10374517" cy="3628307"/>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D9D9DEF2-0116-6785-271B-521CD51ABC06}"/>
              </a:ext>
            </a:extLst>
          </p:cNvPr>
          <p:cNvSpPr txBox="1"/>
          <p:nvPr/>
        </p:nvSpPr>
        <p:spPr>
          <a:xfrm>
            <a:off x="289830" y="1180507"/>
            <a:ext cx="11627850" cy="146706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9FE3"/>
              </a:buClr>
              <a:buSzTx/>
              <a:buFontTx/>
              <a:buNone/>
              <a:tabLst/>
              <a:defRPr/>
            </a:pPr>
            <a:r>
              <a:rPr kumimoji="0" lang="en-GB" sz="2000" b="1" i="0" u="none" strike="noStrike" kern="100" cap="none" spc="0" normalizeH="0" baseline="0" noProof="0" dirty="0">
                <a:ln>
                  <a:noFill/>
                </a:ln>
                <a:solidFill>
                  <a:srgbClr val="1D1D1B"/>
                </a:solidFill>
                <a:effectLst/>
                <a:uLnTx/>
                <a:uFillTx/>
                <a:latin typeface="Calibri" panose="020F0502020204030204" pitchFamily="34" charset="0"/>
                <a:ea typeface="Calibri" panose="020F0502020204030204" pitchFamily="34" charset="0"/>
                <a:cs typeface="Times New Roman" panose="02020603050405020304" pitchFamily="18" charset="0"/>
              </a:rPr>
              <a:t>The model uses </a:t>
            </a:r>
            <a:r>
              <a:rPr kumimoji="0" lang="en-GB" sz="2000" b="1" i="0" u="none" strike="noStrike" kern="100" cap="none" spc="0" normalizeH="0" baseline="0" noProof="0" dirty="0" err="1">
                <a:ln>
                  <a:noFill/>
                </a:ln>
                <a:solidFill>
                  <a:srgbClr val="1D1D1B"/>
                </a:solidFill>
                <a:effectLst/>
                <a:uLnTx/>
                <a:uFillTx/>
                <a:latin typeface="Calibri" panose="020F0502020204030204" pitchFamily="34" charset="0"/>
                <a:ea typeface="Calibri" panose="020F0502020204030204" pitchFamily="34" charset="0"/>
                <a:cs typeface="Times New Roman" panose="02020603050405020304" pitchFamily="18" charset="0"/>
              </a:rPr>
              <a:t>XGBoost</a:t>
            </a:r>
            <a:r>
              <a:rPr kumimoji="0" lang="en-GB" sz="2000" b="1" i="0" u="none" strike="noStrike" kern="100" cap="none" spc="0" normalizeH="0" baseline="0" noProof="0" dirty="0">
                <a:ln>
                  <a:noFill/>
                </a:ln>
                <a:solidFill>
                  <a:srgbClr val="1D1D1B"/>
                </a:solidFill>
                <a:effectLst/>
                <a:uLnTx/>
                <a:uFillTx/>
                <a:latin typeface="Calibri" panose="020F0502020204030204" pitchFamily="34" charset="0"/>
                <a:ea typeface="Calibri" panose="020F0502020204030204" pitchFamily="34" charset="0"/>
                <a:cs typeface="Times New Roman" panose="02020603050405020304" pitchFamily="18" charset="0"/>
              </a:rPr>
              <a:t> algorithm, known for its efficiency and accuracy in handling complex datasets through an ensemble of decision trees.</a:t>
            </a:r>
            <a:endParaRPr kumimoji="0" lang="en-US" sz="2000" b="1" i="0" u="none" strike="noStrike" kern="100" cap="none" spc="0" normalizeH="0" baseline="0" noProof="0" dirty="0">
              <a:ln>
                <a:noFill/>
              </a:ln>
              <a:solidFill>
                <a:srgbClr val="1D1D1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
                <a:srgbClr val="009FE3"/>
              </a:buClr>
              <a:buSzTx/>
              <a:buFontTx/>
              <a:buNone/>
              <a:tabLst/>
              <a:defRPr/>
            </a:pPr>
            <a:r>
              <a:rPr kumimoji="0" lang="en-GB" sz="1800" b="1" i="0" u="none" strike="noStrike" kern="100" cap="none" spc="0" normalizeH="0" baseline="0" noProof="0" dirty="0">
                <a:ln>
                  <a:noFill/>
                </a:ln>
                <a:solidFill>
                  <a:srgbClr val="1D1D1B"/>
                </a:solidFill>
                <a:effectLst/>
                <a:uLnTx/>
                <a:uFillTx/>
                <a:latin typeface="Calibri" panose="020F0502020204030204" pitchFamily="34" charset="0"/>
                <a:ea typeface="Calibri" panose="020F0502020204030204" pitchFamily="34" charset="0"/>
                <a:cs typeface="Times New Roman" panose="02020603050405020304" pitchFamily="18" charset="0"/>
              </a:rPr>
              <a:t>FIXED: </a:t>
            </a:r>
            <a:r>
              <a:rPr kumimoji="0" lang="en-GB" sz="1800" b="0" i="0" u="none" strike="noStrike" kern="100" cap="none" spc="0" normalizeH="0" baseline="0" noProof="0" dirty="0">
                <a:ln>
                  <a:noFill/>
                </a:ln>
                <a:solidFill>
                  <a:srgbClr val="1D1D1B"/>
                </a:solidFill>
                <a:effectLst/>
                <a:uLnTx/>
                <a:uFillTx/>
                <a:latin typeface="Calibri" panose="020F0502020204030204" pitchFamily="34" charset="0"/>
                <a:ea typeface="Calibri" panose="020F0502020204030204" pitchFamily="34" charset="0"/>
                <a:cs typeface="Times New Roman" panose="02020603050405020304" pitchFamily="18" charset="0"/>
              </a:rPr>
              <a:t>Protection Risks severity score</a:t>
            </a:r>
          </a:p>
          <a:p>
            <a:pPr marL="0" marR="0" lvl="0" indent="0" algn="just" defTabSz="914400" rtl="0" eaLnBrk="1" fontAlgn="auto" latinLnBrk="0" hangingPunct="1">
              <a:lnSpc>
                <a:spcPct val="100000"/>
              </a:lnSpc>
              <a:spcBef>
                <a:spcPts val="0"/>
              </a:spcBef>
              <a:spcAft>
                <a:spcPts val="800"/>
              </a:spcAft>
              <a:buClr>
                <a:srgbClr val="009FE3"/>
              </a:buClr>
              <a:buSzTx/>
              <a:buFontTx/>
              <a:buNone/>
              <a:tabLst/>
              <a:defRPr/>
            </a:pPr>
            <a:r>
              <a:rPr kumimoji="0" lang="en-GB" sz="1800" b="1" i="0" u="none" strike="noStrike" kern="100" cap="none" spc="0" normalizeH="0" baseline="0" noProof="0" dirty="0">
                <a:ln>
                  <a:noFill/>
                </a:ln>
                <a:solidFill>
                  <a:srgbClr val="1D1D1B"/>
                </a:solidFill>
                <a:effectLst/>
                <a:uLnTx/>
                <a:uFillTx/>
                <a:latin typeface="Calibri" panose="020F0502020204030204" pitchFamily="34" charset="0"/>
                <a:ea typeface="Calibri" panose="020F0502020204030204" pitchFamily="34" charset="0"/>
                <a:cs typeface="Times New Roman" panose="02020603050405020304" pitchFamily="18" charset="0"/>
              </a:rPr>
              <a:t>OTHERS: </a:t>
            </a:r>
            <a:r>
              <a:rPr kumimoji="0" lang="en-GB" sz="1800" b="0" i="0" u="none" strike="noStrike" kern="100" cap="none" spc="0" normalizeH="0" baseline="0" noProof="0" dirty="0">
                <a:ln>
                  <a:noFill/>
                </a:ln>
                <a:solidFill>
                  <a:srgbClr val="1D1D1B"/>
                </a:solidFill>
                <a:effectLst/>
                <a:uLnTx/>
                <a:uFillTx/>
                <a:latin typeface="Calibri" panose="020F0502020204030204" pitchFamily="34" charset="0"/>
                <a:ea typeface="Calibri" panose="020F0502020204030204" pitchFamily="34" charset="0"/>
                <a:cs typeface="Times New Roman" panose="02020603050405020304" pitchFamily="18" charset="0"/>
              </a:rPr>
              <a:t>chosen at country level (Example: ACLED data on events and fatalities)</a:t>
            </a:r>
          </a:p>
        </p:txBody>
      </p:sp>
      <p:sp>
        <p:nvSpPr>
          <p:cNvPr id="3" name="TextBox 2">
            <a:extLst>
              <a:ext uri="{FF2B5EF4-FFF2-40B4-BE49-F238E27FC236}">
                <a16:creationId xmlns:a16="http://schemas.microsoft.com/office/drawing/2014/main" id="{DE0B7EF3-A87B-B16E-3E4A-2A49C362C888}"/>
              </a:ext>
            </a:extLst>
          </p:cNvPr>
          <p:cNvSpPr txBox="1"/>
          <p:nvPr/>
        </p:nvSpPr>
        <p:spPr>
          <a:xfrm>
            <a:off x="268941" y="435566"/>
            <a:ext cx="117716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rgbClr val="1D1D1B"/>
                </a:solidFill>
                <a:latin typeface="Calibri" panose="020F0502020204030204" pitchFamily="34" charset="0"/>
                <a:cs typeface="Calibri" panose="020F0502020204030204" pitchFamily="34" charset="0"/>
              </a:rPr>
              <a:t>Ana</a:t>
            </a:r>
            <a:r>
              <a:rPr kumimoji="0" lang="es-ES" sz="2800" b="1" i="0" u="none" strike="noStrike" kern="1200" cap="none" spc="0" normalizeH="0" baseline="0" noProof="0" dirty="0" err="1">
                <a:ln>
                  <a:noFill/>
                </a:ln>
                <a:solidFill>
                  <a:srgbClr val="1D1D1B"/>
                </a:solidFill>
                <a:effectLst/>
                <a:uLnTx/>
                <a:uFillTx/>
                <a:latin typeface="Calibri" panose="020F0502020204030204" pitchFamily="34" charset="0"/>
                <a:ea typeface="+mn-ea"/>
                <a:cs typeface="Calibri" panose="020F0502020204030204" pitchFamily="34" charset="0"/>
              </a:rPr>
              <a:t>lysis</a:t>
            </a:r>
            <a:r>
              <a:rPr kumimoji="0" lang="es-ES" sz="2800" b="1" i="0" u="none" strike="noStrike" kern="1200" cap="none" spc="0" normalizeH="0" baseline="0" noProof="0" dirty="0">
                <a:ln>
                  <a:noFill/>
                </a:ln>
                <a:solidFill>
                  <a:srgbClr val="1D1D1B"/>
                </a:solidFill>
                <a:effectLst/>
                <a:uLnTx/>
                <a:uFillTx/>
                <a:latin typeface="Calibri" panose="020F0502020204030204" pitchFamily="34" charset="0"/>
                <a:ea typeface="+mn-ea"/>
                <a:cs typeface="Calibri" panose="020F0502020204030204" pitchFamily="34" charset="0"/>
              </a:rPr>
              <a:t> of </a:t>
            </a:r>
            <a:r>
              <a:rPr kumimoji="0" lang="es-ES" sz="2800" b="1" i="0" u="none" strike="noStrike" kern="1200" cap="none" spc="0" normalizeH="0" baseline="0" noProof="0" dirty="0">
                <a:ln>
                  <a:noFill/>
                </a:ln>
                <a:solidFill>
                  <a:srgbClr val="1D1D1B"/>
                </a:solidFill>
                <a:effectLst/>
                <a:uLnTx/>
                <a:uFillTx/>
                <a:latin typeface="Calibri" panose="020F0502020204030204"/>
                <a:ea typeface="+mn-ea"/>
                <a:cs typeface="+mn-cs"/>
              </a:rPr>
              <a:t>Risks – People </a:t>
            </a:r>
            <a:r>
              <a:rPr kumimoji="0" lang="es-ES" sz="2800" b="1" i="0" u="none" strike="noStrike" kern="1200" cap="none" spc="0" normalizeH="0" baseline="0" noProof="0" dirty="0" err="1">
                <a:ln>
                  <a:noFill/>
                </a:ln>
                <a:solidFill>
                  <a:srgbClr val="1D1D1B"/>
                </a:solidFill>
                <a:effectLst/>
                <a:uLnTx/>
                <a:uFillTx/>
                <a:latin typeface="Calibri" panose="020F0502020204030204"/>
                <a:ea typeface="+mn-ea"/>
                <a:cs typeface="+mn-cs"/>
              </a:rPr>
              <a:t>Exposed</a:t>
            </a:r>
            <a:r>
              <a:rPr kumimoji="0" lang="es-ES" sz="2800" b="1" i="0" u="none" strike="noStrike" kern="1200" cap="none" spc="0" normalizeH="0" baseline="0" noProof="0" dirty="0">
                <a:ln>
                  <a:noFill/>
                </a:ln>
                <a:solidFill>
                  <a:srgbClr val="1D1D1B"/>
                </a:solidFill>
                <a:effectLst/>
                <a:uLnTx/>
                <a:uFillTx/>
                <a:latin typeface="Calibri" panose="020F0502020204030204"/>
                <a:ea typeface="+mn-ea"/>
                <a:cs typeface="+mn-cs"/>
              </a:rPr>
              <a:t> </a:t>
            </a:r>
            <a:r>
              <a:rPr kumimoji="0" lang="es-ES" sz="2800" b="1" i="0" u="none" strike="noStrike" kern="1200" cap="none" spc="0" normalizeH="0" baseline="0" noProof="0" dirty="0" err="1">
                <a:ln>
                  <a:noFill/>
                </a:ln>
                <a:solidFill>
                  <a:srgbClr val="1D1D1B"/>
                </a:solidFill>
                <a:effectLst/>
                <a:uLnTx/>
                <a:uFillTx/>
                <a:latin typeface="Calibri" panose="020F0502020204030204"/>
                <a:ea typeface="+mn-ea"/>
                <a:cs typeface="+mn-cs"/>
              </a:rPr>
              <a:t>to</a:t>
            </a:r>
            <a:r>
              <a:rPr kumimoji="0" lang="es-ES" sz="2800" b="1" i="0" u="none" strike="noStrike" kern="1200" cap="none" spc="0" normalizeH="0" baseline="0" noProof="0" dirty="0">
                <a:ln>
                  <a:noFill/>
                </a:ln>
                <a:solidFill>
                  <a:srgbClr val="1D1D1B"/>
                </a:solidFill>
                <a:effectLst/>
                <a:uLnTx/>
                <a:uFillTx/>
                <a:latin typeface="Calibri" panose="020F0502020204030204"/>
                <a:ea typeface="+mn-ea"/>
                <a:cs typeface="+mn-cs"/>
              </a:rPr>
              <a:t> Risks Model</a:t>
            </a:r>
            <a:endParaRPr kumimoji="0" lang="en-US" sz="2800" b="0" i="0" u="none" strike="noStrike" kern="1200" cap="none" spc="0" normalizeH="0" baseline="0" noProof="0" dirty="0">
              <a:ln>
                <a:noFill/>
              </a:ln>
              <a:solidFill>
                <a:srgbClr val="1D1D1B"/>
              </a:solidFill>
              <a:effectLst/>
              <a:uLnTx/>
              <a:uFillTx/>
              <a:latin typeface="Calibri" panose="020F0502020204030204"/>
              <a:ea typeface="+mn-ea"/>
              <a:cs typeface="+mn-cs"/>
            </a:endParaRPr>
          </a:p>
        </p:txBody>
      </p:sp>
      <p:pic>
        <p:nvPicPr>
          <p:cNvPr id="16" name="Picture 15" descr="A group of colorful people&#10;&#10;Description automatically generated">
            <a:extLst>
              <a:ext uri="{FF2B5EF4-FFF2-40B4-BE49-F238E27FC236}">
                <a16:creationId xmlns:a16="http://schemas.microsoft.com/office/drawing/2014/main" id="{C3C85F53-695D-5B37-B4F3-A84A8472F1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9373" y="455568"/>
            <a:ext cx="739552" cy="459608"/>
          </a:xfrm>
          <a:prstGeom prst="rect">
            <a:avLst/>
          </a:prstGeom>
        </p:spPr>
      </p:pic>
    </p:spTree>
    <p:custDataLst>
      <p:tags r:id="rId1"/>
    </p:custDataLst>
    <p:extLst>
      <p:ext uri="{BB962C8B-B14F-4D97-AF65-F5344CB8AC3E}">
        <p14:creationId xmlns:p14="http://schemas.microsoft.com/office/powerpoint/2010/main" val="3053125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NHCR">
  <a:themeElements>
    <a:clrScheme name="Custom 3">
      <a:dk1>
        <a:srgbClr val="1D1D1B"/>
      </a:dk1>
      <a:lt1>
        <a:sysClr val="window" lastClr="FFFFFF"/>
      </a:lt1>
      <a:dk2>
        <a:srgbClr val="1D1D1B"/>
      </a:dk2>
      <a:lt2>
        <a:srgbClr val="FFFFFF"/>
      </a:lt2>
      <a:accent1>
        <a:srgbClr val="009FE3"/>
      </a:accent1>
      <a:accent2>
        <a:srgbClr val="E30613"/>
      </a:accent2>
      <a:accent3>
        <a:srgbClr val="F9B233"/>
      </a:accent3>
      <a:accent4>
        <a:srgbClr val="009640"/>
      </a:accent4>
      <a:accent5>
        <a:srgbClr val="1D1D1B"/>
      </a:accent5>
      <a:accent6>
        <a:srgbClr val="FFFFFF"/>
      </a:accent6>
      <a:hlink>
        <a:srgbClr val="009FE3"/>
      </a:hlink>
      <a:folHlink>
        <a:srgbClr val="E30613"/>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PC PPT Template" id="{906A0560-1D7F-4A22-8E97-EA4403CE8706}" vid="{51B4E5E8-0A83-4664-9C8C-86E78F5CC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37649155397944B18CE1B9093D6805" ma:contentTypeVersion="19" ma:contentTypeDescription="Create a new document." ma:contentTypeScope="" ma:versionID="c464a0687213c317a8f36e2837ed4215">
  <xsd:schema xmlns:xsd="http://www.w3.org/2001/XMLSchema" xmlns:xs="http://www.w3.org/2001/XMLSchema" xmlns:p="http://schemas.microsoft.com/office/2006/metadata/properties" xmlns:ns2="fc749cf6-2fa5-469f-9513-669a5055685c" xmlns:ns3="8687d7a2-52f3-4734-bf71-7070c2f04360" xmlns:ns4="985ec44e-1bab-4c0b-9df0-6ba128686fc9" targetNamespace="http://schemas.microsoft.com/office/2006/metadata/properties" ma:root="true" ma:fieldsID="4276c84f45be1633f3c38dc0da038a24" ns2:_="" ns3:_="" ns4:_="">
    <xsd:import namespace="fc749cf6-2fa5-469f-9513-669a5055685c"/>
    <xsd:import namespace="8687d7a2-52f3-4734-bf71-7070c2f04360"/>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Country"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49cf6-2fa5-469f-9513-669a50556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Country" ma:index="18" nillable="true" ma:displayName="Country" ma:format="Dropdown" ma:internalName="Country">
      <xsd:simpleType>
        <xsd:restriction base="dms:Choice">
          <xsd:enumeration value="Myanmar"/>
          <xsd:enumeration value="Somalia"/>
          <xsd:enumeration value="Chad"/>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87d7a2-52f3-4734-bf71-7070c2f043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cb0f1db-d67c-437c-acce-65608d149cc6}" ma:internalName="TaxCatchAll" ma:showField="CatchAllData" ma:web="8687d7a2-52f3-4734-bf71-7070c2f043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untry xmlns="fc749cf6-2fa5-469f-9513-669a5055685c" xsi:nil="true"/>
    <lcf76f155ced4ddcb4097134ff3c332f xmlns="fc749cf6-2fa5-469f-9513-669a5055685c">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8D65F7DF-D8C5-4A6F-8865-28F477CED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49cf6-2fa5-469f-9513-669a5055685c"/>
    <ds:schemaRef ds:uri="8687d7a2-52f3-4734-bf71-7070c2f04360"/>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C8C795-FAC9-4EFC-BAF8-42769F753EB2}">
  <ds:schemaRefs>
    <ds:schemaRef ds:uri="http://schemas.microsoft.com/sharepoint/v3/contenttype/forms"/>
  </ds:schemaRefs>
</ds:datastoreItem>
</file>

<file path=customXml/itemProps3.xml><?xml version="1.0" encoding="utf-8"?>
<ds:datastoreItem xmlns:ds="http://schemas.openxmlformats.org/officeDocument/2006/customXml" ds:itemID="{01FF27AE-5F84-4263-A9F6-0DBF22DFFA0E}">
  <ds:schemaRefs>
    <ds:schemaRef ds:uri="http://schemas.microsoft.com/office/2006/documentManagement/types"/>
    <ds:schemaRef ds:uri="http://purl.org/dc/elements/1.1/"/>
    <ds:schemaRef ds:uri="http://schemas.microsoft.com/office/2006/metadata/properties"/>
    <ds:schemaRef ds:uri="fc749cf6-2fa5-469f-9513-669a5055685c"/>
    <ds:schemaRef ds:uri="http://schemas.openxmlformats.org/package/2006/metadata/core-properties"/>
    <ds:schemaRef ds:uri="http://purl.org/dc/terms/"/>
    <ds:schemaRef ds:uri="http://schemas.microsoft.com/office/infopath/2007/PartnerControls"/>
    <ds:schemaRef ds:uri="8687d7a2-52f3-4734-bf71-7070c2f04360"/>
    <ds:schemaRef ds:uri="985ec44e-1bab-4c0b-9df0-6ba128686fc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38</TotalTime>
  <Words>2230</Words>
  <Application>Microsoft Office PowerPoint</Application>
  <PresentationFormat>Widescreen</PresentationFormat>
  <Paragraphs>281</Paragraphs>
  <Slides>27</Slides>
  <Notes>20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Aptos Narrow</vt:lpstr>
      <vt:lpstr>Arial</vt:lpstr>
      <vt:lpstr>Calibri</vt:lpstr>
      <vt:lpstr>Calibri Light</vt:lpstr>
      <vt:lpstr>Cambria</vt:lpstr>
      <vt:lpstr>Roboto</vt:lpstr>
      <vt:lpstr>UNHCR</vt:lpstr>
      <vt:lpstr>Humanitarian Programme Cycle 2027 Refresher on Tools and Methodology – Protection Cluster  11 June 2026</vt:lpstr>
      <vt:lpstr>PowerPoint Presentation</vt:lpstr>
      <vt:lpstr>HUMANITARIAN PROFILE</vt:lpstr>
      <vt:lpstr>PowerPoint Presentation</vt:lpstr>
      <vt:lpstr>1. RISK ANALYSIS </vt:lpstr>
      <vt:lpstr>PowerPoint Presentation</vt:lpstr>
      <vt:lpstr>PowerPoint Presentation</vt:lpstr>
      <vt:lpstr>PowerPoint Presentation</vt:lpstr>
      <vt:lpstr>PowerPoint Presentation</vt:lpstr>
      <vt:lpstr>2. NEEDS ANALYSIS </vt:lpstr>
      <vt:lpstr>PowerPoint Presentation</vt:lpstr>
      <vt:lpstr>PowerPoint Presentation</vt:lpstr>
      <vt:lpstr>PowerPoint Presentation</vt:lpstr>
      <vt:lpstr>PowerPoint Presentation</vt:lpstr>
      <vt:lpstr>PowerPoint Presentation</vt:lpstr>
      <vt:lpstr>2A - JIAF 2.0 Outcome Indicator on IHL/ HR  </vt:lpstr>
      <vt:lpstr>PowerPoint Presentation</vt:lpstr>
      <vt:lpstr>PowerPoint Presentation</vt:lpstr>
      <vt:lpstr>PowerPoint Presentation</vt:lpstr>
      <vt:lpstr>3. RESPONSE ANALYSIS </vt:lpstr>
      <vt:lpstr>PowerPoint Presentation</vt:lpstr>
      <vt:lpstr>PowerPoint Presentation</vt:lpstr>
      <vt:lpstr>PowerPoint Presentation</vt:lpstr>
      <vt:lpstr>PowerPoint Presentation</vt:lpstr>
      <vt:lpstr>4. RESPONSE MONITORING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main title goes here, even a long one fits</dc:title>
  <dc:creator>Samra ABOU</dc:creator>
  <cp:lastModifiedBy>Kashif Rehman</cp:lastModifiedBy>
  <cp:revision>91</cp:revision>
  <dcterms:created xsi:type="dcterms:W3CDTF">2021-10-14T06:36:45Z</dcterms:created>
  <dcterms:modified xsi:type="dcterms:W3CDTF">2026-06-11T11:53:29Z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0x010100C837649155397944B18CE1B9093D6805</vt:lpwstr>
  </property>
  <property fmtid="{D5CDD505-2E9C-101B-9397-08002B2CF9AE}" pid="3" name="MediaServiceImageTags">
    <vt:lpwstr/>
  </property>
  <property fmtid="{D5CDD505-2E9C-101B-9397-08002B2CF9AE}" pid="4" name="ArticulateGUID">
    <vt:lpwstr>C0453FA1-ACA2-438E-0000-000048000500</vt:lpwstr>
  </property>
  <property fmtid="{D5CDD505-2E9C-101B-9397-08002B2CF9AE}" pid="5" name="ArticulatePath">
    <vt:lpwstr>HPC 2027_2026.06.11</vt:lpwstr>
  </property>
</Properties>
</file>