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notesSlides/notesSlide7.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notesSlides/notesSlide8.xml" ContentType="application/vnd.openxmlformats-officedocument.presentationml.notesSlide+xml"/>
  <Override PartName="/ppt/tags/tag12.xml" ContentType="application/vnd.openxmlformats-officedocument.presentationml.tags+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3.xml" ContentType="application/vnd.openxmlformats-officedocument.presentationml.tags+xml"/>
  <Override PartName="/ppt/notesSlides/notesSlide10.xml" ContentType="application/vnd.openxmlformats-officedocument.presentationml.notesSlide+xml"/>
  <Override PartName="/ppt/tags/tag14.xml" ContentType="application/vnd.openxmlformats-officedocument.presentationml.tags+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5.xml" ContentType="application/vnd.openxmlformats-officedocument.presentationml.tags+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16.xml" ContentType="application/vnd.openxmlformats-officedocument.presentationml.tags+xml"/>
  <Override PartName="/ppt/notesSlides/notesSlide13.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notesSlides/notesSlide1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ags/tag19.xml" ContentType="application/vnd.openxmlformats-officedocument.presentationml.tags+xml"/>
  <Override PartName="/ppt/tags/tag20.xml" ContentType="application/vnd.openxmlformats-officedocument.presentationml.tags+xml"/>
  <Override PartName="/ppt/notesSlides/notesSlide15.xml" ContentType="application/vnd.openxmlformats-officedocument.presentationml.notesSlide+xml"/>
  <Override PartName="/ppt/tags/tag21.xml" ContentType="application/vnd.openxmlformats-officedocument.presentationml.tags+xml"/>
  <Override PartName="/ppt/notesSlides/notesSlide16.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notesSlides/notesSlide17.xml" ContentType="application/vnd.openxmlformats-officedocument.presentationml.notesSlide+xml"/>
  <Override PartName="/ppt/tags/tag24.xml" ContentType="application/vnd.openxmlformats-officedocument.presentationml.tags+xml"/>
  <Override PartName="/ppt/notesSlides/notesSlide1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9" r:id="rId4"/>
  </p:sldMasterIdLst>
  <p:notesMasterIdLst>
    <p:notesMasterId r:id="rId28"/>
  </p:notesMasterIdLst>
  <p:handoutMasterIdLst>
    <p:handoutMasterId r:id="rId29"/>
  </p:handoutMasterIdLst>
  <p:sldIdLst>
    <p:sldId id="1430" r:id="rId5"/>
    <p:sldId id="1436" r:id="rId6"/>
    <p:sldId id="1952" r:id="rId7"/>
    <p:sldId id="1389" r:id="rId8"/>
    <p:sldId id="1939" r:id="rId9"/>
    <p:sldId id="1938" r:id="rId10"/>
    <p:sldId id="1940" r:id="rId11"/>
    <p:sldId id="1927" r:id="rId12"/>
    <p:sldId id="1926" r:id="rId13"/>
    <p:sldId id="1941" r:id="rId14"/>
    <p:sldId id="1948" r:id="rId15"/>
    <p:sldId id="1942" r:id="rId16"/>
    <p:sldId id="1943" r:id="rId17"/>
    <p:sldId id="1944" r:id="rId18"/>
    <p:sldId id="1945" r:id="rId19"/>
    <p:sldId id="1946" r:id="rId20"/>
    <p:sldId id="1947" r:id="rId21"/>
    <p:sldId id="1928" r:id="rId22"/>
    <p:sldId id="1949" r:id="rId23"/>
    <p:sldId id="1950" r:id="rId24"/>
    <p:sldId id="1951" r:id="rId25"/>
    <p:sldId id="1953" r:id="rId26"/>
    <p:sldId id="1919" r:id="rId27"/>
  </p:sldIdLst>
  <p:sldSz cx="12192000" cy="6858000"/>
  <p:notesSz cx="6858000" cy="9144000"/>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C62C620-CCFB-9FAF-EBD9-51E1A9EB5B7A}" name="Francesco Michele" initials="FM" userId="S::michele@unhcr.org::802938f4-2dd8-4a62-8051-4475050050c5" providerId="AD"/>
  <p188:author id="{3BF94F72-2328-01BB-0321-8AF6554BE565}" name="Kashif Rehman" initials="KR" userId="S::rehmanka@unhcr.org::4b594cee-3107-4d13-b6c9-2ebc738839fa" providerId="AD"/>
  <p188:author id="{04CE6594-21A8-FC1E-A50A-33F0CB4147B8}" name="Francesco Michele" initials="FM" userId="b3af3db59ce91761"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kikoharayama" initials="a" lastIdx="1" clrIdx="0">
    <p:extLst>
      <p:ext uri="{19B8F6BF-5375-455C-9EA6-DF929625EA0E}">
        <p15:presenceInfo xmlns:p15="http://schemas.microsoft.com/office/powerpoint/2012/main" userId="akikoharayam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FFEC"/>
    <a:srgbClr val="7FB6BA"/>
    <a:srgbClr val="E8E2EA"/>
    <a:srgbClr val="E7E1EF"/>
    <a:srgbClr val="8FA9BA"/>
    <a:srgbClr val="4A839A"/>
    <a:srgbClr val="5C6B7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5537FD-B017-42B1-AF0F-DC842536668D}" v="620" dt="2026-06-30T10:15:00.190"/>
    <p1510:client id="{B4471178-CD54-E3E9-C990-DF8854D1BA45}" v="4" dt="2026-06-30T08:16:13.2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67" autoAdjust="0"/>
    <p:restoredTop sz="81579" autoAdjust="0"/>
  </p:normalViewPr>
  <p:slideViewPr>
    <p:cSldViewPr showGuides="1">
      <p:cViewPr>
        <p:scale>
          <a:sx n="70" d="100"/>
          <a:sy n="70" d="100"/>
        </p:scale>
        <p:origin x="1776" y="516"/>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1290"/>
    </p:cViewPr>
  </p:sorterViewPr>
  <p:notesViewPr>
    <p:cSldViewPr showGuides="1">
      <p:cViewPr varScale="1">
        <p:scale>
          <a:sx n="61" d="100"/>
          <a:sy n="61" d="100"/>
        </p:scale>
        <p:origin x="2159" y="57"/>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tags" Target="tags/tag1.xml"/><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CAC356-F071-4CE8-91F0-26080BF924AE}" type="doc">
      <dgm:prSet loTypeId="urn:microsoft.com/office/officeart/2005/8/layout/process1" loCatId="process" qsTypeId="urn:microsoft.com/office/officeart/2005/8/quickstyle/simple1" qsCatId="simple" csTypeId="urn:microsoft.com/office/officeart/2005/8/colors/accent4_2" csCatId="accent4" phldr="1"/>
      <dgm:spPr/>
      <dgm:t>
        <a:bodyPr/>
        <a:lstStyle/>
        <a:p>
          <a:endParaRPr lang="en-US"/>
        </a:p>
      </dgm:t>
    </dgm:pt>
    <dgm:pt modelId="{96AA9BD8-B2E3-4950-9385-CB3D6867DDC9}">
      <dgm:prSet phldrT="[Text]" phldr="0" custT="1"/>
      <dgm:spPr/>
      <dgm:t>
        <a:bodyPr/>
        <a:lstStyle/>
        <a:p>
          <a:pPr algn="l"/>
          <a:r>
            <a:rPr lang="en-US" sz="1400" b="1" dirty="0">
              <a:solidFill>
                <a:schemeClr val="accent4">
                  <a:lumMod val="20000"/>
                  <a:lumOff val="80000"/>
                </a:schemeClr>
              </a:solidFill>
            </a:rPr>
            <a:t>Survey Response</a:t>
          </a:r>
          <a:br>
            <a:rPr lang="en-US" sz="1400" dirty="0"/>
          </a:br>
          <a:r>
            <a:rPr lang="en-US" sz="1400" dirty="0"/>
            <a:t>🚶 Movement </a:t>
          </a:r>
          <a:r>
            <a:rPr lang="en-US" sz="1400" dirty="0" err="1"/>
            <a:t>Restr</a:t>
          </a:r>
          <a:r>
            <a:rPr lang="en-US" sz="1400" dirty="0"/>
            <a:t>.</a:t>
          </a:r>
          <a:br>
            <a:rPr lang="en-US" sz="1400" dirty="0"/>
          </a:br>
          <a:r>
            <a:rPr lang="en-US" sz="1400" dirty="0"/>
            <a:t>🚨 Emergency Coping</a:t>
          </a:r>
          <a:br>
            <a:rPr lang="en-US" sz="1400" dirty="0"/>
          </a:br>
          <a:r>
            <a:rPr lang="en-US" sz="1400" dirty="0"/>
            <a:t>🚫 Service Barrier</a:t>
          </a:r>
        </a:p>
      </dgm:t>
    </dgm:pt>
    <dgm:pt modelId="{86FF4A8F-3E56-4CB5-B557-309BC9A03B61}" type="parTrans" cxnId="{4475991F-830A-408E-9146-9DA297C64A02}">
      <dgm:prSet/>
      <dgm:spPr/>
      <dgm:t>
        <a:bodyPr/>
        <a:lstStyle/>
        <a:p>
          <a:endParaRPr lang="en-US" sz="1100"/>
        </a:p>
      </dgm:t>
    </dgm:pt>
    <dgm:pt modelId="{5990A47C-FBD4-4C06-86A1-C2F33F631EE7}" type="sibTrans" cxnId="{4475991F-830A-408E-9146-9DA297C64A02}">
      <dgm:prSet custT="1"/>
      <dgm:spPr/>
      <dgm:t>
        <a:bodyPr/>
        <a:lstStyle/>
        <a:p>
          <a:endParaRPr lang="en-US" sz="1000"/>
        </a:p>
      </dgm:t>
    </dgm:pt>
    <dgm:pt modelId="{D4555827-813C-4E59-A939-F1E679BC0647}">
      <dgm:prSet phldrT="[Text]" phldr="0" custT="1"/>
      <dgm:spPr/>
      <dgm:t>
        <a:bodyPr/>
        <a:lstStyle/>
        <a:p>
          <a:r>
            <a:rPr lang="en-US" sz="1400" b="1" dirty="0">
              <a:solidFill>
                <a:schemeClr val="accent4">
                  <a:lumMod val="20000"/>
                  <a:lumOff val="80000"/>
                </a:schemeClr>
              </a:solidFill>
            </a:rPr>
            <a:t>Pillar Severity Score</a:t>
          </a:r>
          <a:br>
            <a:rPr lang="en-US" sz="1400" b="1" dirty="0">
              <a:solidFill>
                <a:schemeClr val="accent4">
                  <a:lumMod val="20000"/>
                  <a:lumOff val="80000"/>
                </a:schemeClr>
              </a:solidFill>
            </a:rPr>
          </a:br>
          <a:br>
            <a:rPr lang="en-US" sz="1400" b="1" dirty="0">
              <a:solidFill>
                <a:schemeClr val="accent4">
                  <a:lumMod val="20000"/>
                  <a:lumOff val="80000"/>
                </a:schemeClr>
              </a:solidFill>
            </a:rPr>
          </a:br>
          <a:r>
            <a:rPr lang="en-US" sz="1400" dirty="0"/>
            <a:t>Multiple indicators</a:t>
          </a:r>
        </a:p>
      </dgm:t>
    </dgm:pt>
    <dgm:pt modelId="{52C500DF-7AE1-4A4A-8DE8-B052BB330FB5}" type="parTrans" cxnId="{9599FD08-2C56-4E60-857F-5C0ADA05D9AF}">
      <dgm:prSet/>
      <dgm:spPr/>
      <dgm:t>
        <a:bodyPr/>
        <a:lstStyle/>
        <a:p>
          <a:endParaRPr lang="en-US" sz="1100"/>
        </a:p>
      </dgm:t>
    </dgm:pt>
    <dgm:pt modelId="{9284AE6C-73F2-4847-8D25-E77CD80A00C7}" type="sibTrans" cxnId="{9599FD08-2C56-4E60-857F-5C0ADA05D9AF}">
      <dgm:prSet custT="1"/>
      <dgm:spPr/>
      <dgm:t>
        <a:bodyPr/>
        <a:lstStyle/>
        <a:p>
          <a:endParaRPr lang="en-US" sz="1000"/>
        </a:p>
      </dgm:t>
    </dgm:pt>
    <dgm:pt modelId="{AB15772E-2132-4FDF-9566-11D53D7FB8D0}">
      <dgm:prSet phldrT="[Text]" phldr="0" custT="1"/>
      <dgm:spPr/>
      <dgm:t>
        <a:bodyPr/>
        <a:lstStyle/>
        <a:p>
          <a:r>
            <a:rPr lang="en-US" sz="1400" b="1" dirty="0">
              <a:solidFill>
                <a:schemeClr val="accent4">
                  <a:lumMod val="20000"/>
                  <a:lumOff val="80000"/>
                </a:schemeClr>
              </a:solidFill>
            </a:rPr>
            <a:t>Household or Area level severity</a:t>
          </a:r>
          <a:br>
            <a:rPr lang="en-US" sz="1400" dirty="0"/>
          </a:br>
          <a:br>
            <a:rPr lang="en-US" sz="1400" dirty="0"/>
          </a:br>
          <a:r>
            <a:rPr lang="en-US" sz="1400" dirty="0"/>
            <a:t>Not driven by one indicator alone</a:t>
          </a:r>
        </a:p>
      </dgm:t>
    </dgm:pt>
    <dgm:pt modelId="{842D6263-7AEA-45DD-860F-4A871F4A3CCE}" type="parTrans" cxnId="{198D8268-B92A-44B3-9099-D5081AECA679}">
      <dgm:prSet/>
      <dgm:spPr/>
      <dgm:t>
        <a:bodyPr/>
        <a:lstStyle/>
        <a:p>
          <a:endParaRPr lang="en-US" sz="1100"/>
        </a:p>
      </dgm:t>
    </dgm:pt>
    <dgm:pt modelId="{003B4A2D-58BD-4656-9CB1-F67B1D3ADB74}" type="sibTrans" cxnId="{198D8268-B92A-44B3-9099-D5081AECA679}">
      <dgm:prSet/>
      <dgm:spPr/>
      <dgm:t>
        <a:bodyPr/>
        <a:lstStyle/>
        <a:p>
          <a:endParaRPr lang="en-US" sz="1100"/>
        </a:p>
      </dgm:t>
    </dgm:pt>
    <dgm:pt modelId="{16D828F5-6E8B-4472-8C6A-D0356AA109C5}">
      <dgm:prSet phldrT="[Text]" phldr="0" custT="1"/>
      <dgm:spPr/>
      <dgm:t>
        <a:bodyPr/>
        <a:lstStyle/>
        <a:p>
          <a:pPr algn="l"/>
          <a:r>
            <a:rPr lang="en-US" sz="1400" b="1" dirty="0">
              <a:solidFill>
                <a:schemeClr val="accent4">
                  <a:lumMod val="20000"/>
                  <a:lumOff val="80000"/>
                </a:schemeClr>
              </a:solidFill>
            </a:rPr>
            <a:t>Preference Scores</a:t>
          </a:r>
          <a:br>
            <a:rPr lang="en-US" sz="1400" b="1" dirty="0">
              <a:solidFill>
                <a:schemeClr val="accent4">
                  <a:lumMod val="20000"/>
                  <a:lumOff val="80000"/>
                </a:schemeClr>
              </a:solidFill>
            </a:rPr>
          </a:br>
          <a:br>
            <a:rPr lang="en-US" sz="1400" b="1" dirty="0">
              <a:solidFill>
                <a:schemeClr val="accent4">
                  <a:lumMod val="20000"/>
                  <a:lumOff val="80000"/>
                </a:schemeClr>
              </a:solidFill>
            </a:rPr>
          </a:br>
          <a:r>
            <a:rPr lang="en-US" sz="1400" dirty="0"/>
            <a:t>Low Impact: 1</a:t>
          </a:r>
          <a:br>
            <a:rPr lang="en-US" sz="1400" dirty="0"/>
          </a:br>
          <a:r>
            <a:rPr lang="en-US" sz="1400" dirty="0"/>
            <a:t>Medium Impact: 2</a:t>
          </a:r>
          <a:br>
            <a:rPr lang="en-US" sz="1400" dirty="0"/>
          </a:br>
          <a:r>
            <a:rPr lang="en-US" sz="1400" dirty="0"/>
            <a:t>High Impact: 3</a:t>
          </a:r>
        </a:p>
      </dgm:t>
    </dgm:pt>
    <dgm:pt modelId="{663AE1C6-2133-43A1-BCE7-451B2EF7F0EA}" type="parTrans" cxnId="{B7C300B7-1449-40EA-8ACC-74652F9345AD}">
      <dgm:prSet/>
      <dgm:spPr/>
      <dgm:t>
        <a:bodyPr/>
        <a:lstStyle/>
        <a:p>
          <a:endParaRPr lang="en-US"/>
        </a:p>
      </dgm:t>
    </dgm:pt>
    <dgm:pt modelId="{069E1DDC-71E4-45D2-B414-92C3CD78181F}" type="sibTrans" cxnId="{B7C300B7-1449-40EA-8ACC-74652F9345AD}">
      <dgm:prSet/>
      <dgm:spPr/>
      <dgm:t>
        <a:bodyPr/>
        <a:lstStyle/>
        <a:p>
          <a:endParaRPr lang="en-US"/>
        </a:p>
      </dgm:t>
    </dgm:pt>
    <dgm:pt modelId="{62D5AA2C-154D-4FD1-8189-074D65C5976D}" type="pres">
      <dgm:prSet presAssocID="{8FCAC356-F071-4CE8-91F0-26080BF924AE}" presName="Name0" presStyleCnt="0">
        <dgm:presLayoutVars>
          <dgm:dir/>
          <dgm:resizeHandles val="exact"/>
        </dgm:presLayoutVars>
      </dgm:prSet>
      <dgm:spPr/>
    </dgm:pt>
    <dgm:pt modelId="{8E25620A-B530-4FE5-A1B6-8560368B9174}" type="pres">
      <dgm:prSet presAssocID="{96AA9BD8-B2E3-4950-9385-CB3D6867DDC9}" presName="node" presStyleLbl="node1" presStyleIdx="0" presStyleCnt="4">
        <dgm:presLayoutVars>
          <dgm:bulletEnabled val="1"/>
        </dgm:presLayoutVars>
      </dgm:prSet>
      <dgm:spPr/>
    </dgm:pt>
    <dgm:pt modelId="{89E082B5-3FBA-4BE5-A8C4-781A8BE68EAC}" type="pres">
      <dgm:prSet presAssocID="{5990A47C-FBD4-4C06-86A1-C2F33F631EE7}" presName="sibTrans" presStyleLbl="sibTrans2D1" presStyleIdx="0" presStyleCnt="3"/>
      <dgm:spPr/>
    </dgm:pt>
    <dgm:pt modelId="{136340F8-7215-4D38-A87D-C91CBF1C9C35}" type="pres">
      <dgm:prSet presAssocID="{5990A47C-FBD4-4C06-86A1-C2F33F631EE7}" presName="connectorText" presStyleLbl="sibTrans2D1" presStyleIdx="0" presStyleCnt="3"/>
      <dgm:spPr/>
    </dgm:pt>
    <dgm:pt modelId="{A1BF6E08-5F40-46D5-AB80-0464CE64A4CB}" type="pres">
      <dgm:prSet presAssocID="{16D828F5-6E8B-4472-8C6A-D0356AA109C5}" presName="node" presStyleLbl="node1" presStyleIdx="1" presStyleCnt="4">
        <dgm:presLayoutVars>
          <dgm:bulletEnabled val="1"/>
        </dgm:presLayoutVars>
      </dgm:prSet>
      <dgm:spPr/>
    </dgm:pt>
    <dgm:pt modelId="{9CED4C9A-E597-4705-B286-03F0C2A1D3A0}" type="pres">
      <dgm:prSet presAssocID="{069E1DDC-71E4-45D2-B414-92C3CD78181F}" presName="sibTrans" presStyleLbl="sibTrans2D1" presStyleIdx="1" presStyleCnt="3"/>
      <dgm:spPr/>
    </dgm:pt>
    <dgm:pt modelId="{25A151E9-D35F-4A16-84A5-896A6415A312}" type="pres">
      <dgm:prSet presAssocID="{069E1DDC-71E4-45D2-B414-92C3CD78181F}" presName="connectorText" presStyleLbl="sibTrans2D1" presStyleIdx="1" presStyleCnt="3"/>
      <dgm:spPr/>
    </dgm:pt>
    <dgm:pt modelId="{B1964B81-E54E-4B44-8C49-67DAC2426AAF}" type="pres">
      <dgm:prSet presAssocID="{D4555827-813C-4E59-A939-F1E679BC0647}" presName="node" presStyleLbl="node1" presStyleIdx="2" presStyleCnt="4">
        <dgm:presLayoutVars>
          <dgm:bulletEnabled val="1"/>
        </dgm:presLayoutVars>
      </dgm:prSet>
      <dgm:spPr/>
    </dgm:pt>
    <dgm:pt modelId="{EAE7D091-EF9F-4A4D-B1E2-3289C10AC188}" type="pres">
      <dgm:prSet presAssocID="{9284AE6C-73F2-4847-8D25-E77CD80A00C7}" presName="sibTrans" presStyleLbl="sibTrans2D1" presStyleIdx="2" presStyleCnt="3"/>
      <dgm:spPr/>
    </dgm:pt>
    <dgm:pt modelId="{E2B96F1B-7819-4DAA-9573-294C0E38B5FF}" type="pres">
      <dgm:prSet presAssocID="{9284AE6C-73F2-4847-8D25-E77CD80A00C7}" presName="connectorText" presStyleLbl="sibTrans2D1" presStyleIdx="2" presStyleCnt="3"/>
      <dgm:spPr/>
    </dgm:pt>
    <dgm:pt modelId="{754CFCCE-D7D2-4C6B-9910-AAE5CC4E3459}" type="pres">
      <dgm:prSet presAssocID="{AB15772E-2132-4FDF-9566-11D53D7FB8D0}" presName="node" presStyleLbl="node1" presStyleIdx="3" presStyleCnt="4">
        <dgm:presLayoutVars>
          <dgm:bulletEnabled val="1"/>
        </dgm:presLayoutVars>
      </dgm:prSet>
      <dgm:spPr/>
    </dgm:pt>
  </dgm:ptLst>
  <dgm:cxnLst>
    <dgm:cxn modelId="{9599FD08-2C56-4E60-857F-5C0ADA05D9AF}" srcId="{8FCAC356-F071-4CE8-91F0-26080BF924AE}" destId="{D4555827-813C-4E59-A939-F1E679BC0647}" srcOrd="2" destOrd="0" parTransId="{52C500DF-7AE1-4A4A-8DE8-B052BB330FB5}" sibTransId="{9284AE6C-73F2-4847-8D25-E77CD80A00C7}"/>
    <dgm:cxn modelId="{4475991F-830A-408E-9146-9DA297C64A02}" srcId="{8FCAC356-F071-4CE8-91F0-26080BF924AE}" destId="{96AA9BD8-B2E3-4950-9385-CB3D6867DDC9}" srcOrd="0" destOrd="0" parTransId="{86FF4A8F-3E56-4CB5-B557-309BC9A03B61}" sibTransId="{5990A47C-FBD4-4C06-86A1-C2F33F631EE7}"/>
    <dgm:cxn modelId="{9D177D2B-A8EB-40EE-A839-E016861D0724}" type="presOf" srcId="{96AA9BD8-B2E3-4950-9385-CB3D6867DDC9}" destId="{8E25620A-B530-4FE5-A1B6-8560368B9174}" srcOrd="0" destOrd="0" presId="urn:microsoft.com/office/officeart/2005/8/layout/process1"/>
    <dgm:cxn modelId="{198D8268-B92A-44B3-9099-D5081AECA679}" srcId="{8FCAC356-F071-4CE8-91F0-26080BF924AE}" destId="{AB15772E-2132-4FDF-9566-11D53D7FB8D0}" srcOrd="3" destOrd="0" parTransId="{842D6263-7AEA-45DD-860F-4A871F4A3CCE}" sibTransId="{003B4A2D-58BD-4656-9CB1-F67B1D3ADB74}"/>
    <dgm:cxn modelId="{ED44A572-27EE-479D-AA8D-80FD4B8E3571}" type="presOf" srcId="{16D828F5-6E8B-4472-8C6A-D0356AA109C5}" destId="{A1BF6E08-5F40-46D5-AB80-0464CE64A4CB}" srcOrd="0" destOrd="0" presId="urn:microsoft.com/office/officeart/2005/8/layout/process1"/>
    <dgm:cxn modelId="{965EA679-7DA3-4C7B-90F9-6FF6906ADC38}" type="presOf" srcId="{D4555827-813C-4E59-A939-F1E679BC0647}" destId="{B1964B81-E54E-4B44-8C49-67DAC2426AAF}" srcOrd="0" destOrd="0" presId="urn:microsoft.com/office/officeart/2005/8/layout/process1"/>
    <dgm:cxn modelId="{2EB0AC7A-4FF1-4F8C-B173-F65FF7F8D349}" type="presOf" srcId="{069E1DDC-71E4-45D2-B414-92C3CD78181F}" destId="{25A151E9-D35F-4A16-84A5-896A6415A312}" srcOrd="1" destOrd="0" presId="urn:microsoft.com/office/officeart/2005/8/layout/process1"/>
    <dgm:cxn modelId="{44C1E67D-44CB-4801-9335-5E9D6FE6BD61}" type="presOf" srcId="{8FCAC356-F071-4CE8-91F0-26080BF924AE}" destId="{62D5AA2C-154D-4FD1-8189-074D65C5976D}" srcOrd="0" destOrd="0" presId="urn:microsoft.com/office/officeart/2005/8/layout/process1"/>
    <dgm:cxn modelId="{9CFB93A5-5D88-4109-BF2C-B69E6EC4D0FA}" type="presOf" srcId="{069E1DDC-71E4-45D2-B414-92C3CD78181F}" destId="{9CED4C9A-E597-4705-B286-03F0C2A1D3A0}" srcOrd="0" destOrd="0" presId="urn:microsoft.com/office/officeart/2005/8/layout/process1"/>
    <dgm:cxn modelId="{B7C300B7-1449-40EA-8ACC-74652F9345AD}" srcId="{8FCAC356-F071-4CE8-91F0-26080BF924AE}" destId="{16D828F5-6E8B-4472-8C6A-D0356AA109C5}" srcOrd="1" destOrd="0" parTransId="{663AE1C6-2133-43A1-BCE7-451B2EF7F0EA}" sibTransId="{069E1DDC-71E4-45D2-B414-92C3CD78181F}"/>
    <dgm:cxn modelId="{DE1F51BC-AB40-4E63-9B9B-43B77C6DE43E}" type="presOf" srcId="{5990A47C-FBD4-4C06-86A1-C2F33F631EE7}" destId="{136340F8-7215-4D38-A87D-C91CBF1C9C35}" srcOrd="1" destOrd="0" presId="urn:microsoft.com/office/officeart/2005/8/layout/process1"/>
    <dgm:cxn modelId="{DBF015D8-EED3-4836-8BDE-913DDC938B46}" type="presOf" srcId="{9284AE6C-73F2-4847-8D25-E77CD80A00C7}" destId="{E2B96F1B-7819-4DAA-9573-294C0E38B5FF}" srcOrd="1" destOrd="0" presId="urn:microsoft.com/office/officeart/2005/8/layout/process1"/>
    <dgm:cxn modelId="{2ACBB0DA-3964-4095-B504-39DA42E37BDF}" type="presOf" srcId="{9284AE6C-73F2-4847-8D25-E77CD80A00C7}" destId="{EAE7D091-EF9F-4A4D-B1E2-3289C10AC188}" srcOrd="0" destOrd="0" presId="urn:microsoft.com/office/officeart/2005/8/layout/process1"/>
    <dgm:cxn modelId="{74A314DD-1D52-47FA-9FA0-55B5149A407B}" type="presOf" srcId="{AB15772E-2132-4FDF-9566-11D53D7FB8D0}" destId="{754CFCCE-D7D2-4C6B-9910-AAE5CC4E3459}" srcOrd="0" destOrd="0" presId="urn:microsoft.com/office/officeart/2005/8/layout/process1"/>
    <dgm:cxn modelId="{321304E3-197C-414A-84C1-D857602D4965}" type="presOf" srcId="{5990A47C-FBD4-4C06-86A1-C2F33F631EE7}" destId="{89E082B5-3FBA-4BE5-A8C4-781A8BE68EAC}" srcOrd="0" destOrd="0" presId="urn:microsoft.com/office/officeart/2005/8/layout/process1"/>
    <dgm:cxn modelId="{F63867FD-1229-4DEE-B80B-CE44563F39E1}" type="presParOf" srcId="{62D5AA2C-154D-4FD1-8189-074D65C5976D}" destId="{8E25620A-B530-4FE5-A1B6-8560368B9174}" srcOrd="0" destOrd="0" presId="urn:microsoft.com/office/officeart/2005/8/layout/process1"/>
    <dgm:cxn modelId="{2F5C70BA-244C-4887-8E8F-7713FB78B80D}" type="presParOf" srcId="{62D5AA2C-154D-4FD1-8189-074D65C5976D}" destId="{89E082B5-3FBA-4BE5-A8C4-781A8BE68EAC}" srcOrd="1" destOrd="0" presId="urn:microsoft.com/office/officeart/2005/8/layout/process1"/>
    <dgm:cxn modelId="{5D2F9EDC-757B-4927-8D5F-29EF3B3C1B83}" type="presParOf" srcId="{89E082B5-3FBA-4BE5-A8C4-781A8BE68EAC}" destId="{136340F8-7215-4D38-A87D-C91CBF1C9C35}" srcOrd="0" destOrd="0" presId="urn:microsoft.com/office/officeart/2005/8/layout/process1"/>
    <dgm:cxn modelId="{CF7D8A39-3B4C-4F11-B1BA-B00BDFDF6C80}" type="presParOf" srcId="{62D5AA2C-154D-4FD1-8189-074D65C5976D}" destId="{A1BF6E08-5F40-46D5-AB80-0464CE64A4CB}" srcOrd="2" destOrd="0" presId="urn:microsoft.com/office/officeart/2005/8/layout/process1"/>
    <dgm:cxn modelId="{1A800115-1DC8-4D10-AE5E-35D6C3EEFB20}" type="presParOf" srcId="{62D5AA2C-154D-4FD1-8189-074D65C5976D}" destId="{9CED4C9A-E597-4705-B286-03F0C2A1D3A0}" srcOrd="3" destOrd="0" presId="urn:microsoft.com/office/officeart/2005/8/layout/process1"/>
    <dgm:cxn modelId="{A918FA41-A2C3-4187-99E5-069EDC0E1EB6}" type="presParOf" srcId="{9CED4C9A-E597-4705-B286-03F0C2A1D3A0}" destId="{25A151E9-D35F-4A16-84A5-896A6415A312}" srcOrd="0" destOrd="0" presId="urn:microsoft.com/office/officeart/2005/8/layout/process1"/>
    <dgm:cxn modelId="{9650F19C-2D8E-4534-BCCA-822459CD34AC}" type="presParOf" srcId="{62D5AA2C-154D-4FD1-8189-074D65C5976D}" destId="{B1964B81-E54E-4B44-8C49-67DAC2426AAF}" srcOrd="4" destOrd="0" presId="urn:microsoft.com/office/officeart/2005/8/layout/process1"/>
    <dgm:cxn modelId="{894A8DAE-B989-4481-A822-5CA4D7FCDD9E}" type="presParOf" srcId="{62D5AA2C-154D-4FD1-8189-074D65C5976D}" destId="{EAE7D091-EF9F-4A4D-B1E2-3289C10AC188}" srcOrd="5" destOrd="0" presId="urn:microsoft.com/office/officeart/2005/8/layout/process1"/>
    <dgm:cxn modelId="{446D1C31-0257-4EEF-813A-E013F7216DFB}" type="presParOf" srcId="{EAE7D091-EF9F-4A4D-B1E2-3289C10AC188}" destId="{E2B96F1B-7819-4DAA-9573-294C0E38B5FF}" srcOrd="0" destOrd="0" presId="urn:microsoft.com/office/officeart/2005/8/layout/process1"/>
    <dgm:cxn modelId="{B784281A-C450-4A4D-9676-AF1612EFA006}" type="presParOf" srcId="{62D5AA2C-154D-4FD1-8189-074D65C5976D}" destId="{754CFCCE-D7D2-4C6B-9910-AAE5CC4E3459}" srcOrd="6" destOrd="0" presId="urn:microsoft.com/office/officeart/2005/8/layout/process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FCAC356-F071-4CE8-91F0-26080BF924AE}" type="doc">
      <dgm:prSet loTypeId="urn:microsoft.com/office/officeart/2005/8/layout/process1" loCatId="process" qsTypeId="urn:microsoft.com/office/officeart/2005/8/quickstyle/simple1" qsCatId="simple" csTypeId="urn:microsoft.com/office/officeart/2005/8/colors/accent4_2" csCatId="accent4" phldr="1"/>
      <dgm:spPr/>
      <dgm:t>
        <a:bodyPr/>
        <a:lstStyle/>
        <a:p>
          <a:endParaRPr lang="en-US"/>
        </a:p>
      </dgm:t>
    </dgm:pt>
    <dgm:pt modelId="{96AA9BD8-B2E3-4950-9385-CB3D6867DDC9}">
      <dgm:prSet phldrT="[Text]" phldr="0" custT="1"/>
      <dgm:spPr/>
      <dgm:t>
        <a:bodyPr/>
        <a:lstStyle/>
        <a:p>
          <a:pPr algn="l"/>
          <a:r>
            <a:rPr lang="en-US" sz="1400" b="1" dirty="0">
              <a:solidFill>
                <a:schemeClr val="accent4">
                  <a:lumMod val="20000"/>
                  <a:lumOff val="80000"/>
                </a:schemeClr>
              </a:solidFill>
            </a:rPr>
            <a:t>Severity Scores by Area Level</a:t>
          </a:r>
          <a:endParaRPr lang="en-US" sz="1400" dirty="0"/>
        </a:p>
      </dgm:t>
    </dgm:pt>
    <dgm:pt modelId="{86FF4A8F-3E56-4CB5-B557-309BC9A03B61}" type="parTrans" cxnId="{4475991F-830A-408E-9146-9DA297C64A02}">
      <dgm:prSet/>
      <dgm:spPr/>
      <dgm:t>
        <a:bodyPr/>
        <a:lstStyle/>
        <a:p>
          <a:endParaRPr lang="en-US" sz="1100"/>
        </a:p>
      </dgm:t>
    </dgm:pt>
    <dgm:pt modelId="{5990A47C-FBD4-4C06-86A1-C2F33F631EE7}" type="sibTrans" cxnId="{4475991F-830A-408E-9146-9DA297C64A02}">
      <dgm:prSet custT="1"/>
      <dgm:spPr/>
      <dgm:t>
        <a:bodyPr/>
        <a:lstStyle/>
        <a:p>
          <a:endParaRPr lang="en-US" sz="1000"/>
        </a:p>
      </dgm:t>
    </dgm:pt>
    <dgm:pt modelId="{D4555827-813C-4E59-A939-F1E679BC0647}">
      <dgm:prSet phldrT="[Text]" phldr="0" custT="1"/>
      <dgm:spPr/>
      <dgm:t>
        <a:bodyPr/>
        <a:lstStyle/>
        <a:p>
          <a:r>
            <a:rPr lang="en-US" sz="1400" b="1" dirty="0">
              <a:solidFill>
                <a:schemeClr val="accent4">
                  <a:lumMod val="20000"/>
                  <a:lumOff val="80000"/>
                </a:schemeClr>
              </a:solidFill>
            </a:rPr>
            <a:t>Severity Phase Distribution</a:t>
          </a:r>
          <a:br>
            <a:rPr lang="en-US" sz="1400" b="1" dirty="0">
              <a:solidFill>
                <a:schemeClr val="accent4">
                  <a:lumMod val="20000"/>
                  <a:lumOff val="80000"/>
                </a:schemeClr>
              </a:solidFill>
            </a:rPr>
          </a:br>
          <a:br>
            <a:rPr lang="en-US" sz="1400" b="1" dirty="0">
              <a:solidFill>
                <a:schemeClr val="accent4">
                  <a:lumMod val="20000"/>
                  <a:lumOff val="80000"/>
                </a:schemeClr>
              </a:solidFill>
            </a:rPr>
          </a:br>
          <a:r>
            <a:rPr lang="en-US" sz="1400" dirty="0"/>
            <a:t>(1 – 5 )</a:t>
          </a:r>
          <a:br>
            <a:rPr lang="en-US" sz="1400" dirty="0"/>
          </a:br>
          <a:r>
            <a:rPr lang="en-US" sz="1400" dirty="0"/>
            <a:t>20% rule</a:t>
          </a:r>
        </a:p>
      </dgm:t>
    </dgm:pt>
    <dgm:pt modelId="{52C500DF-7AE1-4A4A-8DE8-B052BB330FB5}" type="parTrans" cxnId="{9599FD08-2C56-4E60-857F-5C0ADA05D9AF}">
      <dgm:prSet/>
      <dgm:spPr/>
      <dgm:t>
        <a:bodyPr/>
        <a:lstStyle/>
        <a:p>
          <a:endParaRPr lang="en-US" sz="1100"/>
        </a:p>
      </dgm:t>
    </dgm:pt>
    <dgm:pt modelId="{9284AE6C-73F2-4847-8D25-E77CD80A00C7}" type="sibTrans" cxnId="{9599FD08-2C56-4E60-857F-5C0ADA05D9AF}">
      <dgm:prSet custT="1"/>
      <dgm:spPr/>
      <dgm:t>
        <a:bodyPr/>
        <a:lstStyle/>
        <a:p>
          <a:endParaRPr lang="en-US" sz="1000"/>
        </a:p>
      </dgm:t>
    </dgm:pt>
    <dgm:pt modelId="{AB15772E-2132-4FDF-9566-11D53D7FB8D0}">
      <dgm:prSet phldrT="[Text]" phldr="0" custT="1"/>
      <dgm:spPr/>
      <dgm:t>
        <a:bodyPr/>
        <a:lstStyle/>
        <a:p>
          <a:r>
            <a:rPr lang="en-US" sz="1400" b="1" dirty="0">
              <a:solidFill>
                <a:schemeClr val="accent4">
                  <a:lumMod val="20000"/>
                  <a:lumOff val="80000"/>
                </a:schemeClr>
              </a:solidFill>
            </a:rPr>
            <a:t>Moderate PiN</a:t>
          </a:r>
          <a:br>
            <a:rPr lang="en-US" sz="1400" b="1" dirty="0">
              <a:solidFill>
                <a:schemeClr val="accent4">
                  <a:lumMod val="20000"/>
                  <a:lumOff val="80000"/>
                </a:schemeClr>
              </a:solidFill>
            </a:rPr>
          </a:br>
          <a:r>
            <a:rPr lang="en-US" sz="1400" b="1" dirty="0">
              <a:solidFill>
                <a:schemeClr val="accent4">
                  <a:lumMod val="20000"/>
                  <a:lumOff val="80000"/>
                </a:schemeClr>
              </a:solidFill>
            </a:rPr>
            <a:t>Acute PiN</a:t>
          </a:r>
          <a:br>
            <a:rPr lang="en-US" sz="1400" b="1" dirty="0">
              <a:solidFill>
                <a:schemeClr val="accent4">
                  <a:lumMod val="20000"/>
                  <a:lumOff val="80000"/>
                </a:schemeClr>
              </a:solidFill>
            </a:rPr>
          </a:br>
          <a:br>
            <a:rPr lang="en-US" sz="1400" b="1" dirty="0">
              <a:solidFill>
                <a:schemeClr val="accent4">
                  <a:lumMod val="20000"/>
                  <a:lumOff val="80000"/>
                </a:schemeClr>
              </a:solidFill>
            </a:rPr>
          </a:br>
          <a:r>
            <a:rPr lang="en-US" sz="1400" b="1" dirty="0">
              <a:solidFill>
                <a:schemeClr val="accent4">
                  <a:lumMod val="20000"/>
                  <a:lumOff val="80000"/>
                </a:schemeClr>
              </a:solidFill>
            </a:rPr>
            <a:t>Total PiN</a:t>
          </a:r>
          <a:endParaRPr lang="en-US" sz="1400" dirty="0"/>
        </a:p>
      </dgm:t>
    </dgm:pt>
    <dgm:pt modelId="{842D6263-7AEA-45DD-860F-4A871F4A3CCE}" type="parTrans" cxnId="{198D8268-B92A-44B3-9099-D5081AECA679}">
      <dgm:prSet/>
      <dgm:spPr/>
      <dgm:t>
        <a:bodyPr/>
        <a:lstStyle/>
        <a:p>
          <a:endParaRPr lang="en-US" sz="1100"/>
        </a:p>
      </dgm:t>
    </dgm:pt>
    <dgm:pt modelId="{003B4A2D-58BD-4656-9CB1-F67B1D3ADB74}" type="sibTrans" cxnId="{198D8268-B92A-44B3-9099-D5081AECA679}">
      <dgm:prSet/>
      <dgm:spPr/>
      <dgm:t>
        <a:bodyPr/>
        <a:lstStyle/>
        <a:p>
          <a:endParaRPr lang="en-US" sz="1100"/>
        </a:p>
      </dgm:t>
    </dgm:pt>
    <dgm:pt modelId="{16D828F5-6E8B-4472-8C6A-D0356AA109C5}">
      <dgm:prSet phldrT="[Text]" phldr="0" custT="1"/>
      <dgm:spPr/>
      <dgm:t>
        <a:bodyPr/>
        <a:lstStyle/>
        <a:p>
          <a:pPr algn="l"/>
          <a:r>
            <a:rPr lang="en-US" sz="1400" b="1" dirty="0">
              <a:solidFill>
                <a:schemeClr val="accent4">
                  <a:lumMod val="20000"/>
                  <a:lumOff val="80000"/>
                </a:schemeClr>
              </a:solidFill>
            </a:rPr>
            <a:t>Population Groups IDPs, Hosts, Returnees, </a:t>
          </a:r>
          <a:r>
            <a:rPr lang="en-US" sz="1400" b="1" dirty="0" err="1">
              <a:solidFill>
                <a:schemeClr val="accent4">
                  <a:lumMod val="20000"/>
                  <a:lumOff val="80000"/>
                </a:schemeClr>
              </a:solidFill>
            </a:rPr>
            <a:t>etc</a:t>
          </a:r>
          <a:endParaRPr lang="en-US" sz="1400" dirty="0"/>
        </a:p>
      </dgm:t>
    </dgm:pt>
    <dgm:pt modelId="{663AE1C6-2133-43A1-BCE7-451B2EF7F0EA}" type="parTrans" cxnId="{B7C300B7-1449-40EA-8ACC-74652F9345AD}">
      <dgm:prSet/>
      <dgm:spPr/>
      <dgm:t>
        <a:bodyPr/>
        <a:lstStyle/>
        <a:p>
          <a:endParaRPr lang="en-US"/>
        </a:p>
      </dgm:t>
    </dgm:pt>
    <dgm:pt modelId="{069E1DDC-71E4-45D2-B414-92C3CD78181F}" type="sibTrans" cxnId="{B7C300B7-1449-40EA-8ACC-74652F9345AD}">
      <dgm:prSet/>
      <dgm:spPr/>
      <dgm:t>
        <a:bodyPr/>
        <a:lstStyle/>
        <a:p>
          <a:endParaRPr lang="en-US"/>
        </a:p>
      </dgm:t>
    </dgm:pt>
    <dgm:pt modelId="{62D5AA2C-154D-4FD1-8189-074D65C5976D}" type="pres">
      <dgm:prSet presAssocID="{8FCAC356-F071-4CE8-91F0-26080BF924AE}" presName="Name0" presStyleCnt="0">
        <dgm:presLayoutVars>
          <dgm:dir/>
          <dgm:resizeHandles val="exact"/>
        </dgm:presLayoutVars>
      </dgm:prSet>
      <dgm:spPr/>
    </dgm:pt>
    <dgm:pt modelId="{8E25620A-B530-4FE5-A1B6-8560368B9174}" type="pres">
      <dgm:prSet presAssocID="{96AA9BD8-B2E3-4950-9385-CB3D6867DDC9}" presName="node" presStyleLbl="node1" presStyleIdx="0" presStyleCnt="4">
        <dgm:presLayoutVars>
          <dgm:bulletEnabled val="1"/>
        </dgm:presLayoutVars>
      </dgm:prSet>
      <dgm:spPr/>
    </dgm:pt>
    <dgm:pt modelId="{89E082B5-3FBA-4BE5-A8C4-781A8BE68EAC}" type="pres">
      <dgm:prSet presAssocID="{5990A47C-FBD4-4C06-86A1-C2F33F631EE7}" presName="sibTrans" presStyleLbl="sibTrans2D1" presStyleIdx="0" presStyleCnt="3"/>
      <dgm:spPr/>
    </dgm:pt>
    <dgm:pt modelId="{136340F8-7215-4D38-A87D-C91CBF1C9C35}" type="pres">
      <dgm:prSet presAssocID="{5990A47C-FBD4-4C06-86A1-C2F33F631EE7}" presName="connectorText" presStyleLbl="sibTrans2D1" presStyleIdx="0" presStyleCnt="3"/>
      <dgm:spPr/>
    </dgm:pt>
    <dgm:pt modelId="{A1BF6E08-5F40-46D5-AB80-0464CE64A4CB}" type="pres">
      <dgm:prSet presAssocID="{16D828F5-6E8B-4472-8C6A-D0356AA109C5}" presName="node" presStyleLbl="node1" presStyleIdx="1" presStyleCnt="4">
        <dgm:presLayoutVars>
          <dgm:bulletEnabled val="1"/>
        </dgm:presLayoutVars>
      </dgm:prSet>
      <dgm:spPr/>
    </dgm:pt>
    <dgm:pt modelId="{9CED4C9A-E597-4705-B286-03F0C2A1D3A0}" type="pres">
      <dgm:prSet presAssocID="{069E1DDC-71E4-45D2-B414-92C3CD78181F}" presName="sibTrans" presStyleLbl="sibTrans2D1" presStyleIdx="1" presStyleCnt="3"/>
      <dgm:spPr/>
    </dgm:pt>
    <dgm:pt modelId="{25A151E9-D35F-4A16-84A5-896A6415A312}" type="pres">
      <dgm:prSet presAssocID="{069E1DDC-71E4-45D2-B414-92C3CD78181F}" presName="connectorText" presStyleLbl="sibTrans2D1" presStyleIdx="1" presStyleCnt="3"/>
      <dgm:spPr/>
    </dgm:pt>
    <dgm:pt modelId="{B1964B81-E54E-4B44-8C49-67DAC2426AAF}" type="pres">
      <dgm:prSet presAssocID="{D4555827-813C-4E59-A939-F1E679BC0647}" presName="node" presStyleLbl="node1" presStyleIdx="2" presStyleCnt="4">
        <dgm:presLayoutVars>
          <dgm:bulletEnabled val="1"/>
        </dgm:presLayoutVars>
      </dgm:prSet>
      <dgm:spPr/>
    </dgm:pt>
    <dgm:pt modelId="{EAE7D091-EF9F-4A4D-B1E2-3289C10AC188}" type="pres">
      <dgm:prSet presAssocID="{9284AE6C-73F2-4847-8D25-E77CD80A00C7}" presName="sibTrans" presStyleLbl="sibTrans2D1" presStyleIdx="2" presStyleCnt="3"/>
      <dgm:spPr/>
    </dgm:pt>
    <dgm:pt modelId="{E2B96F1B-7819-4DAA-9573-294C0E38B5FF}" type="pres">
      <dgm:prSet presAssocID="{9284AE6C-73F2-4847-8D25-E77CD80A00C7}" presName="connectorText" presStyleLbl="sibTrans2D1" presStyleIdx="2" presStyleCnt="3"/>
      <dgm:spPr/>
    </dgm:pt>
    <dgm:pt modelId="{754CFCCE-D7D2-4C6B-9910-AAE5CC4E3459}" type="pres">
      <dgm:prSet presAssocID="{AB15772E-2132-4FDF-9566-11D53D7FB8D0}" presName="node" presStyleLbl="node1" presStyleIdx="3" presStyleCnt="4">
        <dgm:presLayoutVars>
          <dgm:bulletEnabled val="1"/>
        </dgm:presLayoutVars>
      </dgm:prSet>
      <dgm:spPr/>
    </dgm:pt>
  </dgm:ptLst>
  <dgm:cxnLst>
    <dgm:cxn modelId="{9599FD08-2C56-4E60-857F-5C0ADA05D9AF}" srcId="{8FCAC356-F071-4CE8-91F0-26080BF924AE}" destId="{D4555827-813C-4E59-A939-F1E679BC0647}" srcOrd="2" destOrd="0" parTransId="{52C500DF-7AE1-4A4A-8DE8-B052BB330FB5}" sibTransId="{9284AE6C-73F2-4847-8D25-E77CD80A00C7}"/>
    <dgm:cxn modelId="{4475991F-830A-408E-9146-9DA297C64A02}" srcId="{8FCAC356-F071-4CE8-91F0-26080BF924AE}" destId="{96AA9BD8-B2E3-4950-9385-CB3D6867DDC9}" srcOrd="0" destOrd="0" parTransId="{86FF4A8F-3E56-4CB5-B557-309BC9A03B61}" sibTransId="{5990A47C-FBD4-4C06-86A1-C2F33F631EE7}"/>
    <dgm:cxn modelId="{9D177D2B-A8EB-40EE-A839-E016861D0724}" type="presOf" srcId="{96AA9BD8-B2E3-4950-9385-CB3D6867DDC9}" destId="{8E25620A-B530-4FE5-A1B6-8560368B9174}" srcOrd="0" destOrd="0" presId="urn:microsoft.com/office/officeart/2005/8/layout/process1"/>
    <dgm:cxn modelId="{198D8268-B92A-44B3-9099-D5081AECA679}" srcId="{8FCAC356-F071-4CE8-91F0-26080BF924AE}" destId="{AB15772E-2132-4FDF-9566-11D53D7FB8D0}" srcOrd="3" destOrd="0" parTransId="{842D6263-7AEA-45DD-860F-4A871F4A3CCE}" sibTransId="{003B4A2D-58BD-4656-9CB1-F67B1D3ADB74}"/>
    <dgm:cxn modelId="{ED44A572-27EE-479D-AA8D-80FD4B8E3571}" type="presOf" srcId="{16D828F5-6E8B-4472-8C6A-D0356AA109C5}" destId="{A1BF6E08-5F40-46D5-AB80-0464CE64A4CB}" srcOrd="0" destOrd="0" presId="urn:microsoft.com/office/officeart/2005/8/layout/process1"/>
    <dgm:cxn modelId="{965EA679-7DA3-4C7B-90F9-6FF6906ADC38}" type="presOf" srcId="{D4555827-813C-4E59-A939-F1E679BC0647}" destId="{B1964B81-E54E-4B44-8C49-67DAC2426AAF}" srcOrd="0" destOrd="0" presId="urn:microsoft.com/office/officeart/2005/8/layout/process1"/>
    <dgm:cxn modelId="{2EB0AC7A-4FF1-4F8C-B173-F65FF7F8D349}" type="presOf" srcId="{069E1DDC-71E4-45D2-B414-92C3CD78181F}" destId="{25A151E9-D35F-4A16-84A5-896A6415A312}" srcOrd="1" destOrd="0" presId="urn:microsoft.com/office/officeart/2005/8/layout/process1"/>
    <dgm:cxn modelId="{44C1E67D-44CB-4801-9335-5E9D6FE6BD61}" type="presOf" srcId="{8FCAC356-F071-4CE8-91F0-26080BF924AE}" destId="{62D5AA2C-154D-4FD1-8189-074D65C5976D}" srcOrd="0" destOrd="0" presId="urn:microsoft.com/office/officeart/2005/8/layout/process1"/>
    <dgm:cxn modelId="{9CFB93A5-5D88-4109-BF2C-B69E6EC4D0FA}" type="presOf" srcId="{069E1DDC-71E4-45D2-B414-92C3CD78181F}" destId="{9CED4C9A-E597-4705-B286-03F0C2A1D3A0}" srcOrd="0" destOrd="0" presId="urn:microsoft.com/office/officeart/2005/8/layout/process1"/>
    <dgm:cxn modelId="{B7C300B7-1449-40EA-8ACC-74652F9345AD}" srcId="{8FCAC356-F071-4CE8-91F0-26080BF924AE}" destId="{16D828F5-6E8B-4472-8C6A-D0356AA109C5}" srcOrd="1" destOrd="0" parTransId="{663AE1C6-2133-43A1-BCE7-451B2EF7F0EA}" sibTransId="{069E1DDC-71E4-45D2-B414-92C3CD78181F}"/>
    <dgm:cxn modelId="{DE1F51BC-AB40-4E63-9B9B-43B77C6DE43E}" type="presOf" srcId="{5990A47C-FBD4-4C06-86A1-C2F33F631EE7}" destId="{136340F8-7215-4D38-A87D-C91CBF1C9C35}" srcOrd="1" destOrd="0" presId="urn:microsoft.com/office/officeart/2005/8/layout/process1"/>
    <dgm:cxn modelId="{DBF015D8-EED3-4836-8BDE-913DDC938B46}" type="presOf" srcId="{9284AE6C-73F2-4847-8D25-E77CD80A00C7}" destId="{E2B96F1B-7819-4DAA-9573-294C0E38B5FF}" srcOrd="1" destOrd="0" presId="urn:microsoft.com/office/officeart/2005/8/layout/process1"/>
    <dgm:cxn modelId="{2ACBB0DA-3964-4095-B504-39DA42E37BDF}" type="presOf" srcId="{9284AE6C-73F2-4847-8D25-E77CD80A00C7}" destId="{EAE7D091-EF9F-4A4D-B1E2-3289C10AC188}" srcOrd="0" destOrd="0" presId="urn:microsoft.com/office/officeart/2005/8/layout/process1"/>
    <dgm:cxn modelId="{74A314DD-1D52-47FA-9FA0-55B5149A407B}" type="presOf" srcId="{AB15772E-2132-4FDF-9566-11D53D7FB8D0}" destId="{754CFCCE-D7D2-4C6B-9910-AAE5CC4E3459}" srcOrd="0" destOrd="0" presId="urn:microsoft.com/office/officeart/2005/8/layout/process1"/>
    <dgm:cxn modelId="{321304E3-197C-414A-84C1-D857602D4965}" type="presOf" srcId="{5990A47C-FBD4-4C06-86A1-C2F33F631EE7}" destId="{89E082B5-3FBA-4BE5-A8C4-781A8BE68EAC}" srcOrd="0" destOrd="0" presId="urn:microsoft.com/office/officeart/2005/8/layout/process1"/>
    <dgm:cxn modelId="{F63867FD-1229-4DEE-B80B-CE44563F39E1}" type="presParOf" srcId="{62D5AA2C-154D-4FD1-8189-074D65C5976D}" destId="{8E25620A-B530-4FE5-A1B6-8560368B9174}" srcOrd="0" destOrd="0" presId="urn:microsoft.com/office/officeart/2005/8/layout/process1"/>
    <dgm:cxn modelId="{2F5C70BA-244C-4887-8E8F-7713FB78B80D}" type="presParOf" srcId="{62D5AA2C-154D-4FD1-8189-074D65C5976D}" destId="{89E082B5-3FBA-4BE5-A8C4-781A8BE68EAC}" srcOrd="1" destOrd="0" presId="urn:microsoft.com/office/officeart/2005/8/layout/process1"/>
    <dgm:cxn modelId="{5D2F9EDC-757B-4927-8D5F-29EF3B3C1B83}" type="presParOf" srcId="{89E082B5-3FBA-4BE5-A8C4-781A8BE68EAC}" destId="{136340F8-7215-4D38-A87D-C91CBF1C9C35}" srcOrd="0" destOrd="0" presId="urn:microsoft.com/office/officeart/2005/8/layout/process1"/>
    <dgm:cxn modelId="{CF7D8A39-3B4C-4F11-B1BA-B00BDFDF6C80}" type="presParOf" srcId="{62D5AA2C-154D-4FD1-8189-074D65C5976D}" destId="{A1BF6E08-5F40-46D5-AB80-0464CE64A4CB}" srcOrd="2" destOrd="0" presId="urn:microsoft.com/office/officeart/2005/8/layout/process1"/>
    <dgm:cxn modelId="{1A800115-1DC8-4D10-AE5E-35D6C3EEFB20}" type="presParOf" srcId="{62D5AA2C-154D-4FD1-8189-074D65C5976D}" destId="{9CED4C9A-E597-4705-B286-03F0C2A1D3A0}" srcOrd="3" destOrd="0" presId="urn:microsoft.com/office/officeart/2005/8/layout/process1"/>
    <dgm:cxn modelId="{A918FA41-A2C3-4187-99E5-069EDC0E1EB6}" type="presParOf" srcId="{9CED4C9A-E597-4705-B286-03F0C2A1D3A0}" destId="{25A151E9-D35F-4A16-84A5-896A6415A312}" srcOrd="0" destOrd="0" presId="urn:microsoft.com/office/officeart/2005/8/layout/process1"/>
    <dgm:cxn modelId="{9650F19C-2D8E-4534-BCCA-822459CD34AC}" type="presParOf" srcId="{62D5AA2C-154D-4FD1-8189-074D65C5976D}" destId="{B1964B81-E54E-4B44-8C49-67DAC2426AAF}" srcOrd="4" destOrd="0" presId="urn:microsoft.com/office/officeart/2005/8/layout/process1"/>
    <dgm:cxn modelId="{894A8DAE-B989-4481-A822-5CA4D7FCDD9E}" type="presParOf" srcId="{62D5AA2C-154D-4FD1-8189-074D65C5976D}" destId="{EAE7D091-EF9F-4A4D-B1E2-3289C10AC188}" srcOrd="5" destOrd="0" presId="urn:microsoft.com/office/officeart/2005/8/layout/process1"/>
    <dgm:cxn modelId="{446D1C31-0257-4EEF-813A-E013F7216DFB}" type="presParOf" srcId="{EAE7D091-EF9F-4A4D-B1E2-3289C10AC188}" destId="{E2B96F1B-7819-4DAA-9573-294C0E38B5FF}" srcOrd="0" destOrd="0" presId="urn:microsoft.com/office/officeart/2005/8/layout/process1"/>
    <dgm:cxn modelId="{B784281A-C450-4A4D-9676-AF1612EFA006}" type="presParOf" srcId="{62D5AA2C-154D-4FD1-8189-074D65C5976D}" destId="{754CFCCE-D7D2-4C6B-9910-AAE5CC4E3459}" srcOrd="6" destOrd="0" presId="urn:microsoft.com/office/officeart/2005/8/layout/process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FCAC356-F071-4CE8-91F0-26080BF924AE}" type="doc">
      <dgm:prSet loTypeId="urn:microsoft.com/office/officeart/2005/8/layout/process1" loCatId="process" qsTypeId="urn:microsoft.com/office/officeart/2005/8/quickstyle/simple1" qsCatId="simple" csTypeId="urn:microsoft.com/office/officeart/2005/8/colors/accent4_2" csCatId="accent4" phldr="1"/>
      <dgm:spPr/>
      <dgm:t>
        <a:bodyPr/>
        <a:lstStyle/>
        <a:p>
          <a:endParaRPr lang="en-US"/>
        </a:p>
      </dgm:t>
    </dgm:pt>
    <dgm:pt modelId="{96AA9BD8-B2E3-4950-9385-CB3D6867DDC9}">
      <dgm:prSet phldrT="[Text]" phldr="0" custT="1"/>
      <dgm:spPr/>
      <dgm:t>
        <a:bodyPr/>
        <a:lstStyle/>
        <a:p>
          <a:pPr algn="l"/>
          <a:r>
            <a:rPr lang="en-US" sz="1400" b="1" dirty="0">
              <a:solidFill>
                <a:schemeClr val="accent4">
                  <a:lumMod val="20000"/>
                  <a:lumOff val="80000"/>
                </a:schemeClr>
              </a:solidFill>
            </a:rPr>
            <a:t>Severity Scores by Area Level / Population Groups</a:t>
          </a:r>
          <a:endParaRPr lang="en-US" sz="1400" dirty="0"/>
        </a:p>
      </dgm:t>
    </dgm:pt>
    <dgm:pt modelId="{86FF4A8F-3E56-4CB5-B557-309BC9A03B61}" type="parTrans" cxnId="{4475991F-830A-408E-9146-9DA297C64A02}">
      <dgm:prSet/>
      <dgm:spPr/>
      <dgm:t>
        <a:bodyPr/>
        <a:lstStyle/>
        <a:p>
          <a:endParaRPr lang="en-US" sz="1100"/>
        </a:p>
      </dgm:t>
    </dgm:pt>
    <dgm:pt modelId="{5990A47C-FBD4-4C06-86A1-C2F33F631EE7}" type="sibTrans" cxnId="{4475991F-830A-408E-9146-9DA297C64A02}">
      <dgm:prSet custT="1"/>
      <dgm:spPr/>
      <dgm:t>
        <a:bodyPr/>
        <a:lstStyle/>
        <a:p>
          <a:endParaRPr lang="en-US" sz="1000"/>
        </a:p>
      </dgm:t>
    </dgm:pt>
    <dgm:pt modelId="{D4555827-813C-4E59-A939-F1E679BC0647}">
      <dgm:prSet phldrT="[Text]" phldr="0" custT="1"/>
      <dgm:spPr/>
      <dgm:t>
        <a:bodyPr/>
        <a:lstStyle/>
        <a:p>
          <a:r>
            <a:rPr lang="en-US" sz="1400" b="1" dirty="0">
              <a:solidFill>
                <a:schemeClr val="accent4">
                  <a:lumMod val="20000"/>
                  <a:lumOff val="80000"/>
                </a:schemeClr>
              </a:solidFill>
            </a:rPr>
            <a:t>Population Distribution Across Severity 1 to 5</a:t>
          </a:r>
          <a:endParaRPr lang="en-US" sz="1400" dirty="0"/>
        </a:p>
      </dgm:t>
    </dgm:pt>
    <dgm:pt modelId="{52C500DF-7AE1-4A4A-8DE8-B052BB330FB5}" type="parTrans" cxnId="{9599FD08-2C56-4E60-857F-5C0ADA05D9AF}">
      <dgm:prSet/>
      <dgm:spPr/>
      <dgm:t>
        <a:bodyPr/>
        <a:lstStyle/>
        <a:p>
          <a:endParaRPr lang="en-US" sz="1100"/>
        </a:p>
      </dgm:t>
    </dgm:pt>
    <dgm:pt modelId="{9284AE6C-73F2-4847-8D25-E77CD80A00C7}" type="sibTrans" cxnId="{9599FD08-2C56-4E60-857F-5C0ADA05D9AF}">
      <dgm:prSet custT="1"/>
      <dgm:spPr/>
      <dgm:t>
        <a:bodyPr/>
        <a:lstStyle/>
        <a:p>
          <a:endParaRPr lang="en-US" sz="1000"/>
        </a:p>
      </dgm:t>
    </dgm:pt>
    <dgm:pt modelId="{AB15772E-2132-4FDF-9566-11D53D7FB8D0}">
      <dgm:prSet phldrT="[Text]" phldr="0" custT="1"/>
      <dgm:spPr/>
      <dgm:t>
        <a:bodyPr/>
        <a:lstStyle/>
        <a:p>
          <a:r>
            <a:rPr lang="en-US" sz="1400" b="1" dirty="0">
              <a:solidFill>
                <a:schemeClr val="accent4">
                  <a:lumMod val="20000"/>
                  <a:lumOff val="80000"/>
                </a:schemeClr>
              </a:solidFill>
            </a:rPr>
            <a:t>Moderate PiN</a:t>
          </a:r>
          <a:br>
            <a:rPr lang="en-US" sz="1400" b="1" dirty="0">
              <a:solidFill>
                <a:schemeClr val="accent4">
                  <a:lumMod val="20000"/>
                  <a:lumOff val="80000"/>
                </a:schemeClr>
              </a:solidFill>
            </a:rPr>
          </a:br>
          <a:r>
            <a:rPr lang="en-US" sz="1400" b="1" dirty="0">
              <a:solidFill>
                <a:schemeClr val="accent4">
                  <a:lumMod val="20000"/>
                  <a:lumOff val="80000"/>
                </a:schemeClr>
              </a:solidFill>
            </a:rPr>
            <a:t>Acute PiN</a:t>
          </a:r>
          <a:br>
            <a:rPr lang="en-US" sz="1400" b="1" dirty="0">
              <a:solidFill>
                <a:schemeClr val="accent4">
                  <a:lumMod val="20000"/>
                  <a:lumOff val="80000"/>
                </a:schemeClr>
              </a:solidFill>
            </a:rPr>
          </a:br>
          <a:br>
            <a:rPr lang="en-US" sz="1400" b="1" dirty="0">
              <a:solidFill>
                <a:schemeClr val="accent4">
                  <a:lumMod val="20000"/>
                  <a:lumOff val="80000"/>
                </a:schemeClr>
              </a:solidFill>
            </a:rPr>
          </a:br>
          <a:r>
            <a:rPr lang="en-US" sz="1400" b="1" dirty="0">
              <a:solidFill>
                <a:schemeClr val="accent4">
                  <a:lumMod val="20000"/>
                  <a:lumOff val="80000"/>
                </a:schemeClr>
              </a:solidFill>
            </a:rPr>
            <a:t>Total PiN</a:t>
          </a:r>
          <a:endParaRPr lang="en-US" sz="1400" dirty="0"/>
        </a:p>
      </dgm:t>
    </dgm:pt>
    <dgm:pt modelId="{842D6263-7AEA-45DD-860F-4A871F4A3CCE}" type="parTrans" cxnId="{198D8268-B92A-44B3-9099-D5081AECA679}">
      <dgm:prSet/>
      <dgm:spPr/>
      <dgm:t>
        <a:bodyPr/>
        <a:lstStyle/>
        <a:p>
          <a:endParaRPr lang="en-US" sz="1100"/>
        </a:p>
      </dgm:t>
    </dgm:pt>
    <dgm:pt modelId="{003B4A2D-58BD-4656-9CB1-F67B1D3ADB74}" type="sibTrans" cxnId="{198D8268-B92A-44B3-9099-D5081AECA679}">
      <dgm:prSet/>
      <dgm:spPr/>
      <dgm:t>
        <a:bodyPr/>
        <a:lstStyle/>
        <a:p>
          <a:endParaRPr lang="en-US" sz="1100"/>
        </a:p>
      </dgm:t>
    </dgm:pt>
    <dgm:pt modelId="{16D828F5-6E8B-4472-8C6A-D0356AA109C5}">
      <dgm:prSet phldrT="[Text]" phldr="0" custT="1"/>
      <dgm:spPr/>
      <dgm:t>
        <a:bodyPr/>
        <a:lstStyle/>
        <a:p>
          <a:pPr algn="l"/>
          <a:r>
            <a:rPr lang="en-US" sz="1400" dirty="0"/>
            <a:t>Proportional Allocation Table</a:t>
          </a:r>
        </a:p>
      </dgm:t>
    </dgm:pt>
    <dgm:pt modelId="{663AE1C6-2133-43A1-BCE7-451B2EF7F0EA}" type="parTrans" cxnId="{B7C300B7-1449-40EA-8ACC-74652F9345AD}">
      <dgm:prSet/>
      <dgm:spPr/>
      <dgm:t>
        <a:bodyPr/>
        <a:lstStyle/>
        <a:p>
          <a:endParaRPr lang="en-US"/>
        </a:p>
      </dgm:t>
    </dgm:pt>
    <dgm:pt modelId="{069E1DDC-71E4-45D2-B414-92C3CD78181F}" type="sibTrans" cxnId="{B7C300B7-1449-40EA-8ACC-74652F9345AD}">
      <dgm:prSet/>
      <dgm:spPr/>
      <dgm:t>
        <a:bodyPr/>
        <a:lstStyle/>
        <a:p>
          <a:endParaRPr lang="en-US"/>
        </a:p>
      </dgm:t>
    </dgm:pt>
    <dgm:pt modelId="{62D5AA2C-154D-4FD1-8189-074D65C5976D}" type="pres">
      <dgm:prSet presAssocID="{8FCAC356-F071-4CE8-91F0-26080BF924AE}" presName="Name0" presStyleCnt="0">
        <dgm:presLayoutVars>
          <dgm:dir/>
          <dgm:resizeHandles val="exact"/>
        </dgm:presLayoutVars>
      </dgm:prSet>
      <dgm:spPr/>
    </dgm:pt>
    <dgm:pt modelId="{8E25620A-B530-4FE5-A1B6-8560368B9174}" type="pres">
      <dgm:prSet presAssocID="{96AA9BD8-B2E3-4950-9385-CB3D6867DDC9}" presName="node" presStyleLbl="node1" presStyleIdx="0" presStyleCnt="4">
        <dgm:presLayoutVars>
          <dgm:bulletEnabled val="1"/>
        </dgm:presLayoutVars>
      </dgm:prSet>
      <dgm:spPr/>
    </dgm:pt>
    <dgm:pt modelId="{89E082B5-3FBA-4BE5-A8C4-781A8BE68EAC}" type="pres">
      <dgm:prSet presAssocID="{5990A47C-FBD4-4C06-86A1-C2F33F631EE7}" presName="sibTrans" presStyleLbl="sibTrans2D1" presStyleIdx="0" presStyleCnt="3"/>
      <dgm:spPr/>
    </dgm:pt>
    <dgm:pt modelId="{136340F8-7215-4D38-A87D-C91CBF1C9C35}" type="pres">
      <dgm:prSet presAssocID="{5990A47C-FBD4-4C06-86A1-C2F33F631EE7}" presName="connectorText" presStyleLbl="sibTrans2D1" presStyleIdx="0" presStyleCnt="3"/>
      <dgm:spPr/>
    </dgm:pt>
    <dgm:pt modelId="{A1BF6E08-5F40-46D5-AB80-0464CE64A4CB}" type="pres">
      <dgm:prSet presAssocID="{16D828F5-6E8B-4472-8C6A-D0356AA109C5}" presName="node" presStyleLbl="node1" presStyleIdx="1" presStyleCnt="4">
        <dgm:presLayoutVars>
          <dgm:bulletEnabled val="1"/>
        </dgm:presLayoutVars>
      </dgm:prSet>
      <dgm:spPr/>
    </dgm:pt>
    <dgm:pt modelId="{9CED4C9A-E597-4705-B286-03F0C2A1D3A0}" type="pres">
      <dgm:prSet presAssocID="{069E1DDC-71E4-45D2-B414-92C3CD78181F}" presName="sibTrans" presStyleLbl="sibTrans2D1" presStyleIdx="1" presStyleCnt="3"/>
      <dgm:spPr/>
    </dgm:pt>
    <dgm:pt modelId="{25A151E9-D35F-4A16-84A5-896A6415A312}" type="pres">
      <dgm:prSet presAssocID="{069E1DDC-71E4-45D2-B414-92C3CD78181F}" presName="connectorText" presStyleLbl="sibTrans2D1" presStyleIdx="1" presStyleCnt="3"/>
      <dgm:spPr/>
    </dgm:pt>
    <dgm:pt modelId="{B1964B81-E54E-4B44-8C49-67DAC2426AAF}" type="pres">
      <dgm:prSet presAssocID="{D4555827-813C-4E59-A939-F1E679BC0647}" presName="node" presStyleLbl="node1" presStyleIdx="2" presStyleCnt="4">
        <dgm:presLayoutVars>
          <dgm:bulletEnabled val="1"/>
        </dgm:presLayoutVars>
      </dgm:prSet>
      <dgm:spPr/>
    </dgm:pt>
    <dgm:pt modelId="{EAE7D091-EF9F-4A4D-B1E2-3289C10AC188}" type="pres">
      <dgm:prSet presAssocID="{9284AE6C-73F2-4847-8D25-E77CD80A00C7}" presName="sibTrans" presStyleLbl="sibTrans2D1" presStyleIdx="2" presStyleCnt="3"/>
      <dgm:spPr/>
    </dgm:pt>
    <dgm:pt modelId="{E2B96F1B-7819-4DAA-9573-294C0E38B5FF}" type="pres">
      <dgm:prSet presAssocID="{9284AE6C-73F2-4847-8D25-E77CD80A00C7}" presName="connectorText" presStyleLbl="sibTrans2D1" presStyleIdx="2" presStyleCnt="3"/>
      <dgm:spPr/>
    </dgm:pt>
    <dgm:pt modelId="{754CFCCE-D7D2-4C6B-9910-AAE5CC4E3459}" type="pres">
      <dgm:prSet presAssocID="{AB15772E-2132-4FDF-9566-11D53D7FB8D0}" presName="node" presStyleLbl="node1" presStyleIdx="3" presStyleCnt="4">
        <dgm:presLayoutVars>
          <dgm:bulletEnabled val="1"/>
        </dgm:presLayoutVars>
      </dgm:prSet>
      <dgm:spPr/>
    </dgm:pt>
  </dgm:ptLst>
  <dgm:cxnLst>
    <dgm:cxn modelId="{9599FD08-2C56-4E60-857F-5C0ADA05D9AF}" srcId="{8FCAC356-F071-4CE8-91F0-26080BF924AE}" destId="{D4555827-813C-4E59-A939-F1E679BC0647}" srcOrd="2" destOrd="0" parTransId="{52C500DF-7AE1-4A4A-8DE8-B052BB330FB5}" sibTransId="{9284AE6C-73F2-4847-8D25-E77CD80A00C7}"/>
    <dgm:cxn modelId="{4475991F-830A-408E-9146-9DA297C64A02}" srcId="{8FCAC356-F071-4CE8-91F0-26080BF924AE}" destId="{96AA9BD8-B2E3-4950-9385-CB3D6867DDC9}" srcOrd="0" destOrd="0" parTransId="{86FF4A8F-3E56-4CB5-B557-309BC9A03B61}" sibTransId="{5990A47C-FBD4-4C06-86A1-C2F33F631EE7}"/>
    <dgm:cxn modelId="{9D177D2B-A8EB-40EE-A839-E016861D0724}" type="presOf" srcId="{96AA9BD8-B2E3-4950-9385-CB3D6867DDC9}" destId="{8E25620A-B530-4FE5-A1B6-8560368B9174}" srcOrd="0" destOrd="0" presId="urn:microsoft.com/office/officeart/2005/8/layout/process1"/>
    <dgm:cxn modelId="{198D8268-B92A-44B3-9099-D5081AECA679}" srcId="{8FCAC356-F071-4CE8-91F0-26080BF924AE}" destId="{AB15772E-2132-4FDF-9566-11D53D7FB8D0}" srcOrd="3" destOrd="0" parTransId="{842D6263-7AEA-45DD-860F-4A871F4A3CCE}" sibTransId="{003B4A2D-58BD-4656-9CB1-F67B1D3ADB74}"/>
    <dgm:cxn modelId="{ED44A572-27EE-479D-AA8D-80FD4B8E3571}" type="presOf" srcId="{16D828F5-6E8B-4472-8C6A-D0356AA109C5}" destId="{A1BF6E08-5F40-46D5-AB80-0464CE64A4CB}" srcOrd="0" destOrd="0" presId="urn:microsoft.com/office/officeart/2005/8/layout/process1"/>
    <dgm:cxn modelId="{965EA679-7DA3-4C7B-90F9-6FF6906ADC38}" type="presOf" srcId="{D4555827-813C-4E59-A939-F1E679BC0647}" destId="{B1964B81-E54E-4B44-8C49-67DAC2426AAF}" srcOrd="0" destOrd="0" presId="urn:microsoft.com/office/officeart/2005/8/layout/process1"/>
    <dgm:cxn modelId="{2EB0AC7A-4FF1-4F8C-B173-F65FF7F8D349}" type="presOf" srcId="{069E1DDC-71E4-45D2-B414-92C3CD78181F}" destId="{25A151E9-D35F-4A16-84A5-896A6415A312}" srcOrd="1" destOrd="0" presId="urn:microsoft.com/office/officeart/2005/8/layout/process1"/>
    <dgm:cxn modelId="{44C1E67D-44CB-4801-9335-5E9D6FE6BD61}" type="presOf" srcId="{8FCAC356-F071-4CE8-91F0-26080BF924AE}" destId="{62D5AA2C-154D-4FD1-8189-074D65C5976D}" srcOrd="0" destOrd="0" presId="urn:microsoft.com/office/officeart/2005/8/layout/process1"/>
    <dgm:cxn modelId="{9CFB93A5-5D88-4109-BF2C-B69E6EC4D0FA}" type="presOf" srcId="{069E1DDC-71E4-45D2-B414-92C3CD78181F}" destId="{9CED4C9A-E597-4705-B286-03F0C2A1D3A0}" srcOrd="0" destOrd="0" presId="urn:microsoft.com/office/officeart/2005/8/layout/process1"/>
    <dgm:cxn modelId="{B7C300B7-1449-40EA-8ACC-74652F9345AD}" srcId="{8FCAC356-F071-4CE8-91F0-26080BF924AE}" destId="{16D828F5-6E8B-4472-8C6A-D0356AA109C5}" srcOrd="1" destOrd="0" parTransId="{663AE1C6-2133-43A1-BCE7-451B2EF7F0EA}" sibTransId="{069E1DDC-71E4-45D2-B414-92C3CD78181F}"/>
    <dgm:cxn modelId="{DE1F51BC-AB40-4E63-9B9B-43B77C6DE43E}" type="presOf" srcId="{5990A47C-FBD4-4C06-86A1-C2F33F631EE7}" destId="{136340F8-7215-4D38-A87D-C91CBF1C9C35}" srcOrd="1" destOrd="0" presId="urn:microsoft.com/office/officeart/2005/8/layout/process1"/>
    <dgm:cxn modelId="{DBF015D8-EED3-4836-8BDE-913DDC938B46}" type="presOf" srcId="{9284AE6C-73F2-4847-8D25-E77CD80A00C7}" destId="{E2B96F1B-7819-4DAA-9573-294C0E38B5FF}" srcOrd="1" destOrd="0" presId="urn:microsoft.com/office/officeart/2005/8/layout/process1"/>
    <dgm:cxn modelId="{2ACBB0DA-3964-4095-B504-39DA42E37BDF}" type="presOf" srcId="{9284AE6C-73F2-4847-8D25-E77CD80A00C7}" destId="{EAE7D091-EF9F-4A4D-B1E2-3289C10AC188}" srcOrd="0" destOrd="0" presId="urn:microsoft.com/office/officeart/2005/8/layout/process1"/>
    <dgm:cxn modelId="{74A314DD-1D52-47FA-9FA0-55B5149A407B}" type="presOf" srcId="{AB15772E-2132-4FDF-9566-11D53D7FB8D0}" destId="{754CFCCE-D7D2-4C6B-9910-AAE5CC4E3459}" srcOrd="0" destOrd="0" presId="urn:microsoft.com/office/officeart/2005/8/layout/process1"/>
    <dgm:cxn modelId="{321304E3-197C-414A-84C1-D857602D4965}" type="presOf" srcId="{5990A47C-FBD4-4C06-86A1-C2F33F631EE7}" destId="{89E082B5-3FBA-4BE5-A8C4-781A8BE68EAC}" srcOrd="0" destOrd="0" presId="urn:microsoft.com/office/officeart/2005/8/layout/process1"/>
    <dgm:cxn modelId="{F63867FD-1229-4DEE-B80B-CE44563F39E1}" type="presParOf" srcId="{62D5AA2C-154D-4FD1-8189-074D65C5976D}" destId="{8E25620A-B530-4FE5-A1B6-8560368B9174}" srcOrd="0" destOrd="0" presId="urn:microsoft.com/office/officeart/2005/8/layout/process1"/>
    <dgm:cxn modelId="{2F5C70BA-244C-4887-8E8F-7713FB78B80D}" type="presParOf" srcId="{62D5AA2C-154D-4FD1-8189-074D65C5976D}" destId="{89E082B5-3FBA-4BE5-A8C4-781A8BE68EAC}" srcOrd="1" destOrd="0" presId="urn:microsoft.com/office/officeart/2005/8/layout/process1"/>
    <dgm:cxn modelId="{5D2F9EDC-757B-4927-8D5F-29EF3B3C1B83}" type="presParOf" srcId="{89E082B5-3FBA-4BE5-A8C4-781A8BE68EAC}" destId="{136340F8-7215-4D38-A87D-C91CBF1C9C35}" srcOrd="0" destOrd="0" presId="urn:microsoft.com/office/officeart/2005/8/layout/process1"/>
    <dgm:cxn modelId="{CF7D8A39-3B4C-4F11-B1BA-B00BDFDF6C80}" type="presParOf" srcId="{62D5AA2C-154D-4FD1-8189-074D65C5976D}" destId="{A1BF6E08-5F40-46D5-AB80-0464CE64A4CB}" srcOrd="2" destOrd="0" presId="urn:microsoft.com/office/officeart/2005/8/layout/process1"/>
    <dgm:cxn modelId="{1A800115-1DC8-4D10-AE5E-35D6C3EEFB20}" type="presParOf" srcId="{62D5AA2C-154D-4FD1-8189-074D65C5976D}" destId="{9CED4C9A-E597-4705-B286-03F0C2A1D3A0}" srcOrd="3" destOrd="0" presId="urn:microsoft.com/office/officeart/2005/8/layout/process1"/>
    <dgm:cxn modelId="{A918FA41-A2C3-4187-99E5-069EDC0E1EB6}" type="presParOf" srcId="{9CED4C9A-E597-4705-B286-03F0C2A1D3A0}" destId="{25A151E9-D35F-4A16-84A5-896A6415A312}" srcOrd="0" destOrd="0" presId="urn:microsoft.com/office/officeart/2005/8/layout/process1"/>
    <dgm:cxn modelId="{9650F19C-2D8E-4534-BCCA-822459CD34AC}" type="presParOf" srcId="{62D5AA2C-154D-4FD1-8189-074D65C5976D}" destId="{B1964B81-E54E-4B44-8C49-67DAC2426AAF}" srcOrd="4" destOrd="0" presId="urn:microsoft.com/office/officeart/2005/8/layout/process1"/>
    <dgm:cxn modelId="{894A8DAE-B989-4481-A822-5CA4D7FCDD9E}" type="presParOf" srcId="{62D5AA2C-154D-4FD1-8189-074D65C5976D}" destId="{EAE7D091-EF9F-4A4D-B1E2-3289C10AC188}" srcOrd="5" destOrd="0" presId="urn:microsoft.com/office/officeart/2005/8/layout/process1"/>
    <dgm:cxn modelId="{446D1C31-0257-4EEF-813A-E013F7216DFB}" type="presParOf" srcId="{EAE7D091-EF9F-4A4D-B1E2-3289C10AC188}" destId="{E2B96F1B-7819-4DAA-9573-294C0E38B5FF}" srcOrd="0" destOrd="0" presId="urn:microsoft.com/office/officeart/2005/8/layout/process1"/>
    <dgm:cxn modelId="{B784281A-C450-4A4D-9676-AF1612EFA006}" type="presParOf" srcId="{62D5AA2C-154D-4FD1-8189-074D65C5976D}" destId="{754CFCCE-D7D2-4C6B-9910-AAE5CC4E3459}" srcOrd="6" destOrd="0" presId="urn:microsoft.com/office/officeart/2005/8/layout/process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FCAC356-F071-4CE8-91F0-26080BF924AE}" type="doc">
      <dgm:prSet loTypeId="urn:microsoft.com/office/officeart/2005/8/layout/process1" loCatId="process" qsTypeId="urn:microsoft.com/office/officeart/2005/8/quickstyle/simple1" qsCatId="simple" csTypeId="urn:microsoft.com/office/officeart/2005/8/colors/accent4_2" csCatId="accent4" phldr="1"/>
      <dgm:spPr/>
      <dgm:t>
        <a:bodyPr/>
        <a:lstStyle/>
        <a:p>
          <a:endParaRPr lang="en-US"/>
        </a:p>
      </dgm:t>
    </dgm:pt>
    <dgm:pt modelId="{96AA9BD8-B2E3-4950-9385-CB3D6867DDC9}">
      <dgm:prSet phldrT="[Text]" phldr="0" custT="1"/>
      <dgm:spPr/>
      <dgm:t>
        <a:bodyPr/>
        <a:lstStyle/>
        <a:p>
          <a:pPr algn="l"/>
          <a:r>
            <a:rPr lang="en-US" sz="1400" b="1" dirty="0">
              <a:solidFill>
                <a:schemeClr val="accent4">
                  <a:lumMod val="20000"/>
                  <a:lumOff val="80000"/>
                </a:schemeClr>
              </a:solidFill>
            </a:rPr>
            <a:t>Protection Risks Severity Tool Outputs</a:t>
          </a:r>
          <a:endParaRPr lang="en-US" sz="1400" dirty="0"/>
        </a:p>
      </dgm:t>
    </dgm:pt>
    <dgm:pt modelId="{86FF4A8F-3E56-4CB5-B557-309BC9A03B61}" type="parTrans" cxnId="{4475991F-830A-408E-9146-9DA297C64A02}">
      <dgm:prSet/>
      <dgm:spPr/>
      <dgm:t>
        <a:bodyPr/>
        <a:lstStyle/>
        <a:p>
          <a:endParaRPr lang="en-US" sz="1100"/>
        </a:p>
      </dgm:t>
    </dgm:pt>
    <dgm:pt modelId="{5990A47C-FBD4-4C06-86A1-C2F33F631EE7}" type="sibTrans" cxnId="{4475991F-830A-408E-9146-9DA297C64A02}">
      <dgm:prSet custT="1"/>
      <dgm:spPr/>
      <dgm:t>
        <a:bodyPr/>
        <a:lstStyle/>
        <a:p>
          <a:endParaRPr lang="en-US" sz="1000"/>
        </a:p>
      </dgm:t>
    </dgm:pt>
    <dgm:pt modelId="{D4555827-813C-4E59-A939-F1E679BC0647}">
      <dgm:prSet phldrT="[Text]" phldr="0" custT="1"/>
      <dgm:spPr/>
      <dgm:t>
        <a:bodyPr/>
        <a:lstStyle/>
        <a:p>
          <a:r>
            <a:rPr lang="en-US" sz="1400" b="1" dirty="0">
              <a:solidFill>
                <a:schemeClr val="accent4">
                  <a:lumMod val="20000"/>
                  <a:lumOff val="80000"/>
                </a:schemeClr>
              </a:solidFill>
            </a:rPr>
            <a:t>Population Distribution Across Severity 1 to 5</a:t>
          </a:r>
        </a:p>
      </dgm:t>
    </dgm:pt>
    <dgm:pt modelId="{52C500DF-7AE1-4A4A-8DE8-B052BB330FB5}" type="parTrans" cxnId="{9599FD08-2C56-4E60-857F-5C0ADA05D9AF}">
      <dgm:prSet/>
      <dgm:spPr/>
      <dgm:t>
        <a:bodyPr/>
        <a:lstStyle/>
        <a:p>
          <a:endParaRPr lang="en-US" sz="1100"/>
        </a:p>
      </dgm:t>
    </dgm:pt>
    <dgm:pt modelId="{9284AE6C-73F2-4847-8D25-E77CD80A00C7}" type="sibTrans" cxnId="{9599FD08-2C56-4E60-857F-5C0ADA05D9AF}">
      <dgm:prSet custT="1"/>
      <dgm:spPr/>
      <dgm:t>
        <a:bodyPr/>
        <a:lstStyle/>
        <a:p>
          <a:endParaRPr lang="en-US" sz="1000"/>
        </a:p>
      </dgm:t>
    </dgm:pt>
    <dgm:pt modelId="{AB15772E-2132-4FDF-9566-11D53D7FB8D0}">
      <dgm:prSet phldrT="[Text]" phldr="0" custT="1"/>
      <dgm:spPr/>
      <dgm:t>
        <a:bodyPr/>
        <a:lstStyle/>
        <a:p>
          <a:r>
            <a:rPr lang="en-US" sz="1400" b="1" dirty="0">
              <a:solidFill>
                <a:schemeClr val="accent4">
                  <a:lumMod val="20000"/>
                  <a:lumOff val="80000"/>
                </a:schemeClr>
              </a:solidFill>
            </a:rPr>
            <a:t>Moderate PiN</a:t>
          </a:r>
          <a:br>
            <a:rPr lang="en-US" sz="1400" b="1" dirty="0">
              <a:solidFill>
                <a:schemeClr val="accent4">
                  <a:lumMod val="20000"/>
                  <a:lumOff val="80000"/>
                </a:schemeClr>
              </a:solidFill>
            </a:rPr>
          </a:br>
          <a:r>
            <a:rPr lang="en-US" sz="1400" b="1" dirty="0">
              <a:solidFill>
                <a:schemeClr val="accent4">
                  <a:lumMod val="20000"/>
                  <a:lumOff val="80000"/>
                </a:schemeClr>
              </a:solidFill>
            </a:rPr>
            <a:t>Acute PiN</a:t>
          </a:r>
          <a:br>
            <a:rPr lang="en-US" sz="1400" b="1" dirty="0">
              <a:solidFill>
                <a:schemeClr val="accent4">
                  <a:lumMod val="20000"/>
                  <a:lumOff val="80000"/>
                </a:schemeClr>
              </a:solidFill>
            </a:rPr>
          </a:br>
          <a:br>
            <a:rPr lang="en-US" sz="1400" b="1" dirty="0">
              <a:solidFill>
                <a:schemeClr val="accent4">
                  <a:lumMod val="20000"/>
                  <a:lumOff val="80000"/>
                </a:schemeClr>
              </a:solidFill>
            </a:rPr>
          </a:br>
          <a:r>
            <a:rPr lang="en-US" sz="1400" b="1" dirty="0">
              <a:solidFill>
                <a:schemeClr val="accent4">
                  <a:lumMod val="20000"/>
                  <a:lumOff val="80000"/>
                </a:schemeClr>
              </a:solidFill>
            </a:rPr>
            <a:t>Total PiN</a:t>
          </a:r>
          <a:endParaRPr lang="en-US" sz="1400" dirty="0"/>
        </a:p>
      </dgm:t>
    </dgm:pt>
    <dgm:pt modelId="{842D6263-7AEA-45DD-860F-4A871F4A3CCE}" type="parTrans" cxnId="{198D8268-B92A-44B3-9099-D5081AECA679}">
      <dgm:prSet/>
      <dgm:spPr/>
      <dgm:t>
        <a:bodyPr/>
        <a:lstStyle/>
        <a:p>
          <a:endParaRPr lang="en-US" sz="1100"/>
        </a:p>
      </dgm:t>
    </dgm:pt>
    <dgm:pt modelId="{003B4A2D-58BD-4656-9CB1-F67B1D3ADB74}" type="sibTrans" cxnId="{198D8268-B92A-44B3-9099-D5081AECA679}">
      <dgm:prSet/>
      <dgm:spPr/>
      <dgm:t>
        <a:bodyPr/>
        <a:lstStyle/>
        <a:p>
          <a:endParaRPr lang="en-US" sz="1100"/>
        </a:p>
      </dgm:t>
    </dgm:pt>
    <dgm:pt modelId="{16D828F5-6E8B-4472-8C6A-D0356AA109C5}">
      <dgm:prSet phldrT="[Text]" phldr="0" custT="1"/>
      <dgm:spPr/>
      <dgm:t>
        <a:bodyPr/>
        <a:lstStyle/>
        <a:p>
          <a:pPr algn="l"/>
          <a:r>
            <a:rPr lang="en-US" sz="1400" b="1" dirty="0">
              <a:solidFill>
                <a:schemeClr val="accent4">
                  <a:lumMod val="20000"/>
                  <a:lumOff val="80000"/>
                </a:schemeClr>
              </a:solidFill>
            </a:rPr>
            <a:t>Population Groups IDPs, Hosts, Returnees, </a:t>
          </a:r>
          <a:r>
            <a:rPr lang="en-US" sz="1400" b="1" dirty="0" err="1">
              <a:solidFill>
                <a:schemeClr val="accent4">
                  <a:lumMod val="20000"/>
                  <a:lumOff val="80000"/>
                </a:schemeClr>
              </a:solidFill>
            </a:rPr>
            <a:t>etc</a:t>
          </a:r>
          <a:endParaRPr lang="en-US" sz="1400" dirty="0"/>
        </a:p>
      </dgm:t>
    </dgm:pt>
    <dgm:pt modelId="{663AE1C6-2133-43A1-BCE7-451B2EF7F0EA}" type="parTrans" cxnId="{B7C300B7-1449-40EA-8ACC-74652F9345AD}">
      <dgm:prSet/>
      <dgm:spPr/>
      <dgm:t>
        <a:bodyPr/>
        <a:lstStyle/>
        <a:p>
          <a:endParaRPr lang="en-US"/>
        </a:p>
      </dgm:t>
    </dgm:pt>
    <dgm:pt modelId="{069E1DDC-71E4-45D2-B414-92C3CD78181F}" type="sibTrans" cxnId="{B7C300B7-1449-40EA-8ACC-74652F9345AD}">
      <dgm:prSet/>
      <dgm:spPr/>
      <dgm:t>
        <a:bodyPr/>
        <a:lstStyle/>
        <a:p>
          <a:endParaRPr lang="en-US"/>
        </a:p>
      </dgm:t>
    </dgm:pt>
    <dgm:pt modelId="{62D5AA2C-154D-4FD1-8189-074D65C5976D}" type="pres">
      <dgm:prSet presAssocID="{8FCAC356-F071-4CE8-91F0-26080BF924AE}" presName="Name0" presStyleCnt="0">
        <dgm:presLayoutVars>
          <dgm:dir/>
          <dgm:resizeHandles val="exact"/>
        </dgm:presLayoutVars>
      </dgm:prSet>
      <dgm:spPr/>
    </dgm:pt>
    <dgm:pt modelId="{8E25620A-B530-4FE5-A1B6-8560368B9174}" type="pres">
      <dgm:prSet presAssocID="{96AA9BD8-B2E3-4950-9385-CB3D6867DDC9}" presName="node" presStyleLbl="node1" presStyleIdx="0" presStyleCnt="4">
        <dgm:presLayoutVars>
          <dgm:bulletEnabled val="1"/>
        </dgm:presLayoutVars>
      </dgm:prSet>
      <dgm:spPr/>
    </dgm:pt>
    <dgm:pt modelId="{89E082B5-3FBA-4BE5-A8C4-781A8BE68EAC}" type="pres">
      <dgm:prSet presAssocID="{5990A47C-FBD4-4C06-86A1-C2F33F631EE7}" presName="sibTrans" presStyleLbl="sibTrans2D1" presStyleIdx="0" presStyleCnt="3"/>
      <dgm:spPr/>
    </dgm:pt>
    <dgm:pt modelId="{136340F8-7215-4D38-A87D-C91CBF1C9C35}" type="pres">
      <dgm:prSet presAssocID="{5990A47C-FBD4-4C06-86A1-C2F33F631EE7}" presName="connectorText" presStyleLbl="sibTrans2D1" presStyleIdx="0" presStyleCnt="3"/>
      <dgm:spPr/>
    </dgm:pt>
    <dgm:pt modelId="{A1BF6E08-5F40-46D5-AB80-0464CE64A4CB}" type="pres">
      <dgm:prSet presAssocID="{16D828F5-6E8B-4472-8C6A-D0356AA109C5}" presName="node" presStyleLbl="node1" presStyleIdx="1" presStyleCnt="4">
        <dgm:presLayoutVars>
          <dgm:bulletEnabled val="1"/>
        </dgm:presLayoutVars>
      </dgm:prSet>
      <dgm:spPr/>
    </dgm:pt>
    <dgm:pt modelId="{9CED4C9A-E597-4705-B286-03F0C2A1D3A0}" type="pres">
      <dgm:prSet presAssocID="{069E1DDC-71E4-45D2-B414-92C3CD78181F}" presName="sibTrans" presStyleLbl="sibTrans2D1" presStyleIdx="1" presStyleCnt="3"/>
      <dgm:spPr/>
    </dgm:pt>
    <dgm:pt modelId="{25A151E9-D35F-4A16-84A5-896A6415A312}" type="pres">
      <dgm:prSet presAssocID="{069E1DDC-71E4-45D2-B414-92C3CD78181F}" presName="connectorText" presStyleLbl="sibTrans2D1" presStyleIdx="1" presStyleCnt="3"/>
      <dgm:spPr/>
    </dgm:pt>
    <dgm:pt modelId="{B1964B81-E54E-4B44-8C49-67DAC2426AAF}" type="pres">
      <dgm:prSet presAssocID="{D4555827-813C-4E59-A939-F1E679BC0647}" presName="node" presStyleLbl="node1" presStyleIdx="2" presStyleCnt="4">
        <dgm:presLayoutVars>
          <dgm:bulletEnabled val="1"/>
        </dgm:presLayoutVars>
      </dgm:prSet>
      <dgm:spPr/>
    </dgm:pt>
    <dgm:pt modelId="{EAE7D091-EF9F-4A4D-B1E2-3289C10AC188}" type="pres">
      <dgm:prSet presAssocID="{9284AE6C-73F2-4847-8D25-E77CD80A00C7}" presName="sibTrans" presStyleLbl="sibTrans2D1" presStyleIdx="2" presStyleCnt="3"/>
      <dgm:spPr/>
    </dgm:pt>
    <dgm:pt modelId="{E2B96F1B-7819-4DAA-9573-294C0E38B5FF}" type="pres">
      <dgm:prSet presAssocID="{9284AE6C-73F2-4847-8D25-E77CD80A00C7}" presName="connectorText" presStyleLbl="sibTrans2D1" presStyleIdx="2" presStyleCnt="3"/>
      <dgm:spPr/>
    </dgm:pt>
    <dgm:pt modelId="{754CFCCE-D7D2-4C6B-9910-AAE5CC4E3459}" type="pres">
      <dgm:prSet presAssocID="{AB15772E-2132-4FDF-9566-11D53D7FB8D0}" presName="node" presStyleLbl="node1" presStyleIdx="3" presStyleCnt="4">
        <dgm:presLayoutVars>
          <dgm:bulletEnabled val="1"/>
        </dgm:presLayoutVars>
      </dgm:prSet>
      <dgm:spPr/>
    </dgm:pt>
  </dgm:ptLst>
  <dgm:cxnLst>
    <dgm:cxn modelId="{9599FD08-2C56-4E60-857F-5C0ADA05D9AF}" srcId="{8FCAC356-F071-4CE8-91F0-26080BF924AE}" destId="{D4555827-813C-4E59-A939-F1E679BC0647}" srcOrd="2" destOrd="0" parTransId="{52C500DF-7AE1-4A4A-8DE8-B052BB330FB5}" sibTransId="{9284AE6C-73F2-4847-8D25-E77CD80A00C7}"/>
    <dgm:cxn modelId="{4475991F-830A-408E-9146-9DA297C64A02}" srcId="{8FCAC356-F071-4CE8-91F0-26080BF924AE}" destId="{96AA9BD8-B2E3-4950-9385-CB3D6867DDC9}" srcOrd="0" destOrd="0" parTransId="{86FF4A8F-3E56-4CB5-B557-309BC9A03B61}" sibTransId="{5990A47C-FBD4-4C06-86A1-C2F33F631EE7}"/>
    <dgm:cxn modelId="{9D177D2B-A8EB-40EE-A839-E016861D0724}" type="presOf" srcId="{96AA9BD8-B2E3-4950-9385-CB3D6867DDC9}" destId="{8E25620A-B530-4FE5-A1B6-8560368B9174}" srcOrd="0" destOrd="0" presId="urn:microsoft.com/office/officeart/2005/8/layout/process1"/>
    <dgm:cxn modelId="{198D8268-B92A-44B3-9099-D5081AECA679}" srcId="{8FCAC356-F071-4CE8-91F0-26080BF924AE}" destId="{AB15772E-2132-4FDF-9566-11D53D7FB8D0}" srcOrd="3" destOrd="0" parTransId="{842D6263-7AEA-45DD-860F-4A871F4A3CCE}" sibTransId="{003B4A2D-58BD-4656-9CB1-F67B1D3ADB74}"/>
    <dgm:cxn modelId="{ED44A572-27EE-479D-AA8D-80FD4B8E3571}" type="presOf" srcId="{16D828F5-6E8B-4472-8C6A-D0356AA109C5}" destId="{A1BF6E08-5F40-46D5-AB80-0464CE64A4CB}" srcOrd="0" destOrd="0" presId="urn:microsoft.com/office/officeart/2005/8/layout/process1"/>
    <dgm:cxn modelId="{965EA679-7DA3-4C7B-90F9-6FF6906ADC38}" type="presOf" srcId="{D4555827-813C-4E59-A939-F1E679BC0647}" destId="{B1964B81-E54E-4B44-8C49-67DAC2426AAF}" srcOrd="0" destOrd="0" presId="urn:microsoft.com/office/officeart/2005/8/layout/process1"/>
    <dgm:cxn modelId="{2EB0AC7A-4FF1-4F8C-B173-F65FF7F8D349}" type="presOf" srcId="{069E1DDC-71E4-45D2-B414-92C3CD78181F}" destId="{25A151E9-D35F-4A16-84A5-896A6415A312}" srcOrd="1" destOrd="0" presId="urn:microsoft.com/office/officeart/2005/8/layout/process1"/>
    <dgm:cxn modelId="{44C1E67D-44CB-4801-9335-5E9D6FE6BD61}" type="presOf" srcId="{8FCAC356-F071-4CE8-91F0-26080BF924AE}" destId="{62D5AA2C-154D-4FD1-8189-074D65C5976D}" srcOrd="0" destOrd="0" presId="urn:microsoft.com/office/officeart/2005/8/layout/process1"/>
    <dgm:cxn modelId="{9CFB93A5-5D88-4109-BF2C-B69E6EC4D0FA}" type="presOf" srcId="{069E1DDC-71E4-45D2-B414-92C3CD78181F}" destId="{9CED4C9A-E597-4705-B286-03F0C2A1D3A0}" srcOrd="0" destOrd="0" presId="urn:microsoft.com/office/officeart/2005/8/layout/process1"/>
    <dgm:cxn modelId="{B7C300B7-1449-40EA-8ACC-74652F9345AD}" srcId="{8FCAC356-F071-4CE8-91F0-26080BF924AE}" destId="{16D828F5-6E8B-4472-8C6A-D0356AA109C5}" srcOrd="1" destOrd="0" parTransId="{663AE1C6-2133-43A1-BCE7-451B2EF7F0EA}" sibTransId="{069E1DDC-71E4-45D2-B414-92C3CD78181F}"/>
    <dgm:cxn modelId="{DE1F51BC-AB40-4E63-9B9B-43B77C6DE43E}" type="presOf" srcId="{5990A47C-FBD4-4C06-86A1-C2F33F631EE7}" destId="{136340F8-7215-4D38-A87D-C91CBF1C9C35}" srcOrd="1" destOrd="0" presId="urn:microsoft.com/office/officeart/2005/8/layout/process1"/>
    <dgm:cxn modelId="{DBF015D8-EED3-4836-8BDE-913DDC938B46}" type="presOf" srcId="{9284AE6C-73F2-4847-8D25-E77CD80A00C7}" destId="{E2B96F1B-7819-4DAA-9573-294C0E38B5FF}" srcOrd="1" destOrd="0" presId="urn:microsoft.com/office/officeart/2005/8/layout/process1"/>
    <dgm:cxn modelId="{2ACBB0DA-3964-4095-B504-39DA42E37BDF}" type="presOf" srcId="{9284AE6C-73F2-4847-8D25-E77CD80A00C7}" destId="{EAE7D091-EF9F-4A4D-B1E2-3289C10AC188}" srcOrd="0" destOrd="0" presId="urn:microsoft.com/office/officeart/2005/8/layout/process1"/>
    <dgm:cxn modelId="{74A314DD-1D52-47FA-9FA0-55B5149A407B}" type="presOf" srcId="{AB15772E-2132-4FDF-9566-11D53D7FB8D0}" destId="{754CFCCE-D7D2-4C6B-9910-AAE5CC4E3459}" srcOrd="0" destOrd="0" presId="urn:microsoft.com/office/officeart/2005/8/layout/process1"/>
    <dgm:cxn modelId="{321304E3-197C-414A-84C1-D857602D4965}" type="presOf" srcId="{5990A47C-FBD4-4C06-86A1-C2F33F631EE7}" destId="{89E082B5-3FBA-4BE5-A8C4-781A8BE68EAC}" srcOrd="0" destOrd="0" presId="urn:microsoft.com/office/officeart/2005/8/layout/process1"/>
    <dgm:cxn modelId="{F63867FD-1229-4DEE-B80B-CE44563F39E1}" type="presParOf" srcId="{62D5AA2C-154D-4FD1-8189-074D65C5976D}" destId="{8E25620A-B530-4FE5-A1B6-8560368B9174}" srcOrd="0" destOrd="0" presId="urn:microsoft.com/office/officeart/2005/8/layout/process1"/>
    <dgm:cxn modelId="{2F5C70BA-244C-4887-8E8F-7713FB78B80D}" type="presParOf" srcId="{62D5AA2C-154D-4FD1-8189-074D65C5976D}" destId="{89E082B5-3FBA-4BE5-A8C4-781A8BE68EAC}" srcOrd="1" destOrd="0" presId="urn:microsoft.com/office/officeart/2005/8/layout/process1"/>
    <dgm:cxn modelId="{5D2F9EDC-757B-4927-8D5F-29EF3B3C1B83}" type="presParOf" srcId="{89E082B5-3FBA-4BE5-A8C4-781A8BE68EAC}" destId="{136340F8-7215-4D38-A87D-C91CBF1C9C35}" srcOrd="0" destOrd="0" presId="urn:microsoft.com/office/officeart/2005/8/layout/process1"/>
    <dgm:cxn modelId="{CF7D8A39-3B4C-4F11-B1BA-B00BDFDF6C80}" type="presParOf" srcId="{62D5AA2C-154D-4FD1-8189-074D65C5976D}" destId="{A1BF6E08-5F40-46D5-AB80-0464CE64A4CB}" srcOrd="2" destOrd="0" presId="urn:microsoft.com/office/officeart/2005/8/layout/process1"/>
    <dgm:cxn modelId="{1A800115-1DC8-4D10-AE5E-35D6C3EEFB20}" type="presParOf" srcId="{62D5AA2C-154D-4FD1-8189-074D65C5976D}" destId="{9CED4C9A-E597-4705-B286-03F0C2A1D3A0}" srcOrd="3" destOrd="0" presId="urn:microsoft.com/office/officeart/2005/8/layout/process1"/>
    <dgm:cxn modelId="{A918FA41-A2C3-4187-99E5-069EDC0E1EB6}" type="presParOf" srcId="{9CED4C9A-E597-4705-B286-03F0C2A1D3A0}" destId="{25A151E9-D35F-4A16-84A5-896A6415A312}" srcOrd="0" destOrd="0" presId="urn:microsoft.com/office/officeart/2005/8/layout/process1"/>
    <dgm:cxn modelId="{9650F19C-2D8E-4534-BCCA-822459CD34AC}" type="presParOf" srcId="{62D5AA2C-154D-4FD1-8189-074D65C5976D}" destId="{B1964B81-E54E-4B44-8C49-67DAC2426AAF}" srcOrd="4" destOrd="0" presId="urn:microsoft.com/office/officeart/2005/8/layout/process1"/>
    <dgm:cxn modelId="{894A8DAE-B989-4481-A822-5CA4D7FCDD9E}" type="presParOf" srcId="{62D5AA2C-154D-4FD1-8189-074D65C5976D}" destId="{EAE7D091-EF9F-4A4D-B1E2-3289C10AC188}" srcOrd="5" destOrd="0" presId="urn:microsoft.com/office/officeart/2005/8/layout/process1"/>
    <dgm:cxn modelId="{446D1C31-0257-4EEF-813A-E013F7216DFB}" type="presParOf" srcId="{EAE7D091-EF9F-4A4D-B1E2-3289C10AC188}" destId="{E2B96F1B-7819-4DAA-9573-294C0E38B5FF}" srcOrd="0" destOrd="0" presId="urn:microsoft.com/office/officeart/2005/8/layout/process1"/>
    <dgm:cxn modelId="{B784281A-C450-4A4D-9676-AF1612EFA006}" type="presParOf" srcId="{62D5AA2C-154D-4FD1-8189-074D65C5976D}" destId="{754CFCCE-D7D2-4C6B-9910-AAE5CC4E3459}" srcOrd="6" destOrd="0" presId="urn:microsoft.com/office/officeart/2005/8/layout/process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25620A-B530-4FE5-A1B6-8560368B9174}">
      <dsp:nvSpPr>
        <dsp:cNvPr id="0" name=""/>
        <dsp:cNvSpPr/>
      </dsp:nvSpPr>
      <dsp:spPr>
        <a:xfrm>
          <a:off x="8187" y="0"/>
          <a:ext cx="1694749" cy="1176543"/>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kern="1200" dirty="0">
              <a:solidFill>
                <a:schemeClr val="accent4">
                  <a:lumMod val="20000"/>
                  <a:lumOff val="80000"/>
                </a:schemeClr>
              </a:solidFill>
            </a:rPr>
            <a:t>Survey Response</a:t>
          </a:r>
          <a:br>
            <a:rPr lang="en-US" sz="1400" kern="1200" dirty="0"/>
          </a:br>
          <a:r>
            <a:rPr lang="en-US" sz="1400" kern="1200" dirty="0"/>
            <a:t>🚶 Movement </a:t>
          </a:r>
          <a:r>
            <a:rPr lang="en-US" sz="1400" kern="1200" dirty="0" err="1"/>
            <a:t>Restr</a:t>
          </a:r>
          <a:r>
            <a:rPr lang="en-US" sz="1400" kern="1200" dirty="0"/>
            <a:t>.</a:t>
          </a:r>
          <a:br>
            <a:rPr lang="en-US" sz="1400" kern="1200" dirty="0"/>
          </a:br>
          <a:r>
            <a:rPr lang="en-US" sz="1400" kern="1200" dirty="0"/>
            <a:t>🚨 Emergency Coping</a:t>
          </a:r>
          <a:br>
            <a:rPr lang="en-US" sz="1400" kern="1200" dirty="0"/>
          </a:br>
          <a:r>
            <a:rPr lang="en-US" sz="1400" kern="1200" dirty="0"/>
            <a:t>🚫 Service Barrier</a:t>
          </a:r>
        </a:p>
      </dsp:txBody>
      <dsp:txXfrm>
        <a:off x="42647" y="34460"/>
        <a:ext cx="1625829" cy="1107623"/>
      </dsp:txXfrm>
    </dsp:sp>
    <dsp:sp modelId="{89E082B5-3FBA-4BE5-A8C4-781A8BE68EAC}">
      <dsp:nvSpPr>
        <dsp:cNvPr id="0" name=""/>
        <dsp:cNvSpPr/>
      </dsp:nvSpPr>
      <dsp:spPr>
        <a:xfrm>
          <a:off x="1872411" y="378123"/>
          <a:ext cx="359286" cy="420297"/>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1872411" y="462182"/>
        <a:ext cx="251500" cy="252179"/>
      </dsp:txXfrm>
    </dsp:sp>
    <dsp:sp modelId="{A1BF6E08-5F40-46D5-AB80-0464CE64A4CB}">
      <dsp:nvSpPr>
        <dsp:cNvPr id="0" name=""/>
        <dsp:cNvSpPr/>
      </dsp:nvSpPr>
      <dsp:spPr>
        <a:xfrm>
          <a:off x="2380836" y="0"/>
          <a:ext cx="1694749" cy="1176543"/>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kern="1200" dirty="0">
              <a:solidFill>
                <a:schemeClr val="accent4">
                  <a:lumMod val="20000"/>
                  <a:lumOff val="80000"/>
                </a:schemeClr>
              </a:solidFill>
            </a:rPr>
            <a:t>Preference Scores</a:t>
          </a:r>
          <a:br>
            <a:rPr lang="en-US" sz="1400" b="1" kern="1200" dirty="0">
              <a:solidFill>
                <a:schemeClr val="accent4">
                  <a:lumMod val="20000"/>
                  <a:lumOff val="80000"/>
                </a:schemeClr>
              </a:solidFill>
            </a:rPr>
          </a:br>
          <a:br>
            <a:rPr lang="en-US" sz="1400" b="1" kern="1200" dirty="0">
              <a:solidFill>
                <a:schemeClr val="accent4">
                  <a:lumMod val="20000"/>
                  <a:lumOff val="80000"/>
                </a:schemeClr>
              </a:solidFill>
            </a:rPr>
          </a:br>
          <a:r>
            <a:rPr lang="en-US" sz="1400" kern="1200" dirty="0"/>
            <a:t>Low Impact: 1</a:t>
          </a:r>
          <a:br>
            <a:rPr lang="en-US" sz="1400" kern="1200" dirty="0"/>
          </a:br>
          <a:r>
            <a:rPr lang="en-US" sz="1400" kern="1200" dirty="0"/>
            <a:t>Medium Impact: 2</a:t>
          </a:r>
          <a:br>
            <a:rPr lang="en-US" sz="1400" kern="1200" dirty="0"/>
          </a:br>
          <a:r>
            <a:rPr lang="en-US" sz="1400" kern="1200" dirty="0"/>
            <a:t>High Impact: 3</a:t>
          </a:r>
        </a:p>
      </dsp:txBody>
      <dsp:txXfrm>
        <a:off x="2415296" y="34460"/>
        <a:ext cx="1625829" cy="1107623"/>
      </dsp:txXfrm>
    </dsp:sp>
    <dsp:sp modelId="{9CED4C9A-E597-4705-B286-03F0C2A1D3A0}">
      <dsp:nvSpPr>
        <dsp:cNvPr id="0" name=""/>
        <dsp:cNvSpPr/>
      </dsp:nvSpPr>
      <dsp:spPr>
        <a:xfrm>
          <a:off x="4245060" y="378123"/>
          <a:ext cx="359286" cy="420297"/>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4245060" y="462182"/>
        <a:ext cx="251500" cy="252179"/>
      </dsp:txXfrm>
    </dsp:sp>
    <dsp:sp modelId="{B1964B81-E54E-4B44-8C49-67DAC2426AAF}">
      <dsp:nvSpPr>
        <dsp:cNvPr id="0" name=""/>
        <dsp:cNvSpPr/>
      </dsp:nvSpPr>
      <dsp:spPr>
        <a:xfrm>
          <a:off x="4753485" y="0"/>
          <a:ext cx="1694749" cy="1176543"/>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accent4">
                  <a:lumMod val="20000"/>
                  <a:lumOff val="80000"/>
                </a:schemeClr>
              </a:solidFill>
            </a:rPr>
            <a:t>Pillar Severity Score</a:t>
          </a:r>
          <a:br>
            <a:rPr lang="en-US" sz="1400" b="1" kern="1200" dirty="0">
              <a:solidFill>
                <a:schemeClr val="accent4">
                  <a:lumMod val="20000"/>
                  <a:lumOff val="80000"/>
                </a:schemeClr>
              </a:solidFill>
            </a:rPr>
          </a:br>
          <a:br>
            <a:rPr lang="en-US" sz="1400" b="1" kern="1200" dirty="0">
              <a:solidFill>
                <a:schemeClr val="accent4">
                  <a:lumMod val="20000"/>
                  <a:lumOff val="80000"/>
                </a:schemeClr>
              </a:solidFill>
            </a:rPr>
          </a:br>
          <a:r>
            <a:rPr lang="en-US" sz="1400" kern="1200" dirty="0"/>
            <a:t>Multiple indicators</a:t>
          </a:r>
        </a:p>
      </dsp:txBody>
      <dsp:txXfrm>
        <a:off x="4787945" y="34460"/>
        <a:ext cx="1625829" cy="1107623"/>
      </dsp:txXfrm>
    </dsp:sp>
    <dsp:sp modelId="{EAE7D091-EF9F-4A4D-B1E2-3289C10AC188}">
      <dsp:nvSpPr>
        <dsp:cNvPr id="0" name=""/>
        <dsp:cNvSpPr/>
      </dsp:nvSpPr>
      <dsp:spPr>
        <a:xfrm>
          <a:off x="6617709" y="378123"/>
          <a:ext cx="359286" cy="420297"/>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6617709" y="462182"/>
        <a:ext cx="251500" cy="252179"/>
      </dsp:txXfrm>
    </dsp:sp>
    <dsp:sp modelId="{754CFCCE-D7D2-4C6B-9910-AAE5CC4E3459}">
      <dsp:nvSpPr>
        <dsp:cNvPr id="0" name=""/>
        <dsp:cNvSpPr/>
      </dsp:nvSpPr>
      <dsp:spPr>
        <a:xfrm>
          <a:off x="7126134" y="0"/>
          <a:ext cx="1694749" cy="1176543"/>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accent4">
                  <a:lumMod val="20000"/>
                  <a:lumOff val="80000"/>
                </a:schemeClr>
              </a:solidFill>
            </a:rPr>
            <a:t>Household or Area level severity</a:t>
          </a:r>
          <a:br>
            <a:rPr lang="en-US" sz="1400" kern="1200" dirty="0"/>
          </a:br>
          <a:br>
            <a:rPr lang="en-US" sz="1400" kern="1200" dirty="0"/>
          </a:br>
          <a:r>
            <a:rPr lang="en-US" sz="1400" kern="1200" dirty="0"/>
            <a:t>Not driven by one indicator alone</a:t>
          </a:r>
        </a:p>
      </dsp:txBody>
      <dsp:txXfrm>
        <a:off x="7160594" y="34460"/>
        <a:ext cx="1625829" cy="11076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25620A-B530-4FE5-A1B6-8560368B9174}">
      <dsp:nvSpPr>
        <dsp:cNvPr id="0" name=""/>
        <dsp:cNvSpPr/>
      </dsp:nvSpPr>
      <dsp:spPr>
        <a:xfrm>
          <a:off x="3879" y="7783"/>
          <a:ext cx="1696405" cy="116097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kern="1200" dirty="0">
              <a:solidFill>
                <a:schemeClr val="accent4">
                  <a:lumMod val="20000"/>
                  <a:lumOff val="80000"/>
                </a:schemeClr>
              </a:solidFill>
            </a:rPr>
            <a:t>Severity Scores by Area Level</a:t>
          </a:r>
          <a:endParaRPr lang="en-US" sz="1400" kern="1200" dirty="0"/>
        </a:p>
      </dsp:txBody>
      <dsp:txXfrm>
        <a:off x="37883" y="41787"/>
        <a:ext cx="1628397" cy="1092969"/>
      </dsp:txXfrm>
    </dsp:sp>
    <dsp:sp modelId="{89E082B5-3FBA-4BE5-A8C4-781A8BE68EAC}">
      <dsp:nvSpPr>
        <dsp:cNvPr id="0" name=""/>
        <dsp:cNvSpPr/>
      </dsp:nvSpPr>
      <dsp:spPr>
        <a:xfrm>
          <a:off x="1869926" y="377917"/>
          <a:ext cx="359638" cy="420708"/>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1869926" y="462059"/>
        <a:ext cx="251747" cy="252424"/>
      </dsp:txXfrm>
    </dsp:sp>
    <dsp:sp modelId="{A1BF6E08-5F40-46D5-AB80-0464CE64A4CB}">
      <dsp:nvSpPr>
        <dsp:cNvPr id="0" name=""/>
        <dsp:cNvSpPr/>
      </dsp:nvSpPr>
      <dsp:spPr>
        <a:xfrm>
          <a:off x="2378848" y="7783"/>
          <a:ext cx="1696405" cy="116097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kern="1200" dirty="0">
              <a:solidFill>
                <a:schemeClr val="accent4">
                  <a:lumMod val="20000"/>
                  <a:lumOff val="80000"/>
                </a:schemeClr>
              </a:solidFill>
            </a:rPr>
            <a:t>Population Groups IDPs, Hosts, Returnees, </a:t>
          </a:r>
          <a:r>
            <a:rPr lang="en-US" sz="1400" b="1" kern="1200" dirty="0" err="1">
              <a:solidFill>
                <a:schemeClr val="accent4">
                  <a:lumMod val="20000"/>
                  <a:lumOff val="80000"/>
                </a:schemeClr>
              </a:solidFill>
            </a:rPr>
            <a:t>etc</a:t>
          </a:r>
          <a:endParaRPr lang="en-US" sz="1400" kern="1200" dirty="0"/>
        </a:p>
      </dsp:txBody>
      <dsp:txXfrm>
        <a:off x="2412852" y="41787"/>
        <a:ext cx="1628397" cy="1092969"/>
      </dsp:txXfrm>
    </dsp:sp>
    <dsp:sp modelId="{9CED4C9A-E597-4705-B286-03F0C2A1D3A0}">
      <dsp:nvSpPr>
        <dsp:cNvPr id="0" name=""/>
        <dsp:cNvSpPr/>
      </dsp:nvSpPr>
      <dsp:spPr>
        <a:xfrm>
          <a:off x="4244894" y="377917"/>
          <a:ext cx="359638" cy="420708"/>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4244894" y="462059"/>
        <a:ext cx="251747" cy="252424"/>
      </dsp:txXfrm>
    </dsp:sp>
    <dsp:sp modelId="{B1964B81-E54E-4B44-8C49-67DAC2426AAF}">
      <dsp:nvSpPr>
        <dsp:cNvPr id="0" name=""/>
        <dsp:cNvSpPr/>
      </dsp:nvSpPr>
      <dsp:spPr>
        <a:xfrm>
          <a:off x="4753816" y="7783"/>
          <a:ext cx="1696405" cy="116097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accent4">
                  <a:lumMod val="20000"/>
                  <a:lumOff val="80000"/>
                </a:schemeClr>
              </a:solidFill>
            </a:rPr>
            <a:t>Severity Phase Distribution</a:t>
          </a:r>
          <a:br>
            <a:rPr lang="en-US" sz="1400" b="1" kern="1200" dirty="0">
              <a:solidFill>
                <a:schemeClr val="accent4">
                  <a:lumMod val="20000"/>
                  <a:lumOff val="80000"/>
                </a:schemeClr>
              </a:solidFill>
            </a:rPr>
          </a:br>
          <a:br>
            <a:rPr lang="en-US" sz="1400" b="1" kern="1200" dirty="0">
              <a:solidFill>
                <a:schemeClr val="accent4">
                  <a:lumMod val="20000"/>
                  <a:lumOff val="80000"/>
                </a:schemeClr>
              </a:solidFill>
            </a:rPr>
          </a:br>
          <a:r>
            <a:rPr lang="en-US" sz="1400" kern="1200" dirty="0"/>
            <a:t>(1 – 5 )</a:t>
          </a:r>
          <a:br>
            <a:rPr lang="en-US" sz="1400" kern="1200" dirty="0"/>
          </a:br>
          <a:r>
            <a:rPr lang="en-US" sz="1400" kern="1200" dirty="0"/>
            <a:t>20% rule</a:t>
          </a:r>
        </a:p>
      </dsp:txBody>
      <dsp:txXfrm>
        <a:off x="4787820" y="41787"/>
        <a:ext cx="1628397" cy="1092969"/>
      </dsp:txXfrm>
    </dsp:sp>
    <dsp:sp modelId="{EAE7D091-EF9F-4A4D-B1E2-3289C10AC188}">
      <dsp:nvSpPr>
        <dsp:cNvPr id="0" name=""/>
        <dsp:cNvSpPr/>
      </dsp:nvSpPr>
      <dsp:spPr>
        <a:xfrm>
          <a:off x="6619863" y="377917"/>
          <a:ext cx="359638" cy="420708"/>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6619863" y="462059"/>
        <a:ext cx="251747" cy="252424"/>
      </dsp:txXfrm>
    </dsp:sp>
    <dsp:sp modelId="{754CFCCE-D7D2-4C6B-9910-AAE5CC4E3459}">
      <dsp:nvSpPr>
        <dsp:cNvPr id="0" name=""/>
        <dsp:cNvSpPr/>
      </dsp:nvSpPr>
      <dsp:spPr>
        <a:xfrm>
          <a:off x="7128785" y="7783"/>
          <a:ext cx="1696405" cy="116097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accent4">
                  <a:lumMod val="20000"/>
                  <a:lumOff val="80000"/>
                </a:schemeClr>
              </a:solidFill>
            </a:rPr>
            <a:t>Moderate PiN</a:t>
          </a:r>
          <a:br>
            <a:rPr lang="en-US" sz="1400" b="1" kern="1200" dirty="0">
              <a:solidFill>
                <a:schemeClr val="accent4">
                  <a:lumMod val="20000"/>
                  <a:lumOff val="80000"/>
                </a:schemeClr>
              </a:solidFill>
            </a:rPr>
          </a:br>
          <a:r>
            <a:rPr lang="en-US" sz="1400" b="1" kern="1200" dirty="0">
              <a:solidFill>
                <a:schemeClr val="accent4">
                  <a:lumMod val="20000"/>
                  <a:lumOff val="80000"/>
                </a:schemeClr>
              </a:solidFill>
            </a:rPr>
            <a:t>Acute PiN</a:t>
          </a:r>
          <a:br>
            <a:rPr lang="en-US" sz="1400" b="1" kern="1200" dirty="0">
              <a:solidFill>
                <a:schemeClr val="accent4">
                  <a:lumMod val="20000"/>
                  <a:lumOff val="80000"/>
                </a:schemeClr>
              </a:solidFill>
            </a:rPr>
          </a:br>
          <a:br>
            <a:rPr lang="en-US" sz="1400" b="1" kern="1200" dirty="0">
              <a:solidFill>
                <a:schemeClr val="accent4">
                  <a:lumMod val="20000"/>
                  <a:lumOff val="80000"/>
                </a:schemeClr>
              </a:solidFill>
            </a:rPr>
          </a:br>
          <a:r>
            <a:rPr lang="en-US" sz="1400" b="1" kern="1200" dirty="0">
              <a:solidFill>
                <a:schemeClr val="accent4">
                  <a:lumMod val="20000"/>
                  <a:lumOff val="80000"/>
                </a:schemeClr>
              </a:solidFill>
            </a:rPr>
            <a:t>Total PiN</a:t>
          </a:r>
          <a:endParaRPr lang="en-US" sz="1400" kern="1200" dirty="0"/>
        </a:p>
      </dsp:txBody>
      <dsp:txXfrm>
        <a:off x="7162789" y="41787"/>
        <a:ext cx="1628397" cy="109296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25620A-B530-4FE5-A1B6-8560368B9174}">
      <dsp:nvSpPr>
        <dsp:cNvPr id="0" name=""/>
        <dsp:cNvSpPr/>
      </dsp:nvSpPr>
      <dsp:spPr>
        <a:xfrm>
          <a:off x="3879" y="79350"/>
          <a:ext cx="1696405" cy="1017843"/>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kern="1200" dirty="0">
              <a:solidFill>
                <a:schemeClr val="accent4">
                  <a:lumMod val="20000"/>
                  <a:lumOff val="80000"/>
                </a:schemeClr>
              </a:solidFill>
            </a:rPr>
            <a:t>Severity Scores by Area Level / Population Groups</a:t>
          </a:r>
          <a:endParaRPr lang="en-US" sz="1400" kern="1200" dirty="0"/>
        </a:p>
      </dsp:txBody>
      <dsp:txXfrm>
        <a:off x="33691" y="109162"/>
        <a:ext cx="1636781" cy="958219"/>
      </dsp:txXfrm>
    </dsp:sp>
    <dsp:sp modelId="{89E082B5-3FBA-4BE5-A8C4-781A8BE68EAC}">
      <dsp:nvSpPr>
        <dsp:cNvPr id="0" name=""/>
        <dsp:cNvSpPr/>
      </dsp:nvSpPr>
      <dsp:spPr>
        <a:xfrm>
          <a:off x="1869926" y="377917"/>
          <a:ext cx="359638" cy="420708"/>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1869926" y="462059"/>
        <a:ext cx="251747" cy="252424"/>
      </dsp:txXfrm>
    </dsp:sp>
    <dsp:sp modelId="{A1BF6E08-5F40-46D5-AB80-0464CE64A4CB}">
      <dsp:nvSpPr>
        <dsp:cNvPr id="0" name=""/>
        <dsp:cNvSpPr/>
      </dsp:nvSpPr>
      <dsp:spPr>
        <a:xfrm>
          <a:off x="2378848" y="79350"/>
          <a:ext cx="1696405" cy="1017843"/>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Proportional Allocation Table</a:t>
          </a:r>
        </a:p>
      </dsp:txBody>
      <dsp:txXfrm>
        <a:off x="2408660" y="109162"/>
        <a:ext cx="1636781" cy="958219"/>
      </dsp:txXfrm>
    </dsp:sp>
    <dsp:sp modelId="{9CED4C9A-E597-4705-B286-03F0C2A1D3A0}">
      <dsp:nvSpPr>
        <dsp:cNvPr id="0" name=""/>
        <dsp:cNvSpPr/>
      </dsp:nvSpPr>
      <dsp:spPr>
        <a:xfrm>
          <a:off x="4244894" y="377917"/>
          <a:ext cx="359638" cy="420708"/>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4244894" y="462059"/>
        <a:ext cx="251747" cy="252424"/>
      </dsp:txXfrm>
    </dsp:sp>
    <dsp:sp modelId="{B1964B81-E54E-4B44-8C49-67DAC2426AAF}">
      <dsp:nvSpPr>
        <dsp:cNvPr id="0" name=""/>
        <dsp:cNvSpPr/>
      </dsp:nvSpPr>
      <dsp:spPr>
        <a:xfrm>
          <a:off x="4753816" y="79350"/>
          <a:ext cx="1696405" cy="1017843"/>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accent4">
                  <a:lumMod val="20000"/>
                  <a:lumOff val="80000"/>
                </a:schemeClr>
              </a:solidFill>
            </a:rPr>
            <a:t>Population Distribution Across Severity 1 to 5</a:t>
          </a:r>
          <a:endParaRPr lang="en-US" sz="1400" kern="1200" dirty="0"/>
        </a:p>
      </dsp:txBody>
      <dsp:txXfrm>
        <a:off x="4783628" y="109162"/>
        <a:ext cx="1636781" cy="958219"/>
      </dsp:txXfrm>
    </dsp:sp>
    <dsp:sp modelId="{EAE7D091-EF9F-4A4D-B1E2-3289C10AC188}">
      <dsp:nvSpPr>
        <dsp:cNvPr id="0" name=""/>
        <dsp:cNvSpPr/>
      </dsp:nvSpPr>
      <dsp:spPr>
        <a:xfrm>
          <a:off x="6619863" y="377917"/>
          <a:ext cx="359638" cy="420708"/>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6619863" y="462059"/>
        <a:ext cx="251747" cy="252424"/>
      </dsp:txXfrm>
    </dsp:sp>
    <dsp:sp modelId="{754CFCCE-D7D2-4C6B-9910-AAE5CC4E3459}">
      <dsp:nvSpPr>
        <dsp:cNvPr id="0" name=""/>
        <dsp:cNvSpPr/>
      </dsp:nvSpPr>
      <dsp:spPr>
        <a:xfrm>
          <a:off x="7128785" y="79350"/>
          <a:ext cx="1696405" cy="1017843"/>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accent4">
                  <a:lumMod val="20000"/>
                  <a:lumOff val="80000"/>
                </a:schemeClr>
              </a:solidFill>
            </a:rPr>
            <a:t>Moderate PiN</a:t>
          </a:r>
          <a:br>
            <a:rPr lang="en-US" sz="1400" b="1" kern="1200" dirty="0">
              <a:solidFill>
                <a:schemeClr val="accent4">
                  <a:lumMod val="20000"/>
                  <a:lumOff val="80000"/>
                </a:schemeClr>
              </a:solidFill>
            </a:rPr>
          </a:br>
          <a:r>
            <a:rPr lang="en-US" sz="1400" b="1" kern="1200" dirty="0">
              <a:solidFill>
                <a:schemeClr val="accent4">
                  <a:lumMod val="20000"/>
                  <a:lumOff val="80000"/>
                </a:schemeClr>
              </a:solidFill>
            </a:rPr>
            <a:t>Acute PiN</a:t>
          </a:r>
          <a:br>
            <a:rPr lang="en-US" sz="1400" b="1" kern="1200" dirty="0">
              <a:solidFill>
                <a:schemeClr val="accent4">
                  <a:lumMod val="20000"/>
                  <a:lumOff val="80000"/>
                </a:schemeClr>
              </a:solidFill>
            </a:rPr>
          </a:br>
          <a:br>
            <a:rPr lang="en-US" sz="1400" b="1" kern="1200" dirty="0">
              <a:solidFill>
                <a:schemeClr val="accent4">
                  <a:lumMod val="20000"/>
                  <a:lumOff val="80000"/>
                </a:schemeClr>
              </a:solidFill>
            </a:rPr>
          </a:br>
          <a:r>
            <a:rPr lang="en-US" sz="1400" b="1" kern="1200" dirty="0">
              <a:solidFill>
                <a:schemeClr val="accent4">
                  <a:lumMod val="20000"/>
                  <a:lumOff val="80000"/>
                </a:schemeClr>
              </a:solidFill>
            </a:rPr>
            <a:t>Total PiN</a:t>
          </a:r>
          <a:endParaRPr lang="en-US" sz="1400" kern="1200" dirty="0"/>
        </a:p>
      </dsp:txBody>
      <dsp:txXfrm>
        <a:off x="7158597" y="109162"/>
        <a:ext cx="1636781" cy="95821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25620A-B530-4FE5-A1B6-8560368B9174}">
      <dsp:nvSpPr>
        <dsp:cNvPr id="0" name=""/>
        <dsp:cNvSpPr/>
      </dsp:nvSpPr>
      <dsp:spPr>
        <a:xfrm>
          <a:off x="3879" y="79350"/>
          <a:ext cx="1696405" cy="1017843"/>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kern="1200" dirty="0">
              <a:solidFill>
                <a:schemeClr val="accent4">
                  <a:lumMod val="20000"/>
                  <a:lumOff val="80000"/>
                </a:schemeClr>
              </a:solidFill>
            </a:rPr>
            <a:t>Protection Risks Severity Tool Outputs</a:t>
          </a:r>
          <a:endParaRPr lang="en-US" sz="1400" kern="1200" dirty="0"/>
        </a:p>
      </dsp:txBody>
      <dsp:txXfrm>
        <a:off x="33691" y="109162"/>
        <a:ext cx="1636781" cy="958219"/>
      </dsp:txXfrm>
    </dsp:sp>
    <dsp:sp modelId="{89E082B5-3FBA-4BE5-A8C4-781A8BE68EAC}">
      <dsp:nvSpPr>
        <dsp:cNvPr id="0" name=""/>
        <dsp:cNvSpPr/>
      </dsp:nvSpPr>
      <dsp:spPr>
        <a:xfrm>
          <a:off x="1869926" y="377917"/>
          <a:ext cx="359638" cy="420708"/>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1869926" y="462059"/>
        <a:ext cx="251747" cy="252424"/>
      </dsp:txXfrm>
    </dsp:sp>
    <dsp:sp modelId="{A1BF6E08-5F40-46D5-AB80-0464CE64A4CB}">
      <dsp:nvSpPr>
        <dsp:cNvPr id="0" name=""/>
        <dsp:cNvSpPr/>
      </dsp:nvSpPr>
      <dsp:spPr>
        <a:xfrm>
          <a:off x="2378848" y="79350"/>
          <a:ext cx="1696405" cy="1017843"/>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kern="1200" dirty="0">
              <a:solidFill>
                <a:schemeClr val="accent4">
                  <a:lumMod val="20000"/>
                  <a:lumOff val="80000"/>
                </a:schemeClr>
              </a:solidFill>
            </a:rPr>
            <a:t>Population Groups IDPs, Hosts, Returnees, </a:t>
          </a:r>
          <a:r>
            <a:rPr lang="en-US" sz="1400" b="1" kern="1200" dirty="0" err="1">
              <a:solidFill>
                <a:schemeClr val="accent4">
                  <a:lumMod val="20000"/>
                  <a:lumOff val="80000"/>
                </a:schemeClr>
              </a:solidFill>
            </a:rPr>
            <a:t>etc</a:t>
          </a:r>
          <a:endParaRPr lang="en-US" sz="1400" kern="1200" dirty="0"/>
        </a:p>
      </dsp:txBody>
      <dsp:txXfrm>
        <a:off x="2408660" y="109162"/>
        <a:ext cx="1636781" cy="958219"/>
      </dsp:txXfrm>
    </dsp:sp>
    <dsp:sp modelId="{9CED4C9A-E597-4705-B286-03F0C2A1D3A0}">
      <dsp:nvSpPr>
        <dsp:cNvPr id="0" name=""/>
        <dsp:cNvSpPr/>
      </dsp:nvSpPr>
      <dsp:spPr>
        <a:xfrm>
          <a:off x="4244894" y="377917"/>
          <a:ext cx="359638" cy="420708"/>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4244894" y="462059"/>
        <a:ext cx="251747" cy="252424"/>
      </dsp:txXfrm>
    </dsp:sp>
    <dsp:sp modelId="{B1964B81-E54E-4B44-8C49-67DAC2426AAF}">
      <dsp:nvSpPr>
        <dsp:cNvPr id="0" name=""/>
        <dsp:cNvSpPr/>
      </dsp:nvSpPr>
      <dsp:spPr>
        <a:xfrm>
          <a:off x="4753816" y="79350"/>
          <a:ext cx="1696405" cy="1017843"/>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accent4">
                  <a:lumMod val="20000"/>
                  <a:lumOff val="80000"/>
                </a:schemeClr>
              </a:solidFill>
            </a:rPr>
            <a:t>Population Distribution Across Severity 1 to 5</a:t>
          </a:r>
        </a:p>
      </dsp:txBody>
      <dsp:txXfrm>
        <a:off x="4783628" y="109162"/>
        <a:ext cx="1636781" cy="958219"/>
      </dsp:txXfrm>
    </dsp:sp>
    <dsp:sp modelId="{EAE7D091-EF9F-4A4D-B1E2-3289C10AC188}">
      <dsp:nvSpPr>
        <dsp:cNvPr id="0" name=""/>
        <dsp:cNvSpPr/>
      </dsp:nvSpPr>
      <dsp:spPr>
        <a:xfrm>
          <a:off x="6619863" y="377917"/>
          <a:ext cx="359638" cy="420708"/>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6619863" y="462059"/>
        <a:ext cx="251747" cy="252424"/>
      </dsp:txXfrm>
    </dsp:sp>
    <dsp:sp modelId="{754CFCCE-D7D2-4C6B-9910-AAE5CC4E3459}">
      <dsp:nvSpPr>
        <dsp:cNvPr id="0" name=""/>
        <dsp:cNvSpPr/>
      </dsp:nvSpPr>
      <dsp:spPr>
        <a:xfrm>
          <a:off x="7128785" y="79350"/>
          <a:ext cx="1696405" cy="1017843"/>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accent4">
                  <a:lumMod val="20000"/>
                  <a:lumOff val="80000"/>
                </a:schemeClr>
              </a:solidFill>
            </a:rPr>
            <a:t>Moderate PiN</a:t>
          </a:r>
          <a:br>
            <a:rPr lang="en-US" sz="1400" b="1" kern="1200" dirty="0">
              <a:solidFill>
                <a:schemeClr val="accent4">
                  <a:lumMod val="20000"/>
                  <a:lumOff val="80000"/>
                </a:schemeClr>
              </a:solidFill>
            </a:rPr>
          </a:br>
          <a:r>
            <a:rPr lang="en-US" sz="1400" b="1" kern="1200" dirty="0">
              <a:solidFill>
                <a:schemeClr val="accent4">
                  <a:lumMod val="20000"/>
                  <a:lumOff val="80000"/>
                </a:schemeClr>
              </a:solidFill>
            </a:rPr>
            <a:t>Acute PiN</a:t>
          </a:r>
          <a:br>
            <a:rPr lang="en-US" sz="1400" b="1" kern="1200" dirty="0">
              <a:solidFill>
                <a:schemeClr val="accent4">
                  <a:lumMod val="20000"/>
                  <a:lumOff val="80000"/>
                </a:schemeClr>
              </a:solidFill>
            </a:rPr>
          </a:br>
          <a:br>
            <a:rPr lang="en-US" sz="1400" b="1" kern="1200" dirty="0">
              <a:solidFill>
                <a:schemeClr val="accent4">
                  <a:lumMod val="20000"/>
                  <a:lumOff val="80000"/>
                </a:schemeClr>
              </a:solidFill>
            </a:rPr>
          </a:br>
          <a:r>
            <a:rPr lang="en-US" sz="1400" b="1" kern="1200" dirty="0">
              <a:solidFill>
                <a:schemeClr val="accent4">
                  <a:lumMod val="20000"/>
                  <a:lumOff val="80000"/>
                </a:schemeClr>
              </a:solidFill>
            </a:rPr>
            <a:t>Total PiN</a:t>
          </a:r>
          <a:endParaRPr lang="en-US" sz="1400" kern="1200" dirty="0"/>
        </a:p>
      </dsp:txBody>
      <dsp:txXfrm>
        <a:off x="7158597" y="109162"/>
        <a:ext cx="1636781" cy="958219"/>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A4E4535-0651-4AED-B251-B6F44C6EB6A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607D964-F97F-47B8-AF3D-35EDF5A6968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A358331-E3DB-4747-8EAE-0B86C58AFE6D}" type="datetimeFigureOut">
              <a:rPr lang="en-US" smtClean="0"/>
              <a:t>6/30/2026</a:t>
            </a:fld>
            <a:endParaRPr lang="en-US"/>
          </a:p>
        </p:txBody>
      </p:sp>
      <p:sp>
        <p:nvSpPr>
          <p:cNvPr id="4" name="Footer Placeholder 3">
            <a:extLst>
              <a:ext uri="{FF2B5EF4-FFF2-40B4-BE49-F238E27FC236}">
                <a16:creationId xmlns:a16="http://schemas.microsoft.com/office/drawing/2014/main" id="{D95B33F1-EB8F-4BFB-9334-7D1A01BEC36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1EBEB22-A766-4915-BD14-C02E51E0179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41758D1-A145-4043-B846-9A2AF87EFA45}" type="slidenum">
              <a:rPr lang="en-US" smtClean="0"/>
              <a:t>‹#›</a:t>
            </a:fld>
            <a:endParaRPr lang="en-US"/>
          </a:p>
        </p:txBody>
      </p:sp>
    </p:spTree>
    <p:extLst>
      <p:ext uri="{BB962C8B-B14F-4D97-AF65-F5344CB8AC3E}">
        <p14:creationId xmlns:p14="http://schemas.microsoft.com/office/powerpoint/2010/main" val="369094661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044D81-D20D-4CFD-8220-FF884DD6BBB6}" type="datetimeFigureOut">
              <a:rPr lang="en-US" smtClean="0"/>
              <a:t>6/30/2026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9236AE-FC2E-49E9-BD4E-93881FA2B8EC}" type="slidenum">
              <a:rPr lang="en-US" smtClean="0"/>
              <a:t>‹#›</a:t>
            </a:fld>
            <a:endParaRPr lang="en-US"/>
          </a:p>
        </p:txBody>
      </p:sp>
    </p:spTree>
    <p:extLst>
      <p:ext uri="{BB962C8B-B14F-4D97-AF65-F5344CB8AC3E}">
        <p14:creationId xmlns:p14="http://schemas.microsoft.com/office/powerpoint/2010/main" val="39610101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0F530-EFEB-DFF9-5B64-69BBDB193A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2960D6-A4F1-148E-D23F-86367AED080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14C86B7-1A46-2D46-6938-5040D949573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kern="1200" dirty="0">
                <a:solidFill>
                  <a:schemeClr val="tx1"/>
                </a:solidFill>
                <a:effectLst/>
                <a:latin typeface="+mn-lt"/>
                <a:ea typeface="+mn-ea"/>
                <a:cs typeface="+mn-cs"/>
              </a:rPr>
              <a:t>Today's session will walk through the Protection Cluster Severity and PiN methodology and the tools available to support the </a:t>
            </a:r>
            <a:r>
              <a:rPr lang="en-US" sz="900" b="0" i="0" kern="1200" dirty="0">
                <a:solidFill>
                  <a:schemeClr val="tx1"/>
                </a:solidFill>
                <a:effectLst/>
                <a:latin typeface="+mn-lt"/>
                <a:ea typeface="+mn-ea"/>
                <a:cs typeface="+mn-cs"/>
              </a:rPr>
              <a:t>2027 HPC process</a:t>
            </a:r>
            <a:r>
              <a:rPr lang="en-US" sz="1000" b="0" i="0" kern="1200" dirty="0">
                <a:solidFill>
                  <a:schemeClr val="tx1"/>
                </a:solidFill>
                <a:effectLst/>
                <a:latin typeface="+mn-lt"/>
                <a:ea typeface="+mn-ea"/>
                <a:cs typeface="+mn-cs"/>
              </a:rPr>
              <a:t>. We will start with the overall analytical approach and key assumptions, then move into live demonstrations of the Household-Level, Area-Level, and Data-Poor Scenario tools. We will also look at the Severity and PiN validation process and conclude with the Targeting Matrix used to support prioritization and response planning. By the end of the session, participants should have a clear understanding of how the different tools fit together and how to apply them consistently in their operations</a:t>
            </a:r>
          </a:p>
        </p:txBody>
      </p:sp>
      <p:sp>
        <p:nvSpPr>
          <p:cNvPr id="4" name="Slide Number Placeholder 3">
            <a:extLst>
              <a:ext uri="{FF2B5EF4-FFF2-40B4-BE49-F238E27FC236}">
                <a16:creationId xmlns:a16="http://schemas.microsoft.com/office/drawing/2014/main" id="{77188E0E-9C32-4294-4549-FD794F559878}"/>
              </a:ext>
            </a:extLst>
          </p:cNvPr>
          <p:cNvSpPr>
            <a:spLocks noGrp="1"/>
          </p:cNvSpPr>
          <p:nvPr>
            <p:ph type="sldNum" sz="quarter" idx="5"/>
          </p:nvPr>
        </p:nvSpPr>
        <p:spPr/>
        <p:txBody>
          <a:bodyPr/>
          <a:lstStyle/>
          <a:p>
            <a:fld id="{471426B0-AF84-46D4-B8B1-1DE7398250F2}" type="slidenum">
              <a:rPr lang="en-NG" smtClean="0"/>
              <a:t>2</a:t>
            </a:fld>
            <a:endParaRPr lang="en-NG"/>
          </a:p>
        </p:txBody>
      </p:sp>
    </p:spTree>
    <p:extLst>
      <p:ext uri="{BB962C8B-B14F-4D97-AF65-F5344CB8AC3E}">
        <p14:creationId xmlns:p14="http://schemas.microsoft.com/office/powerpoint/2010/main" val="9333734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89B1B-1869-1DF3-ACC6-B2BE5D57D0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B88B6E-B525-F68A-AA77-FACB7E00B60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4AE6FAB-5A8A-2AF3-EA67-DCF5D66BB092}"/>
              </a:ext>
            </a:extLst>
          </p:cNvPr>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a:extLst>
              <a:ext uri="{FF2B5EF4-FFF2-40B4-BE49-F238E27FC236}">
                <a16:creationId xmlns:a16="http://schemas.microsoft.com/office/drawing/2014/main" id="{AEC32701-0C86-5B79-C603-8F97D91085D4}"/>
              </a:ext>
            </a:extLst>
          </p:cNvPr>
          <p:cNvSpPr>
            <a:spLocks noGrp="1"/>
          </p:cNvSpPr>
          <p:nvPr>
            <p:ph type="sldNum" sz="quarter" idx="5"/>
          </p:nvPr>
        </p:nvSpPr>
        <p:spPr/>
        <p:txBody>
          <a:bodyPr/>
          <a:lstStyle/>
          <a:p>
            <a:fld id="{471426B0-AF84-46D4-B8B1-1DE7398250F2}" type="slidenum">
              <a:rPr lang="en-NG" smtClean="0"/>
              <a:t>12</a:t>
            </a:fld>
            <a:endParaRPr lang="en-NG"/>
          </a:p>
        </p:txBody>
      </p:sp>
    </p:spTree>
    <p:extLst>
      <p:ext uri="{BB962C8B-B14F-4D97-AF65-F5344CB8AC3E}">
        <p14:creationId xmlns:p14="http://schemas.microsoft.com/office/powerpoint/2010/main" val="35275089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8C2964-6989-D21F-E4FD-EC141C6892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43C77E-0ABD-C9FC-8FCB-E27654A712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FB1F125-1808-F7AB-41D9-0769DCFF1252}"/>
              </a:ext>
            </a:extLst>
          </p:cNvPr>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a:extLst>
              <a:ext uri="{FF2B5EF4-FFF2-40B4-BE49-F238E27FC236}">
                <a16:creationId xmlns:a16="http://schemas.microsoft.com/office/drawing/2014/main" id="{2D41F694-2C94-AFEE-E30B-992F08C32DF9}"/>
              </a:ext>
            </a:extLst>
          </p:cNvPr>
          <p:cNvSpPr>
            <a:spLocks noGrp="1"/>
          </p:cNvSpPr>
          <p:nvPr>
            <p:ph type="sldNum" sz="quarter" idx="5"/>
          </p:nvPr>
        </p:nvSpPr>
        <p:spPr/>
        <p:txBody>
          <a:bodyPr/>
          <a:lstStyle/>
          <a:p>
            <a:fld id="{471426B0-AF84-46D4-B8B1-1DE7398250F2}" type="slidenum">
              <a:rPr lang="en-NG" smtClean="0"/>
              <a:t>13</a:t>
            </a:fld>
            <a:endParaRPr lang="en-NG"/>
          </a:p>
        </p:txBody>
      </p:sp>
    </p:spTree>
    <p:extLst>
      <p:ext uri="{BB962C8B-B14F-4D97-AF65-F5344CB8AC3E}">
        <p14:creationId xmlns:p14="http://schemas.microsoft.com/office/powerpoint/2010/main" val="42433617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2C2638-B62B-5513-5583-36F579EB90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ECF950-7E86-0C60-BD1F-EB827E1463F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F3445F0-C279-6F8B-6DBC-82F9C8D4D2DA}"/>
              </a:ext>
            </a:extLst>
          </p:cNvPr>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a:extLst>
              <a:ext uri="{FF2B5EF4-FFF2-40B4-BE49-F238E27FC236}">
                <a16:creationId xmlns:a16="http://schemas.microsoft.com/office/drawing/2014/main" id="{DF8911FA-02BE-C172-518F-9EF212C2B7F2}"/>
              </a:ext>
            </a:extLst>
          </p:cNvPr>
          <p:cNvSpPr>
            <a:spLocks noGrp="1"/>
          </p:cNvSpPr>
          <p:nvPr>
            <p:ph type="sldNum" sz="quarter" idx="5"/>
          </p:nvPr>
        </p:nvSpPr>
        <p:spPr/>
        <p:txBody>
          <a:bodyPr/>
          <a:lstStyle/>
          <a:p>
            <a:fld id="{471426B0-AF84-46D4-B8B1-1DE7398250F2}" type="slidenum">
              <a:rPr lang="en-NG" smtClean="0"/>
              <a:t>14</a:t>
            </a:fld>
            <a:endParaRPr lang="en-NG"/>
          </a:p>
        </p:txBody>
      </p:sp>
    </p:spTree>
    <p:extLst>
      <p:ext uri="{BB962C8B-B14F-4D97-AF65-F5344CB8AC3E}">
        <p14:creationId xmlns:p14="http://schemas.microsoft.com/office/powerpoint/2010/main" val="32982443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4FE76B-D074-C264-F9D1-778200C860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D855C6-64B7-44FD-FFA1-A01007F3717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58C5D65-8822-7CD9-F95F-13A2E49AB669}"/>
              </a:ext>
            </a:extLst>
          </p:cNvPr>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a:extLst>
              <a:ext uri="{FF2B5EF4-FFF2-40B4-BE49-F238E27FC236}">
                <a16:creationId xmlns:a16="http://schemas.microsoft.com/office/drawing/2014/main" id="{76179D30-4D4A-67F6-3DA5-6B0E32457B62}"/>
              </a:ext>
            </a:extLst>
          </p:cNvPr>
          <p:cNvSpPr>
            <a:spLocks noGrp="1"/>
          </p:cNvSpPr>
          <p:nvPr>
            <p:ph type="sldNum" sz="quarter" idx="5"/>
          </p:nvPr>
        </p:nvSpPr>
        <p:spPr/>
        <p:txBody>
          <a:bodyPr/>
          <a:lstStyle/>
          <a:p>
            <a:fld id="{471426B0-AF84-46D4-B8B1-1DE7398250F2}" type="slidenum">
              <a:rPr lang="en-NG" smtClean="0"/>
              <a:t>15</a:t>
            </a:fld>
            <a:endParaRPr lang="en-NG"/>
          </a:p>
        </p:txBody>
      </p:sp>
    </p:spTree>
    <p:extLst>
      <p:ext uri="{BB962C8B-B14F-4D97-AF65-F5344CB8AC3E}">
        <p14:creationId xmlns:p14="http://schemas.microsoft.com/office/powerpoint/2010/main" val="1932903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3AE80-FD7A-8ED2-75D1-3BD06325CE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66FC25-9543-E406-7D12-E6AF31EA127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391039F-0B49-0C8B-BFB1-C95992086780}"/>
              </a:ext>
            </a:extLst>
          </p:cNvPr>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a:extLst>
              <a:ext uri="{FF2B5EF4-FFF2-40B4-BE49-F238E27FC236}">
                <a16:creationId xmlns:a16="http://schemas.microsoft.com/office/drawing/2014/main" id="{6DDE8AD0-1D4B-0947-1CA6-35113AFD02C2}"/>
              </a:ext>
            </a:extLst>
          </p:cNvPr>
          <p:cNvSpPr>
            <a:spLocks noGrp="1"/>
          </p:cNvSpPr>
          <p:nvPr>
            <p:ph type="sldNum" sz="quarter" idx="5"/>
          </p:nvPr>
        </p:nvSpPr>
        <p:spPr/>
        <p:txBody>
          <a:bodyPr/>
          <a:lstStyle/>
          <a:p>
            <a:fld id="{471426B0-AF84-46D4-B8B1-1DE7398250F2}" type="slidenum">
              <a:rPr lang="en-NG" smtClean="0"/>
              <a:t>17</a:t>
            </a:fld>
            <a:endParaRPr lang="en-NG"/>
          </a:p>
        </p:txBody>
      </p:sp>
    </p:spTree>
    <p:extLst>
      <p:ext uri="{BB962C8B-B14F-4D97-AF65-F5344CB8AC3E}">
        <p14:creationId xmlns:p14="http://schemas.microsoft.com/office/powerpoint/2010/main" val="20523455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E983C-1F6A-81EC-E9EB-B1580DF344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136A7B-3CD8-DB89-E10F-D0413DB36C4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237EF26-8FAD-AD7D-182A-05C4E2AD24D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P</a:t>
            </a:r>
            <a:r>
              <a:rPr lang="en-US" sz="1200" b="0" i="0" kern="1200" dirty="0">
                <a:solidFill>
                  <a:schemeClr val="tx1"/>
                </a:solidFill>
                <a:effectLst/>
                <a:latin typeface="+mn-lt"/>
                <a:ea typeface="+mn-ea"/>
                <a:cs typeface="+mn-cs"/>
              </a:rPr>
              <a:t>rioritize locations and determine an indicative target caseload by combining protection needs with operational realities.</a:t>
            </a:r>
          </a:p>
        </p:txBody>
      </p:sp>
      <p:sp>
        <p:nvSpPr>
          <p:cNvPr id="4" name="Slide Number Placeholder 3">
            <a:extLst>
              <a:ext uri="{FF2B5EF4-FFF2-40B4-BE49-F238E27FC236}">
                <a16:creationId xmlns:a16="http://schemas.microsoft.com/office/drawing/2014/main" id="{93B83AEA-919F-686C-CD56-1CAA8395618D}"/>
              </a:ext>
            </a:extLst>
          </p:cNvPr>
          <p:cNvSpPr>
            <a:spLocks noGrp="1"/>
          </p:cNvSpPr>
          <p:nvPr>
            <p:ph type="sldNum" sz="quarter" idx="5"/>
          </p:nvPr>
        </p:nvSpPr>
        <p:spPr/>
        <p:txBody>
          <a:bodyPr/>
          <a:lstStyle/>
          <a:p>
            <a:fld id="{471426B0-AF84-46D4-B8B1-1DE7398250F2}" type="slidenum">
              <a:rPr lang="en-NG" smtClean="0"/>
              <a:t>19</a:t>
            </a:fld>
            <a:endParaRPr lang="en-NG"/>
          </a:p>
        </p:txBody>
      </p:sp>
    </p:spTree>
    <p:extLst>
      <p:ext uri="{BB962C8B-B14F-4D97-AF65-F5344CB8AC3E}">
        <p14:creationId xmlns:p14="http://schemas.microsoft.com/office/powerpoint/2010/main" val="41673633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D162A8-E00E-3FC3-2CC6-F7B8570346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5F7650-5E29-20F3-BBD6-D056714B9B7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91F9AF0-4B32-14A3-EE1A-537D3FE4DBD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P</a:t>
            </a:r>
            <a:r>
              <a:rPr lang="en-US" sz="1200" b="0" i="0" kern="1200" dirty="0">
                <a:solidFill>
                  <a:schemeClr val="tx1"/>
                </a:solidFill>
                <a:effectLst/>
                <a:latin typeface="+mn-lt"/>
                <a:ea typeface="+mn-ea"/>
                <a:cs typeface="+mn-cs"/>
              </a:rPr>
              <a:t>rioritize locations and determine an indicative target caseload by combining protection needs with operational realities.</a:t>
            </a:r>
          </a:p>
        </p:txBody>
      </p:sp>
      <p:sp>
        <p:nvSpPr>
          <p:cNvPr id="4" name="Slide Number Placeholder 3">
            <a:extLst>
              <a:ext uri="{FF2B5EF4-FFF2-40B4-BE49-F238E27FC236}">
                <a16:creationId xmlns:a16="http://schemas.microsoft.com/office/drawing/2014/main" id="{1E61629D-7335-167C-A3C5-92F34B5D9D39}"/>
              </a:ext>
            </a:extLst>
          </p:cNvPr>
          <p:cNvSpPr>
            <a:spLocks noGrp="1"/>
          </p:cNvSpPr>
          <p:nvPr>
            <p:ph type="sldNum" sz="quarter" idx="5"/>
          </p:nvPr>
        </p:nvSpPr>
        <p:spPr/>
        <p:txBody>
          <a:bodyPr/>
          <a:lstStyle/>
          <a:p>
            <a:fld id="{471426B0-AF84-46D4-B8B1-1DE7398250F2}" type="slidenum">
              <a:rPr lang="en-NG" smtClean="0"/>
              <a:t>20</a:t>
            </a:fld>
            <a:endParaRPr lang="en-NG"/>
          </a:p>
        </p:txBody>
      </p:sp>
    </p:spTree>
    <p:extLst>
      <p:ext uri="{BB962C8B-B14F-4D97-AF65-F5344CB8AC3E}">
        <p14:creationId xmlns:p14="http://schemas.microsoft.com/office/powerpoint/2010/main" val="155172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425E1C-3587-16CF-9DA3-FBC2E5089D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F4AF21-A9AC-731D-F937-B8B666D4579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8485FDE-E490-0AF1-B2C8-B9D466D3C483}"/>
              </a:ext>
            </a:extLst>
          </p:cNvPr>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a:extLst>
              <a:ext uri="{FF2B5EF4-FFF2-40B4-BE49-F238E27FC236}">
                <a16:creationId xmlns:a16="http://schemas.microsoft.com/office/drawing/2014/main" id="{84357A0D-9BB1-4425-D39D-9D4264F1D149}"/>
              </a:ext>
            </a:extLst>
          </p:cNvPr>
          <p:cNvSpPr>
            <a:spLocks noGrp="1"/>
          </p:cNvSpPr>
          <p:nvPr>
            <p:ph type="sldNum" sz="quarter" idx="5"/>
          </p:nvPr>
        </p:nvSpPr>
        <p:spPr/>
        <p:txBody>
          <a:bodyPr/>
          <a:lstStyle/>
          <a:p>
            <a:fld id="{471426B0-AF84-46D4-B8B1-1DE7398250F2}" type="slidenum">
              <a:rPr lang="en-NG" smtClean="0"/>
              <a:t>22</a:t>
            </a:fld>
            <a:endParaRPr lang="en-NG"/>
          </a:p>
        </p:txBody>
      </p:sp>
    </p:spTree>
    <p:extLst>
      <p:ext uri="{BB962C8B-B14F-4D97-AF65-F5344CB8AC3E}">
        <p14:creationId xmlns:p14="http://schemas.microsoft.com/office/powerpoint/2010/main" val="35561647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3AADE4-925E-1B24-B661-4063DF3CC8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EB6855-1853-EC75-F4C3-73F228EAF09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B95649C-CAFD-EAAE-317C-FF1F48F5F8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2647AB-BC85-2C2D-CE65-727330725B2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71426B0-AF84-46D4-B8B1-1DE7398250F2}" type="slidenum">
              <a:rPr kumimoji="0" lang="en-NG"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NG"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43654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9CE96-0008-C77C-0F34-CF72CF75B9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9AC1C1-3010-1D38-ECA7-12FBB3ECEF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8F94DA4-80D1-9C65-DF4A-68064220F07E}"/>
              </a:ext>
            </a:extLst>
          </p:cNvPr>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a:extLst>
              <a:ext uri="{FF2B5EF4-FFF2-40B4-BE49-F238E27FC236}">
                <a16:creationId xmlns:a16="http://schemas.microsoft.com/office/drawing/2014/main" id="{7E1A295F-FC5A-0A17-C348-3EB816CC3FB7}"/>
              </a:ext>
            </a:extLst>
          </p:cNvPr>
          <p:cNvSpPr>
            <a:spLocks noGrp="1"/>
          </p:cNvSpPr>
          <p:nvPr>
            <p:ph type="sldNum" sz="quarter" idx="5"/>
          </p:nvPr>
        </p:nvSpPr>
        <p:spPr/>
        <p:txBody>
          <a:bodyPr/>
          <a:lstStyle/>
          <a:p>
            <a:fld id="{471426B0-AF84-46D4-B8B1-1DE7398250F2}" type="slidenum">
              <a:rPr lang="en-NG" smtClean="0"/>
              <a:t>3</a:t>
            </a:fld>
            <a:endParaRPr lang="en-NG"/>
          </a:p>
        </p:txBody>
      </p:sp>
    </p:spTree>
    <p:extLst>
      <p:ext uri="{BB962C8B-B14F-4D97-AF65-F5344CB8AC3E}">
        <p14:creationId xmlns:p14="http://schemas.microsoft.com/office/powerpoint/2010/main" val="3949612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6676F4-181E-5255-AABB-A1796A083E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69FE05-A463-49B7-E63D-01E079917FF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BEA03BE-04A3-E0ED-AB5B-02AFA624E4C8}"/>
              </a:ext>
            </a:extLst>
          </p:cNvPr>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a:extLst>
              <a:ext uri="{FF2B5EF4-FFF2-40B4-BE49-F238E27FC236}">
                <a16:creationId xmlns:a16="http://schemas.microsoft.com/office/drawing/2014/main" id="{314B8FD0-5CFB-FBD3-DDB6-97EDD00257E9}"/>
              </a:ext>
            </a:extLst>
          </p:cNvPr>
          <p:cNvSpPr>
            <a:spLocks noGrp="1"/>
          </p:cNvSpPr>
          <p:nvPr>
            <p:ph type="sldNum" sz="quarter" idx="5"/>
          </p:nvPr>
        </p:nvSpPr>
        <p:spPr/>
        <p:txBody>
          <a:bodyPr/>
          <a:lstStyle/>
          <a:p>
            <a:fld id="{471426B0-AF84-46D4-B8B1-1DE7398250F2}" type="slidenum">
              <a:rPr lang="en-NG" smtClean="0"/>
              <a:t>4</a:t>
            </a:fld>
            <a:endParaRPr lang="en-NG"/>
          </a:p>
        </p:txBody>
      </p:sp>
    </p:spTree>
    <p:extLst>
      <p:ext uri="{BB962C8B-B14F-4D97-AF65-F5344CB8AC3E}">
        <p14:creationId xmlns:p14="http://schemas.microsoft.com/office/powerpoint/2010/main" val="834545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7CE461-EC24-E035-9774-24DB2F584C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F3DCDD-690E-392C-673D-8AFCFF42E1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4B74863-027D-ABA4-4744-679B7883BEF8}"/>
              </a:ext>
            </a:extLst>
          </p:cNvPr>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a:extLst>
              <a:ext uri="{FF2B5EF4-FFF2-40B4-BE49-F238E27FC236}">
                <a16:creationId xmlns:a16="http://schemas.microsoft.com/office/drawing/2014/main" id="{3DFEE44F-1E2E-E508-ADEA-005A86086732}"/>
              </a:ext>
            </a:extLst>
          </p:cNvPr>
          <p:cNvSpPr>
            <a:spLocks noGrp="1"/>
          </p:cNvSpPr>
          <p:nvPr>
            <p:ph type="sldNum" sz="quarter" idx="5"/>
          </p:nvPr>
        </p:nvSpPr>
        <p:spPr/>
        <p:txBody>
          <a:bodyPr/>
          <a:lstStyle/>
          <a:p>
            <a:fld id="{471426B0-AF84-46D4-B8B1-1DE7398250F2}" type="slidenum">
              <a:rPr lang="en-NG" smtClean="0"/>
              <a:t>5</a:t>
            </a:fld>
            <a:endParaRPr lang="en-NG"/>
          </a:p>
        </p:txBody>
      </p:sp>
    </p:spTree>
    <p:extLst>
      <p:ext uri="{BB962C8B-B14F-4D97-AF65-F5344CB8AC3E}">
        <p14:creationId xmlns:p14="http://schemas.microsoft.com/office/powerpoint/2010/main" val="40414544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27E31E-58D6-1897-6684-5EA7244830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8BEA9A-B366-6D50-21B7-C4E016AE839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07DA73D-ECF1-D35A-5246-4C59B8745827}"/>
              </a:ext>
            </a:extLst>
          </p:cNvPr>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a:extLst>
              <a:ext uri="{FF2B5EF4-FFF2-40B4-BE49-F238E27FC236}">
                <a16:creationId xmlns:a16="http://schemas.microsoft.com/office/drawing/2014/main" id="{3D675AEA-33EF-0D65-B276-B08EFCE97F33}"/>
              </a:ext>
            </a:extLst>
          </p:cNvPr>
          <p:cNvSpPr>
            <a:spLocks noGrp="1"/>
          </p:cNvSpPr>
          <p:nvPr>
            <p:ph type="sldNum" sz="quarter" idx="5"/>
          </p:nvPr>
        </p:nvSpPr>
        <p:spPr/>
        <p:txBody>
          <a:bodyPr/>
          <a:lstStyle/>
          <a:p>
            <a:fld id="{471426B0-AF84-46D4-B8B1-1DE7398250F2}" type="slidenum">
              <a:rPr lang="en-NG" smtClean="0"/>
              <a:t>6</a:t>
            </a:fld>
            <a:endParaRPr lang="en-NG"/>
          </a:p>
        </p:txBody>
      </p:sp>
    </p:spTree>
    <p:extLst>
      <p:ext uri="{BB962C8B-B14F-4D97-AF65-F5344CB8AC3E}">
        <p14:creationId xmlns:p14="http://schemas.microsoft.com/office/powerpoint/2010/main" val="11136914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8207C-A624-2B30-2FE7-4D5EAF2AED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85B7A1-6CFF-97C2-8D86-DB7710ACE12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73D85C0-B45A-609F-D186-133C8F9562A4}"/>
              </a:ext>
            </a:extLst>
          </p:cNvPr>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a:extLst>
              <a:ext uri="{FF2B5EF4-FFF2-40B4-BE49-F238E27FC236}">
                <a16:creationId xmlns:a16="http://schemas.microsoft.com/office/drawing/2014/main" id="{09C16040-7EAA-9634-B8FF-461C50B975C4}"/>
              </a:ext>
            </a:extLst>
          </p:cNvPr>
          <p:cNvSpPr>
            <a:spLocks noGrp="1"/>
          </p:cNvSpPr>
          <p:nvPr>
            <p:ph type="sldNum" sz="quarter" idx="5"/>
          </p:nvPr>
        </p:nvSpPr>
        <p:spPr/>
        <p:txBody>
          <a:bodyPr/>
          <a:lstStyle/>
          <a:p>
            <a:fld id="{471426B0-AF84-46D4-B8B1-1DE7398250F2}" type="slidenum">
              <a:rPr lang="en-NG" smtClean="0"/>
              <a:t>7</a:t>
            </a:fld>
            <a:endParaRPr lang="en-NG"/>
          </a:p>
        </p:txBody>
      </p:sp>
    </p:spTree>
    <p:extLst>
      <p:ext uri="{BB962C8B-B14F-4D97-AF65-F5344CB8AC3E}">
        <p14:creationId xmlns:p14="http://schemas.microsoft.com/office/powerpoint/2010/main" val="37117488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23AC9-EDB9-9BD7-238C-1036CD9C69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AF3741-D69F-6000-D053-97036FD5851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2C1666D-2E2F-6EBB-BE4A-64D14A83FA84}"/>
              </a:ext>
            </a:extLst>
          </p:cNvPr>
          <p:cNvSpPr>
            <a:spLocks noGrp="1"/>
          </p:cNvSpPr>
          <p:nvPr>
            <p:ph type="body" idx="1"/>
          </p:nvPr>
        </p:nvSpPr>
        <p:spPr/>
        <p:txBody>
          <a:bodyPr/>
          <a:lstStyle/>
          <a:p>
            <a:pPr marL="228600" indent="-228600">
              <a:buAutoNum type="arabicPeriod"/>
            </a:pPr>
            <a:endParaRPr lang="en-US" b="0" dirty="0"/>
          </a:p>
        </p:txBody>
      </p:sp>
      <p:sp>
        <p:nvSpPr>
          <p:cNvPr id="4" name="Slide Number Placeholder 3">
            <a:extLst>
              <a:ext uri="{FF2B5EF4-FFF2-40B4-BE49-F238E27FC236}">
                <a16:creationId xmlns:a16="http://schemas.microsoft.com/office/drawing/2014/main" id="{AC78066A-1C9A-0CE7-9C05-97BCE2D9EA6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71426B0-AF84-46D4-B8B1-1DE7398250F2}" type="slidenum">
              <a:rPr kumimoji="0" lang="en-NG"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NG"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09117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282D5A-CD08-3E5B-7CF6-59A01A0DC9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929F7C-B0BE-002C-7CD0-43AE197D0A6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3B5DB9B-4932-38A5-CD8E-80383FF93B33}"/>
              </a:ext>
            </a:extLst>
          </p:cNvPr>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314AE9AE-CD94-98A2-12BC-B5DDEAE21235}"/>
              </a:ext>
            </a:extLst>
          </p:cNvPr>
          <p:cNvSpPr>
            <a:spLocks noGrp="1"/>
          </p:cNvSpPr>
          <p:nvPr>
            <p:ph type="sldNum" sz="quarter" idx="5"/>
          </p:nvPr>
        </p:nvSpPr>
        <p:spPr/>
        <p:txBody>
          <a:bodyPr/>
          <a:lstStyle/>
          <a:p>
            <a:fld id="{471426B0-AF84-46D4-B8B1-1DE7398250F2}" type="slidenum">
              <a:rPr lang="en-NG" smtClean="0"/>
              <a:t>10</a:t>
            </a:fld>
            <a:endParaRPr lang="en-NG"/>
          </a:p>
        </p:txBody>
      </p:sp>
    </p:spTree>
    <p:extLst>
      <p:ext uri="{BB962C8B-B14F-4D97-AF65-F5344CB8AC3E}">
        <p14:creationId xmlns:p14="http://schemas.microsoft.com/office/powerpoint/2010/main" val="12294109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4DCF2F-940C-DE2C-0597-980B8A9978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E97B55-6304-1796-C4EF-B08F5AECA53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FD7645E-5323-A94C-E0D4-6F4DE3B5B94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rgbClr val="002060"/>
                </a:solidFill>
                <a:latin typeface="Roboto" panose="02000000000000000000" pitchFamily="2" charset="0"/>
                <a:ea typeface="Roboto" panose="02000000000000000000" pitchFamily="2" charset="0"/>
                <a:cs typeface="Roboto" panose="02000000000000000000" pitchFamily="2" charset="0"/>
              </a:rPr>
              <a:t>Produces a more balanced severity distribution.</a:t>
            </a:r>
          </a:p>
          <a:p>
            <a:pPr mar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1B2DF234-44C9-4164-7775-21DD2E2621C5}"/>
              </a:ext>
            </a:extLst>
          </p:cNvPr>
          <p:cNvSpPr>
            <a:spLocks noGrp="1"/>
          </p:cNvSpPr>
          <p:nvPr>
            <p:ph type="sldNum" sz="quarter" idx="5"/>
          </p:nvPr>
        </p:nvSpPr>
        <p:spPr/>
        <p:txBody>
          <a:bodyPr/>
          <a:lstStyle/>
          <a:p>
            <a:fld id="{471426B0-AF84-46D4-B8B1-1DE7398250F2}" type="slidenum">
              <a:rPr lang="en-NG" smtClean="0"/>
              <a:t>11</a:t>
            </a:fld>
            <a:endParaRPr lang="en-NG"/>
          </a:p>
        </p:txBody>
      </p:sp>
    </p:spTree>
    <p:extLst>
      <p:ext uri="{BB962C8B-B14F-4D97-AF65-F5344CB8AC3E}">
        <p14:creationId xmlns:p14="http://schemas.microsoft.com/office/powerpoint/2010/main" val="30970553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B9CADB2-A148-41F2-AF96-025D7D67A9AB}"/>
              </a:ext>
            </a:extLst>
          </p:cNvPr>
          <p:cNvSpPr/>
          <p:nvPr userDrawn="1"/>
        </p:nvSpPr>
        <p:spPr>
          <a:xfrm>
            <a:off x="5129939" y="0"/>
            <a:ext cx="7062061" cy="68580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4A660C4D-89B8-4DB5-8396-E84163B317C2}"/>
              </a:ext>
            </a:extLst>
          </p:cNvPr>
          <p:cNvSpPr>
            <a:spLocks noGrp="1"/>
          </p:cNvSpPr>
          <p:nvPr>
            <p:ph type="title"/>
          </p:nvPr>
        </p:nvSpPr>
        <p:spPr>
          <a:xfrm>
            <a:off x="5882252" y="590549"/>
            <a:ext cx="5557433" cy="1325563"/>
          </a:xfrm>
        </p:spPr>
        <p:txBody>
          <a:bodyPr>
            <a:noAutofit/>
          </a:bodyPr>
          <a:lstStyle>
            <a:lvl1pPr>
              <a:defRPr sz="6000" b="1">
                <a:solidFill>
                  <a:schemeClr val="bg2"/>
                </a:solidFill>
                <a:latin typeface="+mn-lt"/>
              </a:defRPr>
            </a:lvl1pPr>
          </a:lstStyle>
          <a:p>
            <a:r>
              <a:rPr lang="en-US"/>
              <a:t>Click to edit Master title style</a:t>
            </a:r>
            <a:endParaRPr lang="en-GB"/>
          </a:p>
        </p:txBody>
      </p:sp>
      <p:pic>
        <p:nvPicPr>
          <p:cNvPr id="15" name="Picture 14" descr="A picture containing shape&#10;&#10;Description automatically generated">
            <a:extLst>
              <a:ext uri="{FF2B5EF4-FFF2-40B4-BE49-F238E27FC236}">
                <a16:creationId xmlns:a16="http://schemas.microsoft.com/office/drawing/2014/main" id="{3070A089-9B6C-4A19-952E-76336B85372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67905" y="6330816"/>
            <a:ext cx="2755398" cy="393193"/>
          </a:xfrm>
          <a:prstGeom prst="rect">
            <a:avLst/>
          </a:prstGeom>
        </p:spPr>
      </p:pic>
      <p:pic>
        <p:nvPicPr>
          <p:cNvPr id="16" name="Picture 15" descr="A sign in the dark&#10;&#10;Description automatically generated">
            <a:extLst>
              <a:ext uri="{FF2B5EF4-FFF2-40B4-BE49-F238E27FC236}">
                <a16:creationId xmlns:a16="http://schemas.microsoft.com/office/drawing/2014/main" id="{DBD44189-819C-4F9D-8F01-211ECC7DC3D4}"/>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181133" y="5837479"/>
            <a:ext cx="1480012" cy="986675"/>
          </a:xfrm>
          <a:prstGeom prst="rect">
            <a:avLst/>
          </a:prstGeom>
        </p:spPr>
      </p:pic>
      <p:sp>
        <p:nvSpPr>
          <p:cNvPr id="17" name="Content Placeholder 2">
            <a:extLst>
              <a:ext uri="{FF2B5EF4-FFF2-40B4-BE49-F238E27FC236}">
                <a16:creationId xmlns:a16="http://schemas.microsoft.com/office/drawing/2014/main" id="{3CDDA56E-0BE5-47F0-8D2C-59B3E7F08536}"/>
              </a:ext>
            </a:extLst>
          </p:cNvPr>
          <p:cNvSpPr>
            <a:spLocks noGrp="1"/>
          </p:cNvSpPr>
          <p:nvPr>
            <p:ph idx="1" hasCustomPrompt="1"/>
          </p:nvPr>
        </p:nvSpPr>
        <p:spPr>
          <a:xfrm>
            <a:off x="504342" y="1253331"/>
            <a:ext cx="4036662" cy="4351338"/>
          </a:xfrm>
        </p:spPr>
        <p:txBody>
          <a:bodyPr>
            <a:normAutofit/>
          </a:bodyPr>
          <a:lstStyle>
            <a:lvl1pPr marL="228600" indent="-228600">
              <a:buClr>
                <a:schemeClr val="accent1"/>
              </a:buClr>
              <a:buSzPct val="150000"/>
              <a:buFontTx/>
              <a:buBlip>
                <a:blip r:embed="rId4"/>
              </a:buBlip>
              <a:defRPr sz="3200">
                <a:latin typeface="Calibri Light" panose="020F0302020204030204" pitchFamily="34" charset="0"/>
                <a:cs typeface="Calibri Light" panose="020F0302020204030204" pitchFamily="34" charset="0"/>
              </a:defRPr>
            </a:lvl1pPr>
            <a:lvl2pPr>
              <a:buClr>
                <a:schemeClr val="accent2"/>
              </a:buClr>
              <a:defRPr/>
            </a:lvl2pPr>
            <a:lvl3pPr>
              <a:buClr>
                <a:schemeClr val="accent3"/>
              </a:buClr>
              <a:defRPr/>
            </a:lvl3pPr>
            <a:lvl4pPr>
              <a:buClr>
                <a:schemeClr val="accent4"/>
              </a:buClr>
              <a:defRPr/>
            </a:lvl4pPr>
          </a:lstStyle>
          <a:p>
            <a:pPr lvl="0"/>
            <a:r>
              <a:rPr lang="en-US"/>
              <a:t>Agenda One</a:t>
            </a:r>
          </a:p>
          <a:p>
            <a:pPr lvl="0"/>
            <a:r>
              <a:rPr lang="en-US"/>
              <a:t>Agenda Two</a:t>
            </a:r>
          </a:p>
          <a:p>
            <a:pPr lvl="0"/>
            <a:r>
              <a:rPr lang="en-US"/>
              <a:t>Agenda Three</a:t>
            </a:r>
          </a:p>
          <a:p>
            <a:pPr lvl="0"/>
            <a:r>
              <a:rPr lang="en-US"/>
              <a:t>Agenda Four</a:t>
            </a:r>
          </a:p>
        </p:txBody>
      </p:sp>
    </p:spTree>
    <p:extLst>
      <p:ext uri="{BB962C8B-B14F-4D97-AF65-F5344CB8AC3E}">
        <p14:creationId xmlns:p14="http://schemas.microsoft.com/office/powerpoint/2010/main" val="879088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92146B8-A7A3-4F78-85FC-C4AB344D8020}"/>
              </a:ext>
            </a:extLst>
          </p:cNvPr>
          <p:cNvSpPr/>
          <p:nvPr userDrawn="1"/>
        </p:nvSpPr>
        <p:spPr>
          <a:xfrm>
            <a:off x="9650279" y="0"/>
            <a:ext cx="2541721" cy="68580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383FEF4-6D05-4462-B525-9E0D54217B60}"/>
              </a:ext>
            </a:extLst>
          </p:cNvPr>
          <p:cNvSpPr>
            <a:spLocks noGrp="1"/>
          </p:cNvSpPr>
          <p:nvPr>
            <p:ph type="title"/>
          </p:nvPr>
        </p:nvSpPr>
        <p:spPr>
          <a:xfrm>
            <a:off x="867905" y="365125"/>
            <a:ext cx="8626098" cy="1325563"/>
          </a:xfrm>
        </p:spPr>
        <p:txBody>
          <a:bodyPr/>
          <a:lstStyle>
            <a:lvl1pPr>
              <a:defRPr b="1">
                <a:solidFill>
                  <a:schemeClr val="accent1"/>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B306BAC-0495-4AF2-A26A-1E5B1FA1457B}"/>
              </a:ext>
            </a:extLst>
          </p:cNvPr>
          <p:cNvSpPr>
            <a:spLocks noGrp="1"/>
          </p:cNvSpPr>
          <p:nvPr>
            <p:ph idx="1"/>
          </p:nvPr>
        </p:nvSpPr>
        <p:spPr>
          <a:xfrm>
            <a:off x="867905" y="1835083"/>
            <a:ext cx="8626098" cy="4351338"/>
          </a:xfrm>
        </p:spPr>
        <p:txBody>
          <a:bodyPr/>
          <a:lstStyle>
            <a:lvl1pPr>
              <a:buClr>
                <a:schemeClr val="accent1"/>
              </a:buClr>
              <a:defRPr>
                <a:latin typeface="Calibri Light" panose="020F0302020204030204" pitchFamily="34" charset="0"/>
                <a:cs typeface="Calibri Light" panose="020F0302020204030204" pitchFamily="34" charset="0"/>
              </a:defRPr>
            </a:lvl1pPr>
            <a:lvl2pPr>
              <a:buClr>
                <a:schemeClr val="accent2"/>
              </a:buClr>
              <a:defRPr>
                <a:latin typeface="Calibri Light" panose="020F0302020204030204" pitchFamily="34" charset="0"/>
                <a:cs typeface="Calibri Light" panose="020F0302020204030204" pitchFamily="34" charset="0"/>
              </a:defRPr>
            </a:lvl2pPr>
            <a:lvl3pPr>
              <a:buClr>
                <a:schemeClr val="accent3"/>
              </a:buClr>
              <a:defRPr>
                <a:latin typeface="Calibri Light" panose="020F0302020204030204" pitchFamily="34" charset="0"/>
                <a:cs typeface="Calibri Light" panose="020F0302020204030204" pitchFamily="34" charset="0"/>
              </a:defRPr>
            </a:lvl3pPr>
            <a:lvl4pPr>
              <a:buClr>
                <a:schemeClr val="accent4"/>
              </a:buClr>
              <a:defRPr>
                <a:latin typeface="Calibri Light" panose="020F0302020204030204" pitchFamily="34" charset="0"/>
                <a:cs typeface="Calibri Light" panose="020F0302020204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pic>
        <p:nvPicPr>
          <p:cNvPr id="9" name="Picture 8" descr="A picture containing shape&#10;&#10;Description automatically generated">
            <a:extLst>
              <a:ext uri="{FF2B5EF4-FFF2-40B4-BE49-F238E27FC236}">
                <a16:creationId xmlns:a16="http://schemas.microsoft.com/office/drawing/2014/main" id="{425D95C3-E4EC-4575-ADA8-A068F6237E1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67905" y="6330816"/>
            <a:ext cx="2755398" cy="393193"/>
          </a:xfrm>
          <a:prstGeom prst="rect">
            <a:avLst/>
          </a:prstGeom>
        </p:spPr>
      </p:pic>
      <p:pic>
        <p:nvPicPr>
          <p:cNvPr id="11" name="Picture 10" descr="A sign in the dark&#10;&#10;Description automatically generated">
            <a:extLst>
              <a:ext uri="{FF2B5EF4-FFF2-40B4-BE49-F238E27FC236}">
                <a16:creationId xmlns:a16="http://schemas.microsoft.com/office/drawing/2014/main" id="{D147AD2C-032D-44F5-8EEE-C3A00E2107CD}"/>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181133" y="5837479"/>
            <a:ext cx="1480012" cy="986675"/>
          </a:xfrm>
          <a:prstGeom prst="rect">
            <a:avLst/>
          </a:prstGeom>
        </p:spPr>
      </p:pic>
    </p:spTree>
    <p:extLst>
      <p:ext uri="{BB962C8B-B14F-4D97-AF65-F5344CB8AC3E}">
        <p14:creationId xmlns:p14="http://schemas.microsoft.com/office/powerpoint/2010/main" val="1019179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92146B8-A7A3-4F78-85FC-C4AB344D8020}"/>
              </a:ext>
            </a:extLst>
          </p:cNvPr>
          <p:cNvSpPr/>
          <p:nvPr userDrawn="1"/>
        </p:nvSpPr>
        <p:spPr>
          <a:xfrm>
            <a:off x="9650279" y="0"/>
            <a:ext cx="2541721" cy="6858000"/>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383FEF4-6D05-4462-B525-9E0D54217B60}"/>
              </a:ext>
            </a:extLst>
          </p:cNvPr>
          <p:cNvSpPr>
            <a:spLocks noGrp="1"/>
          </p:cNvSpPr>
          <p:nvPr>
            <p:ph type="title"/>
          </p:nvPr>
        </p:nvSpPr>
        <p:spPr>
          <a:xfrm>
            <a:off x="867905" y="365125"/>
            <a:ext cx="8626098" cy="1325563"/>
          </a:xfrm>
        </p:spPr>
        <p:txBody>
          <a:bodyPr/>
          <a:lstStyle>
            <a:lvl1pPr>
              <a:defRPr b="1">
                <a:solidFill>
                  <a:schemeClr val="accent2"/>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B306BAC-0495-4AF2-A26A-1E5B1FA1457B}"/>
              </a:ext>
            </a:extLst>
          </p:cNvPr>
          <p:cNvSpPr>
            <a:spLocks noGrp="1"/>
          </p:cNvSpPr>
          <p:nvPr>
            <p:ph idx="1"/>
          </p:nvPr>
        </p:nvSpPr>
        <p:spPr>
          <a:xfrm>
            <a:off x="867905" y="1835083"/>
            <a:ext cx="8626098" cy="4351338"/>
          </a:xfrm>
        </p:spPr>
        <p:txBody>
          <a:bodyPr/>
          <a:lstStyle>
            <a:lvl1pPr>
              <a:buClr>
                <a:schemeClr val="accent2"/>
              </a:buClr>
              <a:defRPr>
                <a:latin typeface="Calibri Light" panose="020F0302020204030204" pitchFamily="34" charset="0"/>
                <a:cs typeface="Calibri Light" panose="020F0302020204030204" pitchFamily="34" charset="0"/>
              </a:defRPr>
            </a:lvl1pPr>
            <a:lvl2pPr>
              <a:buClr>
                <a:schemeClr val="accent3"/>
              </a:buClr>
              <a:defRPr>
                <a:latin typeface="Calibri Light" panose="020F0302020204030204" pitchFamily="34" charset="0"/>
                <a:cs typeface="Calibri Light" panose="020F0302020204030204" pitchFamily="34" charset="0"/>
              </a:defRPr>
            </a:lvl2pPr>
            <a:lvl3pPr>
              <a:buClr>
                <a:schemeClr val="accent4"/>
              </a:buClr>
              <a:defRPr>
                <a:latin typeface="Calibri Light" panose="020F0302020204030204" pitchFamily="34" charset="0"/>
                <a:cs typeface="Calibri Light" panose="020F0302020204030204" pitchFamily="34" charset="0"/>
              </a:defRPr>
            </a:lvl3pPr>
            <a:lvl4pPr>
              <a:buClr>
                <a:schemeClr val="accent1"/>
              </a:buClr>
              <a:defRPr>
                <a:latin typeface="Calibri Light" panose="020F0302020204030204" pitchFamily="34" charset="0"/>
                <a:cs typeface="Calibri Light" panose="020F0302020204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pic>
        <p:nvPicPr>
          <p:cNvPr id="9" name="Picture 8" descr="A picture containing shape&#10;&#10;Description automatically generated">
            <a:extLst>
              <a:ext uri="{FF2B5EF4-FFF2-40B4-BE49-F238E27FC236}">
                <a16:creationId xmlns:a16="http://schemas.microsoft.com/office/drawing/2014/main" id="{425D95C3-E4EC-4575-ADA8-A068F6237E1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67905" y="6330816"/>
            <a:ext cx="2755398" cy="393193"/>
          </a:xfrm>
          <a:prstGeom prst="rect">
            <a:avLst/>
          </a:prstGeom>
        </p:spPr>
      </p:pic>
      <p:pic>
        <p:nvPicPr>
          <p:cNvPr id="11" name="Picture 10" descr="A sign in the dark&#10;&#10;Description automatically generated">
            <a:extLst>
              <a:ext uri="{FF2B5EF4-FFF2-40B4-BE49-F238E27FC236}">
                <a16:creationId xmlns:a16="http://schemas.microsoft.com/office/drawing/2014/main" id="{D147AD2C-032D-44F5-8EEE-C3A00E2107CD}"/>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181133" y="5837479"/>
            <a:ext cx="1480012" cy="986675"/>
          </a:xfrm>
          <a:prstGeom prst="rect">
            <a:avLst/>
          </a:prstGeom>
        </p:spPr>
      </p:pic>
    </p:spTree>
    <p:extLst>
      <p:ext uri="{BB962C8B-B14F-4D97-AF65-F5344CB8AC3E}">
        <p14:creationId xmlns:p14="http://schemas.microsoft.com/office/powerpoint/2010/main" val="5123706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92146B8-A7A3-4F78-85FC-C4AB344D8020}"/>
              </a:ext>
            </a:extLst>
          </p:cNvPr>
          <p:cNvSpPr/>
          <p:nvPr userDrawn="1"/>
        </p:nvSpPr>
        <p:spPr>
          <a:xfrm>
            <a:off x="9650279" y="0"/>
            <a:ext cx="2541721" cy="685800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383FEF4-6D05-4462-B525-9E0D54217B60}"/>
              </a:ext>
            </a:extLst>
          </p:cNvPr>
          <p:cNvSpPr>
            <a:spLocks noGrp="1"/>
          </p:cNvSpPr>
          <p:nvPr>
            <p:ph type="title"/>
          </p:nvPr>
        </p:nvSpPr>
        <p:spPr>
          <a:xfrm>
            <a:off x="867905" y="365125"/>
            <a:ext cx="8626098" cy="1325563"/>
          </a:xfrm>
        </p:spPr>
        <p:txBody>
          <a:bodyPr/>
          <a:lstStyle>
            <a:lvl1pPr>
              <a:defRPr b="1">
                <a:solidFill>
                  <a:schemeClr val="accent3"/>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B306BAC-0495-4AF2-A26A-1E5B1FA1457B}"/>
              </a:ext>
            </a:extLst>
          </p:cNvPr>
          <p:cNvSpPr>
            <a:spLocks noGrp="1"/>
          </p:cNvSpPr>
          <p:nvPr>
            <p:ph idx="1"/>
          </p:nvPr>
        </p:nvSpPr>
        <p:spPr>
          <a:xfrm>
            <a:off x="867905" y="1835083"/>
            <a:ext cx="8626098" cy="4351338"/>
          </a:xfrm>
        </p:spPr>
        <p:txBody>
          <a:bodyPr/>
          <a:lstStyle>
            <a:lvl1pPr>
              <a:buClr>
                <a:schemeClr val="accent3"/>
              </a:buClr>
              <a:defRPr>
                <a:latin typeface="Calibri Light" panose="020F0302020204030204" pitchFamily="34" charset="0"/>
                <a:cs typeface="Calibri Light" panose="020F0302020204030204" pitchFamily="34" charset="0"/>
              </a:defRPr>
            </a:lvl1pPr>
            <a:lvl2pPr>
              <a:buClr>
                <a:schemeClr val="accent4"/>
              </a:buClr>
              <a:defRPr>
                <a:latin typeface="Calibri Light" panose="020F0302020204030204" pitchFamily="34" charset="0"/>
                <a:cs typeface="Calibri Light" panose="020F0302020204030204" pitchFamily="34" charset="0"/>
              </a:defRPr>
            </a:lvl2pPr>
            <a:lvl3pPr>
              <a:buClr>
                <a:schemeClr val="accent1"/>
              </a:buClr>
              <a:defRPr>
                <a:latin typeface="Calibri Light" panose="020F0302020204030204" pitchFamily="34" charset="0"/>
                <a:cs typeface="Calibri Light" panose="020F0302020204030204" pitchFamily="34" charset="0"/>
              </a:defRPr>
            </a:lvl3pPr>
            <a:lvl4pPr>
              <a:buClr>
                <a:schemeClr val="accent2"/>
              </a:buClr>
              <a:defRPr>
                <a:latin typeface="Calibri Light" panose="020F0302020204030204" pitchFamily="34" charset="0"/>
                <a:cs typeface="Calibri Light" panose="020F0302020204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pic>
        <p:nvPicPr>
          <p:cNvPr id="9" name="Picture 8" descr="A picture containing shape&#10;&#10;Description automatically generated">
            <a:extLst>
              <a:ext uri="{FF2B5EF4-FFF2-40B4-BE49-F238E27FC236}">
                <a16:creationId xmlns:a16="http://schemas.microsoft.com/office/drawing/2014/main" id="{425D95C3-E4EC-4575-ADA8-A068F6237E1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67905" y="6330816"/>
            <a:ext cx="2755398" cy="393193"/>
          </a:xfrm>
          <a:prstGeom prst="rect">
            <a:avLst/>
          </a:prstGeom>
        </p:spPr>
      </p:pic>
      <p:pic>
        <p:nvPicPr>
          <p:cNvPr id="11" name="Picture 10" descr="A sign in the dark&#10;&#10;Description automatically generated">
            <a:extLst>
              <a:ext uri="{FF2B5EF4-FFF2-40B4-BE49-F238E27FC236}">
                <a16:creationId xmlns:a16="http://schemas.microsoft.com/office/drawing/2014/main" id="{D147AD2C-032D-44F5-8EEE-C3A00E2107CD}"/>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181133" y="5837479"/>
            <a:ext cx="1480012" cy="986675"/>
          </a:xfrm>
          <a:prstGeom prst="rect">
            <a:avLst/>
          </a:prstGeom>
        </p:spPr>
      </p:pic>
    </p:spTree>
    <p:extLst>
      <p:ext uri="{BB962C8B-B14F-4D97-AF65-F5344CB8AC3E}">
        <p14:creationId xmlns:p14="http://schemas.microsoft.com/office/powerpoint/2010/main" val="9709454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92146B8-A7A3-4F78-85FC-C4AB344D8020}"/>
              </a:ext>
            </a:extLst>
          </p:cNvPr>
          <p:cNvSpPr/>
          <p:nvPr userDrawn="1"/>
        </p:nvSpPr>
        <p:spPr>
          <a:xfrm>
            <a:off x="9650279" y="0"/>
            <a:ext cx="2541721" cy="6858000"/>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383FEF4-6D05-4462-B525-9E0D54217B60}"/>
              </a:ext>
            </a:extLst>
          </p:cNvPr>
          <p:cNvSpPr>
            <a:spLocks noGrp="1"/>
          </p:cNvSpPr>
          <p:nvPr>
            <p:ph type="title"/>
          </p:nvPr>
        </p:nvSpPr>
        <p:spPr>
          <a:xfrm>
            <a:off x="867905" y="365125"/>
            <a:ext cx="8626098" cy="1325563"/>
          </a:xfrm>
        </p:spPr>
        <p:txBody>
          <a:bodyPr/>
          <a:lstStyle>
            <a:lvl1pPr>
              <a:defRPr b="1">
                <a:solidFill>
                  <a:schemeClr val="accent4"/>
                </a:solidFill>
                <a:latin typeface="+mn-lt"/>
                <a:cs typeface="Calibri Light" panose="020F0302020204030204" pitchFamily="34" charset="0"/>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B306BAC-0495-4AF2-A26A-1E5B1FA1457B}"/>
              </a:ext>
            </a:extLst>
          </p:cNvPr>
          <p:cNvSpPr>
            <a:spLocks noGrp="1"/>
          </p:cNvSpPr>
          <p:nvPr>
            <p:ph idx="1"/>
          </p:nvPr>
        </p:nvSpPr>
        <p:spPr>
          <a:xfrm>
            <a:off x="867905" y="1835083"/>
            <a:ext cx="8626098" cy="4351338"/>
          </a:xfrm>
        </p:spPr>
        <p:txBody>
          <a:bodyPr/>
          <a:lstStyle>
            <a:lvl1pPr>
              <a:buClr>
                <a:schemeClr val="accent4"/>
              </a:buClr>
              <a:defRPr>
                <a:latin typeface="Calibri Light" panose="020F0302020204030204" pitchFamily="34" charset="0"/>
                <a:cs typeface="Calibri Light" panose="020F0302020204030204" pitchFamily="34" charset="0"/>
              </a:defRPr>
            </a:lvl1pPr>
            <a:lvl2pPr>
              <a:buClr>
                <a:schemeClr val="accent1"/>
              </a:buClr>
              <a:defRPr>
                <a:latin typeface="Calibri Light" panose="020F0302020204030204" pitchFamily="34" charset="0"/>
                <a:cs typeface="Calibri Light" panose="020F0302020204030204" pitchFamily="34" charset="0"/>
              </a:defRPr>
            </a:lvl2pPr>
            <a:lvl3pPr>
              <a:buClr>
                <a:schemeClr val="accent2"/>
              </a:buClr>
              <a:defRPr>
                <a:latin typeface="Calibri Light" panose="020F0302020204030204" pitchFamily="34" charset="0"/>
                <a:cs typeface="Calibri Light" panose="020F0302020204030204" pitchFamily="34" charset="0"/>
              </a:defRPr>
            </a:lvl3pPr>
            <a:lvl4pPr>
              <a:buClr>
                <a:schemeClr val="accent3"/>
              </a:buClr>
              <a:defRPr>
                <a:latin typeface="Calibri Light" panose="020F0302020204030204" pitchFamily="34" charset="0"/>
                <a:cs typeface="Calibri Light" panose="020F0302020204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pic>
        <p:nvPicPr>
          <p:cNvPr id="9" name="Picture 8" descr="A picture containing shape&#10;&#10;Description automatically generated">
            <a:extLst>
              <a:ext uri="{FF2B5EF4-FFF2-40B4-BE49-F238E27FC236}">
                <a16:creationId xmlns:a16="http://schemas.microsoft.com/office/drawing/2014/main" id="{425D95C3-E4EC-4575-ADA8-A068F6237E1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67905" y="6330816"/>
            <a:ext cx="2755398" cy="393193"/>
          </a:xfrm>
          <a:prstGeom prst="rect">
            <a:avLst/>
          </a:prstGeom>
        </p:spPr>
      </p:pic>
      <p:pic>
        <p:nvPicPr>
          <p:cNvPr id="11" name="Picture 10" descr="A sign in the dark&#10;&#10;Description automatically generated">
            <a:extLst>
              <a:ext uri="{FF2B5EF4-FFF2-40B4-BE49-F238E27FC236}">
                <a16:creationId xmlns:a16="http://schemas.microsoft.com/office/drawing/2014/main" id="{D147AD2C-032D-44F5-8EEE-C3A00E2107CD}"/>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181133" y="5837479"/>
            <a:ext cx="1480012" cy="986675"/>
          </a:xfrm>
          <a:prstGeom prst="rect">
            <a:avLst/>
          </a:prstGeom>
        </p:spPr>
      </p:pic>
    </p:spTree>
    <p:extLst>
      <p:ext uri="{BB962C8B-B14F-4D97-AF65-F5344CB8AC3E}">
        <p14:creationId xmlns:p14="http://schemas.microsoft.com/office/powerpoint/2010/main" val="125193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A8B07C6-1CED-436A-B34C-C07B61DA4BA2}"/>
              </a:ext>
            </a:extLst>
          </p:cNvPr>
          <p:cNvSpPr/>
          <p:nvPr userDrawn="1"/>
        </p:nvSpPr>
        <p:spPr>
          <a:xfrm>
            <a:off x="10464800" y="0"/>
            <a:ext cx="1727200" cy="68580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Isosceles Triangle 9">
            <a:extLst>
              <a:ext uri="{FF2B5EF4-FFF2-40B4-BE49-F238E27FC236}">
                <a16:creationId xmlns:a16="http://schemas.microsoft.com/office/drawing/2014/main" id="{23F5DB77-66E4-4F1D-A3EB-A4AF81F4EC8A}"/>
              </a:ext>
            </a:extLst>
          </p:cNvPr>
          <p:cNvSpPr/>
          <p:nvPr userDrawn="1"/>
        </p:nvSpPr>
        <p:spPr>
          <a:xfrm rot="10800000">
            <a:off x="0" y="0"/>
            <a:ext cx="3220720" cy="2428240"/>
          </a:xfrm>
          <a:prstGeom prst="triangle">
            <a:avLst>
              <a:gd name="adj" fmla="val 10000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8ED2E76-1D0B-4A4C-8D4C-6C1D0D9059FD}"/>
              </a:ext>
            </a:extLst>
          </p:cNvPr>
          <p:cNvSpPr>
            <a:spLocks noGrp="1"/>
          </p:cNvSpPr>
          <p:nvPr>
            <p:ph type="title"/>
          </p:nvPr>
        </p:nvSpPr>
        <p:spPr>
          <a:xfrm>
            <a:off x="838200" y="365125"/>
            <a:ext cx="9555480" cy="1325563"/>
          </a:xfrm>
        </p:spPr>
        <p:txBody>
          <a:bodyPr/>
          <a:lstStyle>
            <a:lvl1pPr algn="r">
              <a:defRPr b="1">
                <a:solidFill>
                  <a:schemeClr val="accent1"/>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130938-300D-4244-A60D-F4C8CD07C745}"/>
              </a:ext>
            </a:extLst>
          </p:cNvPr>
          <p:cNvSpPr>
            <a:spLocks noGrp="1"/>
          </p:cNvSpPr>
          <p:nvPr>
            <p:ph sz="half" idx="1"/>
          </p:nvPr>
        </p:nvSpPr>
        <p:spPr>
          <a:xfrm>
            <a:off x="838200" y="1825625"/>
            <a:ext cx="4638040" cy="4351338"/>
          </a:xfrm>
        </p:spPr>
        <p:txBody>
          <a:bodyPr/>
          <a:lstStyle>
            <a:lvl1pPr>
              <a:buClr>
                <a:schemeClr val="accent1"/>
              </a:buClr>
              <a:defRPr>
                <a:latin typeface="Calibri Light" panose="020F0302020204030204" pitchFamily="34" charset="0"/>
                <a:cs typeface="Calibri Light" panose="020F0302020204030204" pitchFamily="34" charset="0"/>
              </a:defRPr>
            </a:lvl1pPr>
            <a:lvl2pPr>
              <a:buClr>
                <a:schemeClr val="accent2"/>
              </a:buClr>
              <a:defRPr>
                <a:latin typeface="Calibri Light" panose="020F0302020204030204" pitchFamily="34" charset="0"/>
                <a:cs typeface="Calibri Light" panose="020F0302020204030204" pitchFamily="34" charset="0"/>
              </a:defRPr>
            </a:lvl2pPr>
            <a:lvl3pPr>
              <a:buClr>
                <a:schemeClr val="accent3"/>
              </a:buClr>
              <a:defRPr>
                <a:latin typeface="Calibri Light" panose="020F0302020204030204" pitchFamily="34" charset="0"/>
                <a:cs typeface="Calibri Light" panose="020F0302020204030204" pitchFamily="34" charset="0"/>
              </a:defRPr>
            </a:lvl3pPr>
            <a:lvl4pPr>
              <a:buClr>
                <a:schemeClr val="accent4"/>
              </a:buClr>
              <a:defRPr>
                <a:latin typeface="Calibri Light" panose="020F0302020204030204" pitchFamily="34" charset="0"/>
                <a:cs typeface="Calibri Light" panose="020F0302020204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pic>
        <p:nvPicPr>
          <p:cNvPr id="14" name="Picture 13" descr="A sign in the dark&#10;&#10;Description automatically generated">
            <a:extLst>
              <a:ext uri="{FF2B5EF4-FFF2-40B4-BE49-F238E27FC236}">
                <a16:creationId xmlns:a16="http://schemas.microsoft.com/office/drawing/2014/main" id="{1FD5FADC-1A32-4697-96F8-E34BBA6C41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588394" y="5863012"/>
            <a:ext cx="1480012" cy="986675"/>
          </a:xfrm>
          <a:prstGeom prst="rect">
            <a:avLst/>
          </a:prstGeom>
        </p:spPr>
      </p:pic>
      <p:pic>
        <p:nvPicPr>
          <p:cNvPr id="15" name="Picture 14" descr="A picture containing shape&#10;&#10;Description automatically generated">
            <a:extLst>
              <a:ext uri="{FF2B5EF4-FFF2-40B4-BE49-F238E27FC236}">
                <a16:creationId xmlns:a16="http://schemas.microsoft.com/office/drawing/2014/main" id="{173168AD-547E-4219-B6FA-F04EED08F90C}"/>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67905" y="6330816"/>
            <a:ext cx="2755398" cy="393193"/>
          </a:xfrm>
          <a:prstGeom prst="rect">
            <a:avLst/>
          </a:prstGeom>
        </p:spPr>
      </p:pic>
      <p:sp>
        <p:nvSpPr>
          <p:cNvPr id="16" name="Content Placeholder 2">
            <a:extLst>
              <a:ext uri="{FF2B5EF4-FFF2-40B4-BE49-F238E27FC236}">
                <a16:creationId xmlns:a16="http://schemas.microsoft.com/office/drawing/2014/main" id="{C0502D4D-2460-44DB-9910-492588D8B071}"/>
              </a:ext>
            </a:extLst>
          </p:cNvPr>
          <p:cNvSpPr>
            <a:spLocks noGrp="1"/>
          </p:cNvSpPr>
          <p:nvPr>
            <p:ph sz="half" idx="10"/>
          </p:nvPr>
        </p:nvSpPr>
        <p:spPr>
          <a:xfrm>
            <a:off x="5741663" y="1825625"/>
            <a:ext cx="4638040" cy="4351338"/>
          </a:xfrm>
        </p:spPr>
        <p:txBody>
          <a:bodyPr/>
          <a:lstStyle>
            <a:lvl1pPr>
              <a:buClr>
                <a:schemeClr val="accent1"/>
              </a:buClr>
              <a:defRPr>
                <a:latin typeface="Calibri Light" panose="020F0302020204030204" pitchFamily="34" charset="0"/>
                <a:cs typeface="Calibri Light" panose="020F0302020204030204" pitchFamily="34" charset="0"/>
              </a:defRPr>
            </a:lvl1pPr>
            <a:lvl2pPr>
              <a:buClr>
                <a:schemeClr val="accent2"/>
              </a:buClr>
              <a:defRPr>
                <a:latin typeface="Calibri Light" panose="020F0302020204030204" pitchFamily="34" charset="0"/>
                <a:cs typeface="Calibri Light" panose="020F0302020204030204" pitchFamily="34" charset="0"/>
              </a:defRPr>
            </a:lvl2pPr>
            <a:lvl3pPr>
              <a:buClr>
                <a:schemeClr val="accent3"/>
              </a:buClr>
              <a:defRPr>
                <a:latin typeface="Calibri Light" panose="020F0302020204030204" pitchFamily="34" charset="0"/>
                <a:cs typeface="Calibri Light" panose="020F0302020204030204" pitchFamily="34" charset="0"/>
              </a:defRPr>
            </a:lvl3pPr>
            <a:lvl4pPr>
              <a:buClr>
                <a:schemeClr val="accent4"/>
              </a:buClr>
              <a:defRPr>
                <a:latin typeface="Calibri Light" panose="020F0302020204030204" pitchFamily="34" charset="0"/>
                <a:cs typeface="Calibri Light" panose="020F0302020204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746077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A8B07C6-1CED-436A-B34C-C07B61DA4BA2}"/>
              </a:ext>
            </a:extLst>
          </p:cNvPr>
          <p:cNvSpPr/>
          <p:nvPr userDrawn="1"/>
        </p:nvSpPr>
        <p:spPr>
          <a:xfrm>
            <a:off x="10464800" y="0"/>
            <a:ext cx="1727200" cy="6858000"/>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Isosceles Triangle 9">
            <a:extLst>
              <a:ext uri="{FF2B5EF4-FFF2-40B4-BE49-F238E27FC236}">
                <a16:creationId xmlns:a16="http://schemas.microsoft.com/office/drawing/2014/main" id="{23F5DB77-66E4-4F1D-A3EB-A4AF81F4EC8A}"/>
              </a:ext>
            </a:extLst>
          </p:cNvPr>
          <p:cNvSpPr/>
          <p:nvPr userDrawn="1"/>
        </p:nvSpPr>
        <p:spPr>
          <a:xfrm rot="10800000">
            <a:off x="0" y="0"/>
            <a:ext cx="3220720" cy="2428240"/>
          </a:xfrm>
          <a:prstGeom prst="triangle">
            <a:avLst>
              <a:gd name="adj" fmla="val 100000"/>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8ED2E76-1D0B-4A4C-8D4C-6C1D0D9059FD}"/>
              </a:ext>
            </a:extLst>
          </p:cNvPr>
          <p:cNvSpPr>
            <a:spLocks noGrp="1"/>
          </p:cNvSpPr>
          <p:nvPr>
            <p:ph type="title"/>
          </p:nvPr>
        </p:nvSpPr>
        <p:spPr>
          <a:xfrm>
            <a:off x="838200" y="365125"/>
            <a:ext cx="9555480" cy="1325563"/>
          </a:xfrm>
        </p:spPr>
        <p:txBody>
          <a:bodyPr/>
          <a:lstStyle>
            <a:lvl1pPr algn="r">
              <a:defRPr b="1">
                <a:solidFill>
                  <a:schemeClr val="accent2"/>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130938-300D-4244-A60D-F4C8CD07C745}"/>
              </a:ext>
            </a:extLst>
          </p:cNvPr>
          <p:cNvSpPr>
            <a:spLocks noGrp="1"/>
          </p:cNvSpPr>
          <p:nvPr>
            <p:ph sz="half" idx="1"/>
          </p:nvPr>
        </p:nvSpPr>
        <p:spPr>
          <a:xfrm>
            <a:off x="838200" y="1825625"/>
            <a:ext cx="4638040" cy="4351338"/>
          </a:xfrm>
        </p:spPr>
        <p:txBody>
          <a:bodyPr/>
          <a:lstStyle>
            <a:lvl1pPr>
              <a:buClr>
                <a:schemeClr val="accent2"/>
              </a:buClr>
              <a:defRPr>
                <a:latin typeface="Calibri Light" panose="020F0302020204030204" pitchFamily="34" charset="0"/>
                <a:cs typeface="Calibri Light" panose="020F0302020204030204" pitchFamily="34" charset="0"/>
              </a:defRPr>
            </a:lvl1pPr>
            <a:lvl2pPr>
              <a:buClr>
                <a:schemeClr val="accent3"/>
              </a:buClr>
              <a:defRPr>
                <a:latin typeface="Calibri Light" panose="020F0302020204030204" pitchFamily="34" charset="0"/>
                <a:cs typeface="Calibri Light" panose="020F0302020204030204" pitchFamily="34" charset="0"/>
              </a:defRPr>
            </a:lvl2pPr>
            <a:lvl3pPr>
              <a:buClr>
                <a:schemeClr val="accent4"/>
              </a:buClr>
              <a:defRPr>
                <a:latin typeface="Calibri Light" panose="020F0302020204030204" pitchFamily="34" charset="0"/>
                <a:cs typeface="Calibri Light" panose="020F0302020204030204" pitchFamily="34" charset="0"/>
              </a:defRPr>
            </a:lvl3pPr>
            <a:lvl4pPr>
              <a:buClr>
                <a:schemeClr val="accent1"/>
              </a:buClr>
              <a:defRPr>
                <a:latin typeface="Calibri Light" panose="020F0302020204030204" pitchFamily="34" charset="0"/>
                <a:cs typeface="Calibri Light" panose="020F0302020204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pic>
        <p:nvPicPr>
          <p:cNvPr id="14" name="Picture 13" descr="A sign in the dark&#10;&#10;Description automatically generated">
            <a:extLst>
              <a:ext uri="{FF2B5EF4-FFF2-40B4-BE49-F238E27FC236}">
                <a16:creationId xmlns:a16="http://schemas.microsoft.com/office/drawing/2014/main" id="{1FD5FADC-1A32-4697-96F8-E34BBA6C41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588394" y="5863012"/>
            <a:ext cx="1480012" cy="986675"/>
          </a:xfrm>
          <a:prstGeom prst="rect">
            <a:avLst/>
          </a:prstGeom>
        </p:spPr>
      </p:pic>
      <p:pic>
        <p:nvPicPr>
          <p:cNvPr id="15" name="Picture 14" descr="A picture containing shape&#10;&#10;Description automatically generated">
            <a:extLst>
              <a:ext uri="{FF2B5EF4-FFF2-40B4-BE49-F238E27FC236}">
                <a16:creationId xmlns:a16="http://schemas.microsoft.com/office/drawing/2014/main" id="{173168AD-547E-4219-B6FA-F04EED08F90C}"/>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67905" y="6330816"/>
            <a:ext cx="2755398" cy="393193"/>
          </a:xfrm>
          <a:prstGeom prst="rect">
            <a:avLst/>
          </a:prstGeom>
        </p:spPr>
      </p:pic>
      <p:sp>
        <p:nvSpPr>
          <p:cNvPr id="9" name="Content Placeholder 2">
            <a:extLst>
              <a:ext uri="{FF2B5EF4-FFF2-40B4-BE49-F238E27FC236}">
                <a16:creationId xmlns:a16="http://schemas.microsoft.com/office/drawing/2014/main" id="{EDB97F68-0CA2-4EED-B0D7-0F39F0843487}"/>
              </a:ext>
            </a:extLst>
          </p:cNvPr>
          <p:cNvSpPr>
            <a:spLocks noGrp="1"/>
          </p:cNvSpPr>
          <p:nvPr>
            <p:ph sz="half" idx="10"/>
          </p:nvPr>
        </p:nvSpPr>
        <p:spPr>
          <a:xfrm>
            <a:off x="5755640" y="1825625"/>
            <a:ext cx="4638040" cy="4351338"/>
          </a:xfrm>
        </p:spPr>
        <p:txBody>
          <a:bodyPr/>
          <a:lstStyle>
            <a:lvl1pPr>
              <a:buClr>
                <a:schemeClr val="accent1"/>
              </a:buClr>
              <a:defRPr/>
            </a:lvl1pPr>
            <a:lvl2pPr>
              <a:buClr>
                <a:schemeClr val="accent2"/>
              </a:buClr>
              <a:defRPr/>
            </a:lvl2pPr>
            <a:lvl3pPr>
              <a:buClr>
                <a:schemeClr val="accent3"/>
              </a:buClr>
              <a:defRPr/>
            </a:lvl3pPr>
            <a:lvl4pPr>
              <a:buClr>
                <a:schemeClr val="accent4"/>
              </a:buClr>
              <a:defRPr/>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848486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Two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A8B07C6-1CED-436A-B34C-C07B61DA4BA2}"/>
              </a:ext>
            </a:extLst>
          </p:cNvPr>
          <p:cNvSpPr/>
          <p:nvPr userDrawn="1"/>
        </p:nvSpPr>
        <p:spPr>
          <a:xfrm>
            <a:off x="10464800" y="0"/>
            <a:ext cx="1727200" cy="685800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Isosceles Triangle 9">
            <a:extLst>
              <a:ext uri="{FF2B5EF4-FFF2-40B4-BE49-F238E27FC236}">
                <a16:creationId xmlns:a16="http://schemas.microsoft.com/office/drawing/2014/main" id="{23F5DB77-66E4-4F1D-A3EB-A4AF81F4EC8A}"/>
              </a:ext>
            </a:extLst>
          </p:cNvPr>
          <p:cNvSpPr/>
          <p:nvPr userDrawn="1"/>
        </p:nvSpPr>
        <p:spPr>
          <a:xfrm rot="10800000">
            <a:off x="0" y="0"/>
            <a:ext cx="3220720" cy="2428240"/>
          </a:xfrm>
          <a:prstGeom prst="triangle">
            <a:avLst>
              <a:gd name="adj" fmla="val 100000"/>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8ED2E76-1D0B-4A4C-8D4C-6C1D0D9059FD}"/>
              </a:ext>
            </a:extLst>
          </p:cNvPr>
          <p:cNvSpPr>
            <a:spLocks noGrp="1"/>
          </p:cNvSpPr>
          <p:nvPr>
            <p:ph type="title"/>
          </p:nvPr>
        </p:nvSpPr>
        <p:spPr>
          <a:xfrm>
            <a:off x="838200" y="365125"/>
            <a:ext cx="9555480" cy="1325563"/>
          </a:xfrm>
        </p:spPr>
        <p:txBody>
          <a:bodyPr/>
          <a:lstStyle>
            <a:lvl1pPr algn="r">
              <a:defRPr b="1">
                <a:solidFill>
                  <a:schemeClr val="accent3"/>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130938-300D-4244-A60D-F4C8CD07C745}"/>
              </a:ext>
            </a:extLst>
          </p:cNvPr>
          <p:cNvSpPr>
            <a:spLocks noGrp="1"/>
          </p:cNvSpPr>
          <p:nvPr>
            <p:ph sz="half" idx="1"/>
          </p:nvPr>
        </p:nvSpPr>
        <p:spPr>
          <a:xfrm>
            <a:off x="838200" y="1825625"/>
            <a:ext cx="4638040" cy="4351338"/>
          </a:xfrm>
        </p:spPr>
        <p:txBody>
          <a:bodyPr/>
          <a:lstStyle>
            <a:lvl1pPr>
              <a:buClr>
                <a:schemeClr val="accent3"/>
              </a:buClr>
              <a:defRPr>
                <a:latin typeface="Calibri Light" panose="020F0302020204030204" pitchFamily="34" charset="0"/>
                <a:cs typeface="Calibri Light" panose="020F0302020204030204" pitchFamily="34" charset="0"/>
              </a:defRPr>
            </a:lvl1pPr>
            <a:lvl2pPr>
              <a:buClr>
                <a:schemeClr val="accent4"/>
              </a:buClr>
              <a:defRPr>
                <a:latin typeface="Calibri Light" panose="020F0302020204030204" pitchFamily="34" charset="0"/>
                <a:cs typeface="Calibri Light" panose="020F0302020204030204" pitchFamily="34" charset="0"/>
              </a:defRPr>
            </a:lvl2pPr>
            <a:lvl3pPr>
              <a:buClr>
                <a:schemeClr val="accent1"/>
              </a:buClr>
              <a:defRPr>
                <a:latin typeface="Calibri Light" panose="020F0302020204030204" pitchFamily="34" charset="0"/>
                <a:cs typeface="Calibri Light" panose="020F0302020204030204" pitchFamily="34" charset="0"/>
              </a:defRPr>
            </a:lvl3pPr>
            <a:lvl4pPr>
              <a:buClr>
                <a:schemeClr val="accent2"/>
              </a:buClr>
              <a:defRPr>
                <a:latin typeface="Calibri Light" panose="020F0302020204030204" pitchFamily="34" charset="0"/>
                <a:cs typeface="Calibri Light" panose="020F0302020204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pic>
        <p:nvPicPr>
          <p:cNvPr id="14" name="Picture 13" descr="A sign in the dark&#10;&#10;Description automatically generated">
            <a:extLst>
              <a:ext uri="{FF2B5EF4-FFF2-40B4-BE49-F238E27FC236}">
                <a16:creationId xmlns:a16="http://schemas.microsoft.com/office/drawing/2014/main" id="{1FD5FADC-1A32-4697-96F8-E34BBA6C41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588394" y="5863012"/>
            <a:ext cx="1480012" cy="986675"/>
          </a:xfrm>
          <a:prstGeom prst="rect">
            <a:avLst/>
          </a:prstGeom>
        </p:spPr>
      </p:pic>
      <p:pic>
        <p:nvPicPr>
          <p:cNvPr id="15" name="Picture 14" descr="A picture containing shape&#10;&#10;Description automatically generated">
            <a:extLst>
              <a:ext uri="{FF2B5EF4-FFF2-40B4-BE49-F238E27FC236}">
                <a16:creationId xmlns:a16="http://schemas.microsoft.com/office/drawing/2014/main" id="{173168AD-547E-4219-B6FA-F04EED08F90C}"/>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67905" y="6330816"/>
            <a:ext cx="2755398" cy="393193"/>
          </a:xfrm>
          <a:prstGeom prst="rect">
            <a:avLst/>
          </a:prstGeom>
        </p:spPr>
      </p:pic>
    </p:spTree>
    <p:extLst>
      <p:ext uri="{BB962C8B-B14F-4D97-AF65-F5344CB8AC3E}">
        <p14:creationId xmlns:p14="http://schemas.microsoft.com/office/powerpoint/2010/main" val="34695832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A8B07C6-1CED-436A-B34C-C07B61DA4BA2}"/>
              </a:ext>
            </a:extLst>
          </p:cNvPr>
          <p:cNvSpPr/>
          <p:nvPr userDrawn="1"/>
        </p:nvSpPr>
        <p:spPr>
          <a:xfrm>
            <a:off x="10464800" y="0"/>
            <a:ext cx="1727200" cy="6858000"/>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Isosceles Triangle 9">
            <a:extLst>
              <a:ext uri="{FF2B5EF4-FFF2-40B4-BE49-F238E27FC236}">
                <a16:creationId xmlns:a16="http://schemas.microsoft.com/office/drawing/2014/main" id="{23F5DB77-66E4-4F1D-A3EB-A4AF81F4EC8A}"/>
              </a:ext>
            </a:extLst>
          </p:cNvPr>
          <p:cNvSpPr/>
          <p:nvPr userDrawn="1"/>
        </p:nvSpPr>
        <p:spPr>
          <a:xfrm rot="10800000">
            <a:off x="0" y="0"/>
            <a:ext cx="3220720" cy="2428240"/>
          </a:xfrm>
          <a:prstGeom prst="triangle">
            <a:avLst>
              <a:gd name="adj" fmla="val 100000"/>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8ED2E76-1D0B-4A4C-8D4C-6C1D0D9059FD}"/>
              </a:ext>
            </a:extLst>
          </p:cNvPr>
          <p:cNvSpPr>
            <a:spLocks noGrp="1"/>
          </p:cNvSpPr>
          <p:nvPr>
            <p:ph type="title"/>
          </p:nvPr>
        </p:nvSpPr>
        <p:spPr>
          <a:xfrm>
            <a:off x="838200" y="365125"/>
            <a:ext cx="9555480" cy="1325563"/>
          </a:xfrm>
        </p:spPr>
        <p:txBody>
          <a:bodyPr/>
          <a:lstStyle>
            <a:lvl1pPr algn="r">
              <a:defRPr b="1">
                <a:solidFill>
                  <a:schemeClr val="accent4"/>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130938-300D-4244-A60D-F4C8CD07C745}"/>
              </a:ext>
            </a:extLst>
          </p:cNvPr>
          <p:cNvSpPr>
            <a:spLocks noGrp="1"/>
          </p:cNvSpPr>
          <p:nvPr>
            <p:ph sz="half" idx="1"/>
          </p:nvPr>
        </p:nvSpPr>
        <p:spPr>
          <a:xfrm>
            <a:off x="838200" y="1825625"/>
            <a:ext cx="4638040" cy="4351338"/>
          </a:xfrm>
        </p:spPr>
        <p:txBody>
          <a:bodyPr/>
          <a:lstStyle>
            <a:lvl1pPr>
              <a:buClr>
                <a:schemeClr val="accent4"/>
              </a:buClr>
              <a:defRPr>
                <a:latin typeface="Calibri Light" panose="020F0302020204030204" pitchFamily="34" charset="0"/>
                <a:cs typeface="Calibri Light" panose="020F0302020204030204" pitchFamily="34" charset="0"/>
              </a:defRPr>
            </a:lvl1pPr>
            <a:lvl2pPr>
              <a:buClr>
                <a:schemeClr val="accent1"/>
              </a:buClr>
              <a:defRPr>
                <a:latin typeface="Calibri Light" panose="020F0302020204030204" pitchFamily="34" charset="0"/>
                <a:cs typeface="Calibri Light" panose="020F0302020204030204" pitchFamily="34" charset="0"/>
              </a:defRPr>
            </a:lvl2pPr>
            <a:lvl3pPr>
              <a:buClr>
                <a:schemeClr val="accent2"/>
              </a:buClr>
              <a:defRPr>
                <a:latin typeface="Calibri Light" panose="020F0302020204030204" pitchFamily="34" charset="0"/>
                <a:cs typeface="Calibri Light" panose="020F0302020204030204" pitchFamily="34" charset="0"/>
              </a:defRPr>
            </a:lvl3pPr>
            <a:lvl4pPr>
              <a:buClr>
                <a:schemeClr val="accent3"/>
              </a:buClr>
              <a:defRPr>
                <a:latin typeface="Calibri Light" panose="020F0302020204030204" pitchFamily="34" charset="0"/>
                <a:cs typeface="Calibri Light" panose="020F0302020204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pic>
        <p:nvPicPr>
          <p:cNvPr id="14" name="Picture 13" descr="A sign in the dark&#10;&#10;Description automatically generated">
            <a:extLst>
              <a:ext uri="{FF2B5EF4-FFF2-40B4-BE49-F238E27FC236}">
                <a16:creationId xmlns:a16="http://schemas.microsoft.com/office/drawing/2014/main" id="{1FD5FADC-1A32-4697-96F8-E34BBA6C41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588394" y="5863012"/>
            <a:ext cx="1480012" cy="986675"/>
          </a:xfrm>
          <a:prstGeom prst="rect">
            <a:avLst/>
          </a:prstGeom>
        </p:spPr>
      </p:pic>
      <p:pic>
        <p:nvPicPr>
          <p:cNvPr id="15" name="Picture 14" descr="A picture containing shape&#10;&#10;Description automatically generated">
            <a:extLst>
              <a:ext uri="{FF2B5EF4-FFF2-40B4-BE49-F238E27FC236}">
                <a16:creationId xmlns:a16="http://schemas.microsoft.com/office/drawing/2014/main" id="{173168AD-547E-4219-B6FA-F04EED08F90C}"/>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67905" y="6330816"/>
            <a:ext cx="2755398" cy="393193"/>
          </a:xfrm>
          <a:prstGeom prst="rect">
            <a:avLst/>
          </a:prstGeom>
        </p:spPr>
      </p:pic>
      <p:sp>
        <p:nvSpPr>
          <p:cNvPr id="9" name="Content Placeholder 2">
            <a:extLst>
              <a:ext uri="{FF2B5EF4-FFF2-40B4-BE49-F238E27FC236}">
                <a16:creationId xmlns:a16="http://schemas.microsoft.com/office/drawing/2014/main" id="{15EEDCDB-B420-468B-9310-217676004537}"/>
              </a:ext>
            </a:extLst>
          </p:cNvPr>
          <p:cNvSpPr>
            <a:spLocks noGrp="1"/>
          </p:cNvSpPr>
          <p:nvPr>
            <p:ph sz="half" idx="10"/>
          </p:nvPr>
        </p:nvSpPr>
        <p:spPr>
          <a:xfrm>
            <a:off x="5755640" y="1825625"/>
            <a:ext cx="4638040" cy="4351338"/>
          </a:xfrm>
        </p:spPr>
        <p:txBody>
          <a:bodyPr/>
          <a:lstStyle>
            <a:lvl1pPr>
              <a:buClr>
                <a:schemeClr val="accent4"/>
              </a:buClr>
              <a:defRPr>
                <a:latin typeface="Calibri Light" panose="020F0302020204030204" pitchFamily="34" charset="0"/>
                <a:cs typeface="Calibri Light" panose="020F0302020204030204" pitchFamily="34" charset="0"/>
              </a:defRPr>
            </a:lvl1pPr>
            <a:lvl2pPr>
              <a:buClr>
                <a:schemeClr val="accent1"/>
              </a:buClr>
              <a:defRPr>
                <a:latin typeface="Calibri Light" panose="020F0302020204030204" pitchFamily="34" charset="0"/>
                <a:cs typeface="Calibri Light" panose="020F0302020204030204" pitchFamily="34" charset="0"/>
              </a:defRPr>
            </a:lvl2pPr>
            <a:lvl3pPr>
              <a:buClr>
                <a:schemeClr val="accent2"/>
              </a:buClr>
              <a:defRPr>
                <a:latin typeface="Calibri Light" panose="020F0302020204030204" pitchFamily="34" charset="0"/>
                <a:cs typeface="Calibri Light" panose="020F0302020204030204" pitchFamily="34" charset="0"/>
              </a:defRPr>
            </a:lvl3pPr>
            <a:lvl4pPr>
              <a:buClr>
                <a:schemeClr val="accent3"/>
              </a:buClr>
              <a:defRPr>
                <a:latin typeface="Calibri Light" panose="020F0302020204030204" pitchFamily="34" charset="0"/>
                <a:cs typeface="Calibri Light" panose="020F0302020204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0724502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_Two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A8B07C6-1CED-436A-B34C-C07B61DA4BA2}"/>
              </a:ext>
            </a:extLst>
          </p:cNvPr>
          <p:cNvSpPr/>
          <p:nvPr userDrawn="1"/>
        </p:nvSpPr>
        <p:spPr>
          <a:xfrm>
            <a:off x="-1" y="0"/>
            <a:ext cx="1727200" cy="68580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Isosceles Triangle 9">
            <a:extLst>
              <a:ext uri="{FF2B5EF4-FFF2-40B4-BE49-F238E27FC236}">
                <a16:creationId xmlns:a16="http://schemas.microsoft.com/office/drawing/2014/main" id="{23F5DB77-66E4-4F1D-A3EB-A4AF81F4EC8A}"/>
              </a:ext>
            </a:extLst>
          </p:cNvPr>
          <p:cNvSpPr/>
          <p:nvPr userDrawn="1"/>
        </p:nvSpPr>
        <p:spPr>
          <a:xfrm rot="16200000">
            <a:off x="9367520" y="396240"/>
            <a:ext cx="3220720" cy="2428240"/>
          </a:xfrm>
          <a:prstGeom prst="triangle">
            <a:avLst>
              <a:gd name="adj" fmla="val 10000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8ED2E76-1D0B-4A4C-8D4C-6C1D0D9059FD}"/>
              </a:ext>
            </a:extLst>
          </p:cNvPr>
          <p:cNvSpPr>
            <a:spLocks noGrp="1"/>
          </p:cNvSpPr>
          <p:nvPr>
            <p:ph type="title"/>
          </p:nvPr>
        </p:nvSpPr>
        <p:spPr>
          <a:xfrm>
            <a:off x="1838960" y="365125"/>
            <a:ext cx="8554720" cy="1325563"/>
          </a:xfrm>
        </p:spPr>
        <p:txBody>
          <a:bodyPr/>
          <a:lstStyle>
            <a:lvl1pPr algn="l">
              <a:defRPr b="1">
                <a:solidFill>
                  <a:schemeClr val="accent1"/>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130938-300D-4244-A60D-F4C8CD07C745}"/>
              </a:ext>
            </a:extLst>
          </p:cNvPr>
          <p:cNvSpPr>
            <a:spLocks noGrp="1"/>
          </p:cNvSpPr>
          <p:nvPr>
            <p:ph sz="half" idx="1"/>
          </p:nvPr>
        </p:nvSpPr>
        <p:spPr>
          <a:xfrm>
            <a:off x="1838960" y="1829118"/>
            <a:ext cx="4523740" cy="4351338"/>
          </a:xfrm>
        </p:spPr>
        <p:txBody>
          <a:bodyPr/>
          <a:lstStyle>
            <a:lvl1pPr>
              <a:buClr>
                <a:schemeClr val="accent1"/>
              </a:buClr>
              <a:defRPr>
                <a:latin typeface="Calibri Light" panose="020F0302020204030204" pitchFamily="34" charset="0"/>
                <a:cs typeface="Calibri Light" panose="020F0302020204030204" pitchFamily="34" charset="0"/>
              </a:defRPr>
            </a:lvl1pPr>
            <a:lvl2pPr>
              <a:buClr>
                <a:schemeClr val="accent2"/>
              </a:buClr>
              <a:defRPr>
                <a:latin typeface="Calibri Light" panose="020F0302020204030204" pitchFamily="34" charset="0"/>
                <a:cs typeface="Calibri Light" panose="020F0302020204030204" pitchFamily="34" charset="0"/>
              </a:defRPr>
            </a:lvl2pPr>
            <a:lvl3pPr>
              <a:buClr>
                <a:schemeClr val="accent3"/>
              </a:buClr>
              <a:defRPr>
                <a:latin typeface="Calibri Light" panose="020F0302020204030204" pitchFamily="34" charset="0"/>
                <a:cs typeface="Calibri Light" panose="020F0302020204030204" pitchFamily="34" charset="0"/>
              </a:defRPr>
            </a:lvl3pPr>
            <a:lvl4pPr>
              <a:buClr>
                <a:schemeClr val="accent4"/>
              </a:buClr>
              <a:defRPr>
                <a:latin typeface="Calibri Light" panose="020F0302020204030204" pitchFamily="34" charset="0"/>
                <a:cs typeface="Calibri Light" panose="020F0302020204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pic>
        <p:nvPicPr>
          <p:cNvPr id="14" name="Picture 13" descr="A sign in the dark&#10;&#10;Description automatically generated">
            <a:extLst>
              <a:ext uri="{FF2B5EF4-FFF2-40B4-BE49-F238E27FC236}">
                <a16:creationId xmlns:a16="http://schemas.microsoft.com/office/drawing/2014/main" id="{1FD5FADC-1A32-4697-96F8-E34BBA6C41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23593" y="5763906"/>
            <a:ext cx="1480012" cy="986675"/>
          </a:xfrm>
          <a:prstGeom prst="rect">
            <a:avLst/>
          </a:prstGeom>
        </p:spPr>
      </p:pic>
      <p:pic>
        <p:nvPicPr>
          <p:cNvPr id="9" name="Picture 8" descr="A picture containing shape&#10;&#10;Description automatically generated">
            <a:extLst>
              <a:ext uri="{FF2B5EF4-FFF2-40B4-BE49-F238E27FC236}">
                <a16:creationId xmlns:a16="http://schemas.microsoft.com/office/drawing/2014/main" id="{21A3C1C6-3C5A-41FA-853D-FC0059DD367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598402" y="6357388"/>
            <a:ext cx="2755398" cy="393193"/>
          </a:xfrm>
          <a:prstGeom prst="rect">
            <a:avLst/>
          </a:prstGeom>
        </p:spPr>
      </p:pic>
      <p:sp>
        <p:nvSpPr>
          <p:cNvPr id="11" name="Content Placeholder 2">
            <a:extLst>
              <a:ext uri="{FF2B5EF4-FFF2-40B4-BE49-F238E27FC236}">
                <a16:creationId xmlns:a16="http://schemas.microsoft.com/office/drawing/2014/main" id="{38CEE0D4-EFC3-49D2-BBB7-C8E6B58DD255}"/>
              </a:ext>
            </a:extLst>
          </p:cNvPr>
          <p:cNvSpPr>
            <a:spLocks noGrp="1"/>
          </p:cNvSpPr>
          <p:nvPr>
            <p:ph sz="half" idx="10"/>
          </p:nvPr>
        </p:nvSpPr>
        <p:spPr>
          <a:xfrm>
            <a:off x="6474461" y="1829118"/>
            <a:ext cx="4523740" cy="4351338"/>
          </a:xfrm>
        </p:spPr>
        <p:txBody>
          <a:bodyPr/>
          <a:lstStyle>
            <a:lvl1pPr>
              <a:buClr>
                <a:schemeClr val="accent1"/>
              </a:buClr>
              <a:defRPr>
                <a:latin typeface="Calibri Light" panose="020F0302020204030204" pitchFamily="34" charset="0"/>
                <a:cs typeface="Calibri Light" panose="020F0302020204030204" pitchFamily="34" charset="0"/>
              </a:defRPr>
            </a:lvl1pPr>
            <a:lvl2pPr>
              <a:buClr>
                <a:schemeClr val="accent2"/>
              </a:buClr>
              <a:defRPr>
                <a:latin typeface="Calibri Light" panose="020F0302020204030204" pitchFamily="34" charset="0"/>
                <a:cs typeface="Calibri Light" panose="020F0302020204030204" pitchFamily="34" charset="0"/>
              </a:defRPr>
            </a:lvl2pPr>
            <a:lvl3pPr>
              <a:buClr>
                <a:schemeClr val="accent3"/>
              </a:buClr>
              <a:defRPr>
                <a:latin typeface="Calibri Light" panose="020F0302020204030204" pitchFamily="34" charset="0"/>
                <a:cs typeface="Calibri Light" panose="020F0302020204030204" pitchFamily="34" charset="0"/>
              </a:defRPr>
            </a:lvl3pPr>
            <a:lvl4pPr>
              <a:buClr>
                <a:schemeClr val="accent4"/>
              </a:buClr>
              <a:defRPr>
                <a:latin typeface="Calibri Light" panose="020F0302020204030204" pitchFamily="34" charset="0"/>
                <a:cs typeface="Calibri Light" panose="020F0302020204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5800059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5_Two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A8B07C6-1CED-436A-B34C-C07B61DA4BA2}"/>
              </a:ext>
            </a:extLst>
          </p:cNvPr>
          <p:cNvSpPr/>
          <p:nvPr userDrawn="1"/>
        </p:nvSpPr>
        <p:spPr>
          <a:xfrm>
            <a:off x="-1" y="0"/>
            <a:ext cx="1727200" cy="6858000"/>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Isosceles Triangle 9">
            <a:extLst>
              <a:ext uri="{FF2B5EF4-FFF2-40B4-BE49-F238E27FC236}">
                <a16:creationId xmlns:a16="http://schemas.microsoft.com/office/drawing/2014/main" id="{23F5DB77-66E4-4F1D-A3EB-A4AF81F4EC8A}"/>
              </a:ext>
            </a:extLst>
          </p:cNvPr>
          <p:cNvSpPr/>
          <p:nvPr userDrawn="1"/>
        </p:nvSpPr>
        <p:spPr>
          <a:xfrm rot="16200000">
            <a:off x="9367520" y="396240"/>
            <a:ext cx="3220720" cy="2428240"/>
          </a:xfrm>
          <a:prstGeom prst="triangle">
            <a:avLst>
              <a:gd name="adj" fmla="val 100000"/>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8ED2E76-1D0B-4A4C-8D4C-6C1D0D9059FD}"/>
              </a:ext>
            </a:extLst>
          </p:cNvPr>
          <p:cNvSpPr>
            <a:spLocks noGrp="1"/>
          </p:cNvSpPr>
          <p:nvPr>
            <p:ph type="title"/>
          </p:nvPr>
        </p:nvSpPr>
        <p:spPr>
          <a:xfrm>
            <a:off x="1838960" y="365125"/>
            <a:ext cx="8554720" cy="1325563"/>
          </a:xfrm>
        </p:spPr>
        <p:txBody>
          <a:bodyPr/>
          <a:lstStyle>
            <a:lvl1pPr algn="l">
              <a:defRPr b="1">
                <a:solidFill>
                  <a:schemeClr val="accent2"/>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130938-300D-4244-A60D-F4C8CD07C745}"/>
              </a:ext>
            </a:extLst>
          </p:cNvPr>
          <p:cNvSpPr>
            <a:spLocks noGrp="1"/>
          </p:cNvSpPr>
          <p:nvPr>
            <p:ph sz="half" idx="1"/>
          </p:nvPr>
        </p:nvSpPr>
        <p:spPr>
          <a:xfrm>
            <a:off x="1838960" y="1829118"/>
            <a:ext cx="4523740" cy="4351338"/>
          </a:xfrm>
        </p:spPr>
        <p:txBody>
          <a:bodyPr/>
          <a:lstStyle>
            <a:lvl1pPr>
              <a:buClr>
                <a:schemeClr val="accent2"/>
              </a:buClr>
              <a:defRPr>
                <a:latin typeface="Calibri Light" panose="020F0302020204030204" pitchFamily="34" charset="0"/>
                <a:cs typeface="Calibri Light" panose="020F0302020204030204" pitchFamily="34" charset="0"/>
              </a:defRPr>
            </a:lvl1pPr>
            <a:lvl2pPr>
              <a:buClr>
                <a:schemeClr val="accent3"/>
              </a:buClr>
              <a:defRPr>
                <a:latin typeface="Calibri Light" panose="020F0302020204030204" pitchFamily="34" charset="0"/>
                <a:cs typeface="Calibri Light" panose="020F0302020204030204" pitchFamily="34" charset="0"/>
              </a:defRPr>
            </a:lvl2pPr>
            <a:lvl3pPr>
              <a:buClr>
                <a:schemeClr val="accent4"/>
              </a:buClr>
              <a:defRPr>
                <a:latin typeface="Calibri Light" panose="020F0302020204030204" pitchFamily="34" charset="0"/>
                <a:cs typeface="Calibri Light" panose="020F0302020204030204" pitchFamily="34" charset="0"/>
              </a:defRPr>
            </a:lvl3pPr>
            <a:lvl4pPr>
              <a:buClr>
                <a:schemeClr val="accent1"/>
              </a:buClr>
              <a:defRPr>
                <a:latin typeface="Calibri Light" panose="020F0302020204030204" pitchFamily="34" charset="0"/>
                <a:cs typeface="Calibri Light" panose="020F0302020204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pic>
        <p:nvPicPr>
          <p:cNvPr id="14" name="Picture 13" descr="A sign in the dark&#10;&#10;Description automatically generated">
            <a:extLst>
              <a:ext uri="{FF2B5EF4-FFF2-40B4-BE49-F238E27FC236}">
                <a16:creationId xmlns:a16="http://schemas.microsoft.com/office/drawing/2014/main" id="{1FD5FADC-1A32-4697-96F8-E34BBA6C41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23593" y="5763906"/>
            <a:ext cx="1480012" cy="986675"/>
          </a:xfrm>
          <a:prstGeom prst="rect">
            <a:avLst/>
          </a:prstGeom>
        </p:spPr>
      </p:pic>
      <p:pic>
        <p:nvPicPr>
          <p:cNvPr id="9" name="Picture 8" descr="A picture containing shape&#10;&#10;Description automatically generated">
            <a:extLst>
              <a:ext uri="{FF2B5EF4-FFF2-40B4-BE49-F238E27FC236}">
                <a16:creationId xmlns:a16="http://schemas.microsoft.com/office/drawing/2014/main" id="{21A3C1C6-3C5A-41FA-853D-FC0059DD367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598402" y="6357388"/>
            <a:ext cx="2755398" cy="393193"/>
          </a:xfrm>
          <a:prstGeom prst="rect">
            <a:avLst/>
          </a:prstGeom>
        </p:spPr>
      </p:pic>
      <p:sp>
        <p:nvSpPr>
          <p:cNvPr id="12" name="Content Placeholder 2">
            <a:extLst>
              <a:ext uri="{FF2B5EF4-FFF2-40B4-BE49-F238E27FC236}">
                <a16:creationId xmlns:a16="http://schemas.microsoft.com/office/drawing/2014/main" id="{0F299505-B8F3-4863-B9C0-26D524A1664A}"/>
              </a:ext>
            </a:extLst>
          </p:cNvPr>
          <p:cNvSpPr>
            <a:spLocks noGrp="1"/>
          </p:cNvSpPr>
          <p:nvPr>
            <p:ph sz="half" idx="10"/>
          </p:nvPr>
        </p:nvSpPr>
        <p:spPr>
          <a:xfrm>
            <a:off x="6474461" y="1829118"/>
            <a:ext cx="4523740" cy="4351338"/>
          </a:xfrm>
        </p:spPr>
        <p:txBody>
          <a:bodyPr/>
          <a:lstStyle>
            <a:lvl1pPr>
              <a:buClr>
                <a:schemeClr val="accent2"/>
              </a:buClr>
              <a:defRPr>
                <a:latin typeface="Calibri Light" panose="020F0302020204030204" pitchFamily="34" charset="0"/>
                <a:cs typeface="Calibri Light" panose="020F0302020204030204" pitchFamily="34" charset="0"/>
              </a:defRPr>
            </a:lvl1pPr>
            <a:lvl2pPr>
              <a:buClr>
                <a:schemeClr val="accent3"/>
              </a:buClr>
              <a:defRPr>
                <a:latin typeface="Calibri Light" panose="020F0302020204030204" pitchFamily="34" charset="0"/>
                <a:cs typeface="Calibri Light" panose="020F0302020204030204" pitchFamily="34" charset="0"/>
              </a:defRPr>
            </a:lvl2pPr>
            <a:lvl3pPr>
              <a:buClr>
                <a:schemeClr val="accent4"/>
              </a:buClr>
              <a:defRPr>
                <a:latin typeface="Calibri Light" panose="020F0302020204030204" pitchFamily="34" charset="0"/>
                <a:cs typeface="Calibri Light" panose="020F0302020204030204" pitchFamily="34" charset="0"/>
              </a:defRPr>
            </a:lvl3pPr>
            <a:lvl4pPr>
              <a:buClr>
                <a:schemeClr val="accent1"/>
              </a:buClr>
              <a:defRPr>
                <a:latin typeface="Calibri Light" panose="020F0302020204030204" pitchFamily="34" charset="0"/>
                <a:cs typeface="Calibri Light" panose="020F0302020204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226815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Agend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B9CADB2-A148-41F2-AF96-025D7D67A9AB}"/>
              </a:ext>
            </a:extLst>
          </p:cNvPr>
          <p:cNvSpPr/>
          <p:nvPr userDrawn="1"/>
        </p:nvSpPr>
        <p:spPr>
          <a:xfrm>
            <a:off x="5129939" y="0"/>
            <a:ext cx="7062061" cy="6858000"/>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4A660C4D-89B8-4DB5-8396-E84163B317C2}"/>
              </a:ext>
            </a:extLst>
          </p:cNvPr>
          <p:cNvSpPr>
            <a:spLocks noGrp="1"/>
          </p:cNvSpPr>
          <p:nvPr>
            <p:ph type="title"/>
          </p:nvPr>
        </p:nvSpPr>
        <p:spPr>
          <a:xfrm>
            <a:off x="5882252" y="590549"/>
            <a:ext cx="5557433" cy="1325563"/>
          </a:xfrm>
        </p:spPr>
        <p:txBody>
          <a:bodyPr>
            <a:noAutofit/>
          </a:bodyPr>
          <a:lstStyle>
            <a:lvl1pPr>
              <a:defRPr sz="6000" b="1">
                <a:solidFill>
                  <a:schemeClr val="bg2"/>
                </a:solidFill>
                <a:latin typeface="+mn-lt"/>
              </a:defRPr>
            </a:lvl1pPr>
          </a:lstStyle>
          <a:p>
            <a:r>
              <a:rPr lang="en-US"/>
              <a:t>Click to edit Master title style</a:t>
            </a:r>
            <a:endParaRPr lang="en-GB"/>
          </a:p>
        </p:txBody>
      </p:sp>
      <p:pic>
        <p:nvPicPr>
          <p:cNvPr id="15" name="Picture 14" descr="A picture containing shape&#10;&#10;Description automatically generated">
            <a:extLst>
              <a:ext uri="{FF2B5EF4-FFF2-40B4-BE49-F238E27FC236}">
                <a16:creationId xmlns:a16="http://schemas.microsoft.com/office/drawing/2014/main" id="{3070A089-9B6C-4A19-952E-76336B85372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67905" y="6330816"/>
            <a:ext cx="2755398" cy="393193"/>
          </a:xfrm>
          <a:prstGeom prst="rect">
            <a:avLst/>
          </a:prstGeom>
        </p:spPr>
      </p:pic>
      <p:pic>
        <p:nvPicPr>
          <p:cNvPr id="16" name="Picture 15" descr="A sign in the dark&#10;&#10;Description automatically generated">
            <a:extLst>
              <a:ext uri="{FF2B5EF4-FFF2-40B4-BE49-F238E27FC236}">
                <a16:creationId xmlns:a16="http://schemas.microsoft.com/office/drawing/2014/main" id="{DBD44189-819C-4F9D-8F01-211ECC7DC3D4}"/>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181133" y="5837479"/>
            <a:ext cx="1480012" cy="986675"/>
          </a:xfrm>
          <a:prstGeom prst="rect">
            <a:avLst/>
          </a:prstGeom>
        </p:spPr>
      </p:pic>
      <p:sp>
        <p:nvSpPr>
          <p:cNvPr id="17" name="Content Placeholder 2">
            <a:extLst>
              <a:ext uri="{FF2B5EF4-FFF2-40B4-BE49-F238E27FC236}">
                <a16:creationId xmlns:a16="http://schemas.microsoft.com/office/drawing/2014/main" id="{3CDDA56E-0BE5-47F0-8D2C-59B3E7F08536}"/>
              </a:ext>
            </a:extLst>
          </p:cNvPr>
          <p:cNvSpPr>
            <a:spLocks noGrp="1"/>
          </p:cNvSpPr>
          <p:nvPr>
            <p:ph idx="1" hasCustomPrompt="1"/>
          </p:nvPr>
        </p:nvSpPr>
        <p:spPr>
          <a:xfrm>
            <a:off x="504342" y="1253331"/>
            <a:ext cx="4036662" cy="4351338"/>
          </a:xfrm>
        </p:spPr>
        <p:txBody>
          <a:bodyPr>
            <a:normAutofit/>
          </a:bodyPr>
          <a:lstStyle>
            <a:lvl1pPr marL="228600" indent="-228600">
              <a:buClr>
                <a:schemeClr val="accent1"/>
              </a:buClr>
              <a:buSzPct val="150000"/>
              <a:buFontTx/>
              <a:buBlip>
                <a:blip r:embed="rId4"/>
              </a:buBlip>
              <a:defRPr sz="3200">
                <a:latin typeface="Calibri Light" panose="020F0302020204030204" pitchFamily="34" charset="0"/>
                <a:cs typeface="Calibri Light" panose="020F0302020204030204" pitchFamily="34" charset="0"/>
              </a:defRPr>
            </a:lvl1pPr>
            <a:lvl2pPr>
              <a:buClr>
                <a:schemeClr val="accent2"/>
              </a:buClr>
              <a:defRPr/>
            </a:lvl2pPr>
            <a:lvl3pPr>
              <a:buClr>
                <a:schemeClr val="accent3"/>
              </a:buClr>
              <a:defRPr/>
            </a:lvl3pPr>
            <a:lvl4pPr>
              <a:buClr>
                <a:schemeClr val="accent4"/>
              </a:buClr>
              <a:defRPr/>
            </a:lvl4pPr>
          </a:lstStyle>
          <a:p>
            <a:pPr lvl="0"/>
            <a:r>
              <a:rPr lang="en-US"/>
              <a:t>Agenda One</a:t>
            </a:r>
          </a:p>
          <a:p>
            <a:pPr lvl="0"/>
            <a:r>
              <a:rPr lang="en-US"/>
              <a:t>Agenda Two</a:t>
            </a:r>
          </a:p>
          <a:p>
            <a:pPr lvl="0"/>
            <a:r>
              <a:rPr lang="en-US"/>
              <a:t>Agenda Three</a:t>
            </a:r>
          </a:p>
          <a:p>
            <a:pPr lvl="0"/>
            <a:r>
              <a:rPr lang="en-US"/>
              <a:t>Agenda Four</a:t>
            </a:r>
          </a:p>
        </p:txBody>
      </p:sp>
    </p:spTree>
    <p:extLst>
      <p:ext uri="{BB962C8B-B14F-4D97-AF65-F5344CB8AC3E}">
        <p14:creationId xmlns:p14="http://schemas.microsoft.com/office/powerpoint/2010/main" val="1460640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_Two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A8B07C6-1CED-436A-B34C-C07B61DA4BA2}"/>
              </a:ext>
            </a:extLst>
          </p:cNvPr>
          <p:cNvSpPr/>
          <p:nvPr userDrawn="1"/>
        </p:nvSpPr>
        <p:spPr>
          <a:xfrm>
            <a:off x="-1" y="0"/>
            <a:ext cx="1727200" cy="685800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Isosceles Triangle 9">
            <a:extLst>
              <a:ext uri="{FF2B5EF4-FFF2-40B4-BE49-F238E27FC236}">
                <a16:creationId xmlns:a16="http://schemas.microsoft.com/office/drawing/2014/main" id="{23F5DB77-66E4-4F1D-A3EB-A4AF81F4EC8A}"/>
              </a:ext>
            </a:extLst>
          </p:cNvPr>
          <p:cNvSpPr/>
          <p:nvPr userDrawn="1"/>
        </p:nvSpPr>
        <p:spPr>
          <a:xfrm rot="16200000">
            <a:off x="9367520" y="396240"/>
            <a:ext cx="3220720" cy="2428240"/>
          </a:xfrm>
          <a:prstGeom prst="triangle">
            <a:avLst>
              <a:gd name="adj" fmla="val 100000"/>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8ED2E76-1D0B-4A4C-8D4C-6C1D0D9059FD}"/>
              </a:ext>
            </a:extLst>
          </p:cNvPr>
          <p:cNvSpPr>
            <a:spLocks noGrp="1"/>
          </p:cNvSpPr>
          <p:nvPr>
            <p:ph type="title"/>
          </p:nvPr>
        </p:nvSpPr>
        <p:spPr>
          <a:xfrm>
            <a:off x="1838960" y="365125"/>
            <a:ext cx="8554720" cy="1325563"/>
          </a:xfrm>
        </p:spPr>
        <p:txBody>
          <a:bodyPr/>
          <a:lstStyle>
            <a:lvl1pPr algn="l">
              <a:defRPr b="1">
                <a:solidFill>
                  <a:schemeClr val="accent3"/>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130938-300D-4244-A60D-F4C8CD07C745}"/>
              </a:ext>
            </a:extLst>
          </p:cNvPr>
          <p:cNvSpPr>
            <a:spLocks noGrp="1"/>
          </p:cNvSpPr>
          <p:nvPr>
            <p:ph sz="half" idx="1"/>
          </p:nvPr>
        </p:nvSpPr>
        <p:spPr>
          <a:xfrm>
            <a:off x="1838960" y="1829118"/>
            <a:ext cx="4523740" cy="4351338"/>
          </a:xfrm>
        </p:spPr>
        <p:txBody>
          <a:bodyPr/>
          <a:lstStyle>
            <a:lvl1pPr>
              <a:buClr>
                <a:schemeClr val="accent3"/>
              </a:buClr>
              <a:defRPr>
                <a:latin typeface="Calibri Light" panose="020F0302020204030204" pitchFamily="34" charset="0"/>
                <a:cs typeface="Calibri Light" panose="020F0302020204030204" pitchFamily="34" charset="0"/>
              </a:defRPr>
            </a:lvl1pPr>
            <a:lvl2pPr>
              <a:buClr>
                <a:schemeClr val="accent4"/>
              </a:buClr>
              <a:defRPr>
                <a:latin typeface="Calibri Light" panose="020F0302020204030204" pitchFamily="34" charset="0"/>
                <a:cs typeface="Calibri Light" panose="020F0302020204030204" pitchFamily="34" charset="0"/>
              </a:defRPr>
            </a:lvl2pPr>
            <a:lvl3pPr>
              <a:buClr>
                <a:schemeClr val="accent1"/>
              </a:buClr>
              <a:defRPr>
                <a:latin typeface="Calibri Light" panose="020F0302020204030204" pitchFamily="34" charset="0"/>
                <a:cs typeface="Calibri Light" panose="020F0302020204030204" pitchFamily="34" charset="0"/>
              </a:defRPr>
            </a:lvl3pPr>
            <a:lvl4pPr>
              <a:buClr>
                <a:schemeClr val="accent2"/>
              </a:buClr>
              <a:defRPr>
                <a:latin typeface="Calibri Light" panose="020F0302020204030204" pitchFamily="34" charset="0"/>
                <a:cs typeface="Calibri Light" panose="020F0302020204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pic>
        <p:nvPicPr>
          <p:cNvPr id="14" name="Picture 13" descr="A sign in the dark&#10;&#10;Description automatically generated">
            <a:extLst>
              <a:ext uri="{FF2B5EF4-FFF2-40B4-BE49-F238E27FC236}">
                <a16:creationId xmlns:a16="http://schemas.microsoft.com/office/drawing/2014/main" id="{1FD5FADC-1A32-4697-96F8-E34BBA6C41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23593" y="5763906"/>
            <a:ext cx="1480012" cy="986675"/>
          </a:xfrm>
          <a:prstGeom prst="rect">
            <a:avLst/>
          </a:prstGeom>
        </p:spPr>
      </p:pic>
      <p:pic>
        <p:nvPicPr>
          <p:cNvPr id="9" name="Picture 8" descr="A picture containing shape&#10;&#10;Description automatically generated">
            <a:extLst>
              <a:ext uri="{FF2B5EF4-FFF2-40B4-BE49-F238E27FC236}">
                <a16:creationId xmlns:a16="http://schemas.microsoft.com/office/drawing/2014/main" id="{21A3C1C6-3C5A-41FA-853D-FC0059DD367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598402" y="6357388"/>
            <a:ext cx="2755398" cy="393193"/>
          </a:xfrm>
          <a:prstGeom prst="rect">
            <a:avLst/>
          </a:prstGeom>
        </p:spPr>
      </p:pic>
      <p:sp>
        <p:nvSpPr>
          <p:cNvPr id="12" name="Content Placeholder 2">
            <a:extLst>
              <a:ext uri="{FF2B5EF4-FFF2-40B4-BE49-F238E27FC236}">
                <a16:creationId xmlns:a16="http://schemas.microsoft.com/office/drawing/2014/main" id="{B3B0CCFC-8DA8-4699-A220-44B7D3F0A694}"/>
              </a:ext>
            </a:extLst>
          </p:cNvPr>
          <p:cNvSpPr>
            <a:spLocks noGrp="1"/>
          </p:cNvSpPr>
          <p:nvPr>
            <p:ph sz="half" idx="10"/>
          </p:nvPr>
        </p:nvSpPr>
        <p:spPr>
          <a:xfrm>
            <a:off x="6474461" y="1829118"/>
            <a:ext cx="4523740" cy="4351338"/>
          </a:xfrm>
        </p:spPr>
        <p:txBody>
          <a:bodyPr/>
          <a:lstStyle>
            <a:lvl1pPr>
              <a:buClr>
                <a:schemeClr val="accent3"/>
              </a:buClr>
              <a:defRPr>
                <a:latin typeface="Calibri Light" panose="020F0302020204030204" pitchFamily="34" charset="0"/>
                <a:cs typeface="Calibri Light" panose="020F0302020204030204" pitchFamily="34" charset="0"/>
              </a:defRPr>
            </a:lvl1pPr>
            <a:lvl2pPr>
              <a:buClr>
                <a:schemeClr val="accent4"/>
              </a:buClr>
              <a:defRPr>
                <a:latin typeface="Calibri Light" panose="020F0302020204030204" pitchFamily="34" charset="0"/>
                <a:cs typeface="Calibri Light" panose="020F0302020204030204" pitchFamily="34" charset="0"/>
              </a:defRPr>
            </a:lvl2pPr>
            <a:lvl3pPr>
              <a:buClr>
                <a:schemeClr val="accent1"/>
              </a:buClr>
              <a:defRPr>
                <a:latin typeface="Calibri Light" panose="020F0302020204030204" pitchFamily="34" charset="0"/>
                <a:cs typeface="Calibri Light" panose="020F0302020204030204" pitchFamily="34" charset="0"/>
              </a:defRPr>
            </a:lvl3pPr>
            <a:lvl4pPr>
              <a:buClr>
                <a:schemeClr val="accent2"/>
              </a:buClr>
              <a:defRPr>
                <a:latin typeface="Calibri Light" panose="020F0302020204030204" pitchFamily="34" charset="0"/>
                <a:cs typeface="Calibri Light" panose="020F0302020204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2768959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7_Two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A8B07C6-1CED-436A-B34C-C07B61DA4BA2}"/>
              </a:ext>
            </a:extLst>
          </p:cNvPr>
          <p:cNvSpPr/>
          <p:nvPr userDrawn="1"/>
        </p:nvSpPr>
        <p:spPr>
          <a:xfrm>
            <a:off x="-1" y="0"/>
            <a:ext cx="1727200" cy="6858000"/>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Isosceles Triangle 9">
            <a:extLst>
              <a:ext uri="{FF2B5EF4-FFF2-40B4-BE49-F238E27FC236}">
                <a16:creationId xmlns:a16="http://schemas.microsoft.com/office/drawing/2014/main" id="{23F5DB77-66E4-4F1D-A3EB-A4AF81F4EC8A}"/>
              </a:ext>
            </a:extLst>
          </p:cNvPr>
          <p:cNvSpPr/>
          <p:nvPr userDrawn="1"/>
        </p:nvSpPr>
        <p:spPr>
          <a:xfrm rot="16200000">
            <a:off x="9367520" y="396240"/>
            <a:ext cx="3220720" cy="2428240"/>
          </a:xfrm>
          <a:prstGeom prst="triangle">
            <a:avLst>
              <a:gd name="adj" fmla="val 100000"/>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8ED2E76-1D0B-4A4C-8D4C-6C1D0D9059FD}"/>
              </a:ext>
            </a:extLst>
          </p:cNvPr>
          <p:cNvSpPr>
            <a:spLocks noGrp="1"/>
          </p:cNvSpPr>
          <p:nvPr>
            <p:ph type="title"/>
          </p:nvPr>
        </p:nvSpPr>
        <p:spPr>
          <a:xfrm>
            <a:off x="1838960" y="365125"/>
            <a:ext cx="8554720" cy="1325563"/>
          </a:xfrm>
        </p:spPr>
        <p:txBody>
          <a:bodyPr/>
          <a:lstStyle>
            <a:lvl1pPr algn="l">
              <a:defRPr b="1">
                <a:solidFill>
                  <a:schemeClr val="accent4"/>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130938-300D-4244-A60D-F4C8CD07C745}"/>
              </a:ext>
            </a:extLst>
          </p:cNvPr>
          <p:cNvSpPr>
            <a:spLocks noGrp="1"/>
          </p:cNvSpPr>
          <p:nvPr>
            <p:ph sz="half" idx="1"/>
          </p:nvPr>
        </p:nvSpPr>
        <p:spPr>
          <a:xfrm>
            <a:off x="1838960" y="1829118"/>
            <a:ext cx="4523740" cy="4351338"/>
          </a:xfrm>
        </p:spPr>
        <p:txBody>
          <a:bodyPr/>
          <a:lstStyle>
            <a:lvl1pPr>
              <a:buClr>
                <a:schemeClr val="accent4"/>
              </a:buClr>
              <a:defRPr>
                <a:latin typeface="Calibri Light" panose="020F0302020204030204" pitchFamily="34" charset="0"/>
                <a:cs typeface="Calibri Light" panose="020F0302020204030204" pitchFamily="34" charset="0"/>
              </a:defRPr>
            </a:lvl1pPr>
            <a:lvl2pPr>
              <a:buClr>
                <a:schemeClr val="accent1"/>
              </a:buClr>
              <a:defRPr>
                <a:latin typeface="Calibri Light" panose="020F0302020204030204" pitchFamily="34" charset="0"/>
                <a:cs typeface="Calibri Light" panose="020F0302020204030204" pitchFamily="34" charset="0"/>
              </a:defRPr>
            </a:lvl2pPr>
            <a:lvl3pPr>
              <a:buClr>
                <a:schemeClr val="accent2"/>
              </a:buClr>
              <a:defRPr>
                <a:latin typeface="Calibri Light" panose="020F0302020204030204" pitchFamily="34" charset="0"/>
                <a:cs typeface="Calibri Light" panose="020F0302020204030204" pitchFamily="34" charset="0"/>
              </a:defRPr>
            </a:lvl3pPr>
            <a:lvl4pPr>
              <a:buClr>
                <a:schemeClr val="accent3"/>
              </a:buClr>
              <a:defRPr>
                <a:latin typeface="Calibri Light" panose="020F0302020204030204" pitchFamily="34" charset="0"/>
                <a:cs typeface="Calibri Light" panose="020F0302020204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pic>
        <p:nvPicPr>
          <p:cNvPr id="14" name="Picture 13" descr="A sign in the dark&#10;&#10;Description automatically generated">
            <a:extLst>
              <a:ext uri="{FF2B5EF4-FFF2-40B4-BE49-F238E27FC236}">
                <a16:creationId xmlns:a16="http://schemas.microsoft.com/office/drawing/2014/main" id="{1FD5FADC-1A32-4697-96F8-E34BBA6C41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23593" y="5763906"/>
            <a:ext cx="1480012" cy="986675"/>
          </a:xfrm>
          <a:prstGeom prst="rect">
            <a:avLst/>
          </a:prstGeom>
        </p:spPr>
      </p:pic>
      <p:pic>
        <p:nvPicPr>
          <p:cNvPr id="9" name="Picture 8" descr="A picture containing shape&#10;&#10;Description automatically generated">
            <a:extLst>
              <a:ext uri="{FF2B5EF4-FFF2-40B4-BE49-F238E27FC236}">
                <a16:creationId xmlns:a16="http://schemas.microsoft.com/office/drawing/2014/main" id="{21A3C1C6-3C5A-41FA-853D-FC0059DD367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598402" y="6357388"/>
            <a:ext cx="2755398" cy="393193"/>
          </a:xfrm>
          <a:prstGeom prst="rect">
            <a:avLst/>
          </a:prstGeom>
        </p:spPr>
      </p:pic>
      <p:sp>
        <p:nvSpPr>
          <p:cNvPr id="12" name="Content Placeholder 2">
            <a:extLst>
              <a:ext uri="{FF2B5EF4-FFF2-40B4-BE49-F238E27FC236}">
                <a16:creationId xmlns:a16="http://schemas.microsoft.com/office/drawing/2014/main" id="{FF771FDF-43D0-4820-A899-34C8C758DF1B}"/>
              </a:ext>
            </a:extLst>
          </p:cNvPr>
          <p:cNvSpPr>
            <a:spLocks noGrp="1"/>
          </p:cNvSpPr>
          <p:nvPr>
            <p:ph sz="half" idx="10"/>
          </p:nvPr>
        </p:nvSpPr>
        <p:spPr>
          <a:xfrm>
            <a:off x="6474461" y="1829118"/>
            <a:ext cx="4523740" cy="4351338"/>
          </a:xfrm>
        </p:spPr>
        <p:txBody>
          <a:bodyPr/>
          <a:lstStyle>
            <a:lvl1pPr>
              <a:buClr>
                <a:schemeClr val="accent4"/>
              </a:buClr>
              <a:defRPr>
                <a:latin typeface="Calibri Light" panose="020F0302020204030204" pitchFamily="34" charset="0"/>
                <a:cs typeface="Calibri Light" panose="020F0302020204030204" pitchFamily="34" charset="0"/>
              </a:defRPr>
            </a:lvl1pPr>
            <a:lvl2pPr>
              <a:buClr>
                <a:schemeClr val="accent1"/>
              </a:buClr>
              <a:defRPr>
                <a:latin typeface="Calibri Light" panose="020F0302020204030204" pitchFamily="34" charset="0"/>
                <a:cs typeface="Calibri Light" panose="020F0302020204030204" pitchFamily="34" charset="0"/>
              </a:defRPr>
            </a:lvl2pPr>
            <a:lvl3pPr>
              <a:buClr>
                <a:schemeClr val="accent2"/>
              </a:buClr>
              <a:defRPr>
                <a:latin typeface="Calibri Light" panose="020F0302020204030204" pitchFamily="34" charset="0"/>
                <a:cs typeface="Calibri Light" panose="020F0302020204030204" pitchFamily="34" charset="0"/>
              </a:defRPr>
            </a:lvl3pPr>
            <a:lvl4pPr>
              <a:buClr>
                <a:schemeClr val="accent3"/>
              </a:buClr>
              <a:defRPr>
                <a:latin typeface="Calibri Light" panose="020F0302020204030204" pitchFamily="34" charset="0"/>
                <a:cs typeface="Calibri Light" panose="020F0302020204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3975813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6" name="Isosceles Triangle 5">
            <a:extLst>
              <a:ext uri="{FF2B5EF4-FFF2-40B4-BE49-F238E27FC236}">
                <a16:creationId xmlns:a16="http://schemas.microsoft.com/office/drawing/2014/main" id="{52405613-4540-4CEE-98CE-884023F3F1A1}"/>
              </a:ext>
            </a:extLst>
          </p:cNvPr>
          <p:cNvSpPr/>
          <p:nvPr userDrawn="1"/>
        </p:nvSpPr>
        <p:spPr>
          <a:xfrm>
            <a:off x="8153400" y="3619500"/>
            <a:ext cx="4038600" cy="3238500"/>
          </a:xfrm>
          <a:prstGeom prst="triangle">
            <a:avLst>
              <a:gd name="adj" fmla="val 100000"/>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Isosceles Triangle 6">
            <a:extLst>
              <a:ext uri="{FF2B5EF4-FFF2-40B4-BE49-F238E27FC236}">
                <a16:creationId xmlns:a16="http://schemas.microsoft.com/office/drawing/2014/main" id="{67827A99-531F-44A0-AA0D-B943DDDD3B44}"/>
              </a:ext>
            </a:extLst>
          </p:cNvPr>
          <p:cNvSpPr/>
          <p:nvPr userDrawn="1"/>
        </p:nvSpPr>
        <p:spPr>
          <a:xfrm rot="10800000">
            <a:off x="0" y="0"/>
            <a:ext cx="4038600" cy="3238500"/>
          </a:xfrm>
          <a:prstGeom prst="triangle">
            <a:avLst>
              <a:gd name="adj" fmla="val 100000"/>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icture Placeholder 8">
            <a:extLst>
              <a:ext uri="{FF2B5EF4-FFF2-40B4-BE49-F238E27FC236}">
                <a16:creationId xmlns:a16="http://schemas.microsoft.com/office/drawing/2014/main" id="{E1BB7DCD-9E6A-4A20-9E5E-18663BB8CA12}"/>
              </a:ext>
            </a:extLst>
          </p:cNvPr>
          <p:cNvSpPr>
            <a:spLocks noGrp="1"/>
          </p:cNvSpPr>
          <p:nvPr>
            <p:ph type="pic" sz="quarter" idx="10"/>
          </p:nvPr>
        </p:nvSpPr>
        <p:spPr>
          <a:xfrm>
            <a:off x="2514600" y="1500187"/>
            <a:ext cx="7162800" cy="3857625"/>
          </a:xfrm>
        </p:spPr>
        <p:txBody>
          <a:bodyPr/>
          <a:lstStyle/>
          <a:p>
            <a:r>
              <a:rPr lang="en-US"/>
              <a:t>Click icon to add picture</a:t>
            </a:r>
            <a:endParaRPr lang="en-GB"/>
          </a:p>
        </p:txBody>
      </p:sp>
    </p:spTree>
    <p:extLst>
      <p:ext uri="{BB962C8B-B14F-4D97-AF65-F5344CB8AC3E}">
        <p14:creationId xmlns:p14="http://schemas.microsoft.com/office/powerpoint/2010/main" val="27183966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Image">
    <p:spTree>
      <p:nvGrpSpPr>
        <p:cNvPr id="1" name=""/>
        <p:cNvGrpSpPr/>
        <p:nvPr/>
      </p:nvGrpSpPr>
      <p:grpSpPr>
        <a:xfrm>
          <a:off x="0" y="0"/>
          <a:ext cx="0" cy="0"/>
          <a:chOff x="0" y="0"/>
          <a:chExt cx="0" cy="0"/>
        </a:xfrm>
      </p:grpSpPr>
      <p:sp>
        <p:nvSpPr>
          <p:cNvPr id="6" name="Isosceles Triangle 5">
            <a:extLst>
              <a:ext uri="{FF2B5EF4-FFF2-40B4-BE49-F238E27FC236}">
                <a16:creationId xmlns:a16="http://schemas.microsoft.com/office/drawing/2014/main" id="{52405613-4540-4CEE-98CE-884023F3F1A1}"/>
              </a:ext>
            </a:extLst>
          </p:cNvPr>
          <p:cNvSpPr/>
          <p:nvPr userDrawn="1"/>
        </p:nvSpPr>
        <p:spPr>
          <a:xfrm>
            <a:off x="8153400" y="3619500"/>
            <a:ext cx="4038600" cy="3238500"/>
          </a:xfrm>
          <a:prstGeom prst="triangle">
            <a:avLst>
              <a:gd name="adj" fmla="val 100000"/>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Isosceles Triangle 6">
            <a:extLst>
              <a:ext uri="{FF2B5EF4-FFF2-40B4-BE49-F238E27FC236}">
                <a16:creationId xmlns:a16="http://schemas.microsoft.com/office/drawing/2014/main" id="{67827A99-531F-44A0-AA0D-B943DDDD3B44}"/>
              </a:ext>
            </a:extLst>
          </p:cNvPr>
          <p:cNvSpPr/>
          <p:nvPr userDrawn="1"/>
        </p:nvSpPr>
        <p:spPr>
          <a:xfrm rot="10800000">
            <a:off x="0" y="0"/>
            <a:ext cx="4038600" cy="3238500"/>
          </a:xfrm>
          <a:prstGeom prst="triangle">
            <a:avLst>
              <a:gd name="adj" fmla="val 100000"/>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icture Placeholder 8">
            <a:extLst>
              <a:ext uri="{FF2B5EF4-FFF2-40B4-BE49-F238E27FC236}">
                <a16:creationId xmlns:a16="http://schemas.microsoft.com/office/drawing/2014/main" id="{E1BB7DCD-9E6A-4A20-9E5E-18663BB8CA12}"/>
              </a:ext>
            </a:extLst>
          </p:cNvPr>
          <p:cNvSpPr>
            <a:spLocks noGrp="1"/>
          </p:cNvSpPr>
          <p:nvPr>
            <p:ph type="pic" sz="quarter" idx="10"/>
          </p:nvPr>
        </p:nvSpPr>
        <p:spPr>
          <a:xfrm>
            <a:off x="2514600" y="1500187"/>
            <a:ext cx="7162800" cy="3857625"/>
          </a:xfrm>
        </p:spPr>
        <p:txBody>
          <a:bodyPr/>
          <a:lstStyle/>
          <a:p>
            <a:r>
              <a:rPr lang="en-US"/>
              <a:t>Click icon to add picture</a:t>
            </a:r>
            <a:endParaRPr lang="en-GB"/>
          </a:p>
        </p:txBody>
      </p:sp>
    </p:spTree>
    <p:extLst>
      <p:ext uri="{BB962C8B-B14F-4D97-AF65-F5344CB8AC3E}">
        <p14:creationId xmlns:p14="http://schemas.microsoft.com/office/powerpoint/2010/main" val="30558828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_Image">
    <p:spTree>
      <p:nvGrpSpPr>
        <p:cNvPr id="1" name=""/>
        <p:cNvGrpSpPr/>
        <p:nvPr/>
      </p:nvGrpSpPr>
      <p:grpSpPr>
        <a:xfrm>
          <a:off x="0" y="0"/>
          <a:ext cx="0" cy="0"/>
          <a:chOff x="0" y="0"/>
          <a:chExt cx="0" cy="0"/>
        </a:xfrm>
      </p:grpSpPr>
      <p:sp>
        <p:nvSpPr>
          <p:cNvPr id="6" name="Isosceles Triangle 5">
            <a:extLst>
              <a:ext uri="{FF2B5EF4-FFF2-40B4-BE49-F238E27FC236}">
                <a16:creationId xmlns:a16="http://schemas.microsoft.com/office/drawing/2014/main" id="{52405613-4540-4CEE-98CE-884023F3F1A1}"/>
              </a:ext>
            </a:extLst>
          </p:cNvPr>
          <p:cNvSpPr/>
          <p:nvPr userDrawn="1"/>
        </p:nvSpPr>
        <p:spPr>
          <a:xfrm>
            <a:off x="8153400" y="3619500"/>
            <a:ext cx="4038600" cy="3238500"/>
          </a:xfrm>
          <a:prstGeom prst="triangle">
            <a:avLst>
              <a:gd name="adj" fmla="val 100000"/>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Isosceles Triangle 6">
            <a:extLst>
              <a:ext uri="{FF2B5EF4-FFF2-40B4-BE49-F238E27FC236}">
                <a16:creationId xmlns:a16="http://schemas.microsoft.com/office/drawing/2014/main" id="{67827A99-531F-44A0-AA0D-B943DDDD3B44}"/>
              </a:ext>
            </a:extLst>
          </p:cNvPr>
          <p:cNvSpPr/>
          <p:nvPr userDrawn="1"/>
        </p:nvSpPr>
        <p:spPr>
          <a:xfrm rot="10800000">
            <a:off x="0" y="0"/>
            <a:ext cx="4038600" cy="3238500"/>
          </a:xfrm>
          <a:prstGeom prst="triangle">
            <a:avLst>
              <a:gd name="adj" fmla="val 100000"/>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icture Placeholder 8">
            <a:extLst>
              <a:ext uri="{FF2B5EF4-FFF2-40B4-BE49-F238E27FC236}">
                <a16:creationId xmlns:a16="http://schemas.microsoft.com/office/drawing/2014/main" id="{E1BB7DCD-9E6A-4A20-9E5E-18663BB8CA12}"/>
              </a:ext>
            </a:extLst>
          </p:cNvPr>
          <p:cNvSpPr>
            <a:spLocks noGrp="1"/>
          </p:cNvSpPr>
          <p:nvPr>
            <p:ph type="pic" sz="quarter" idx="10"/>
          </p:nvPr>
        </p:nvSpPr>
        <p:spPr>
          <a:xfrm>
            <a:off x="2514600" y="1500187"/>
            <a:ext cx="7162800" cy="3857625"/>
          </a:xfrm>
        </p:spPr>
        <p:txBody>
          <a:bodyPr/>
          <a:lstStyle/>
          <a:p>
            <a:r>
              <a:rPr lang="en-US"/>
              <a:t>Click icon to add picture</a:t>
            </a:r>
            <a:endParaRPr lang="en-GB"/>
          </a:p>
        </p:txBody>
      </p:sp>
    </p:spTree>
    <p:extLst>
      <p:ext uri="{BB962C8B-B14F-4D97-AF65-F5344CB8AC3E}">
        <p14:creationId xmlns:p14="http://schemas.microsoft.com/office/powerpoint/2010/main" val="30207915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4_Image">
    <p:spTree>
      <p:nvGrpSpPr>
        <p:cNvPr id="1" name=""/>
        <p:cNvGrpSpPr/>
        <p:nvPr/>
      </p:nvGrpSpPr>
      <p:grpSpPr>
        <a:xfrm>
          <a:off x="0" y="0"/>
          <a:ext cx="0" cy="0"/>
          <a:chOff x="0" y="0"/>
          <a:chExt cx="0" cy="0"/>
        </a:xfrm>
      </p:grpSpPr>
      <p:sp>
        <p:nvSpPr>
          <p:cNvPr id="6" name="Isosceles Triangle 5">
            <a:extLst>
              <a:ext uri="{FF2B5EF4-FFF2-40B4-BE49-F238E27FC236}">
                <a16:creationId xmlns:a16="http://schemas.microsoft.com/office/drawing/2014/main" id="{52405613-4540-4CEE-98CE-884023F3F1A1}"/>
              </a:ext>
            </a:extLst>
          </p:cNvPr>
          <p:cNvSpPr/>
          <p:nvPr userDrawn="1"/>
        </p:nvSpPr>
        <p:spPr>
          <a:xfrm>
            <a:off x="8153400" y="3619500"/>
            <a:ext cx="4038600" cy="3238500"/>
          </a:xfrm>
          <a:prstGeom prst="triangle">
            <a:avLst>
              <a:gd name="adj" fmla="val 100000"/>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Isosceles Triangle 6">
            <a:extLst>
              <a:ext uri="{FF2B5EF4-FFF2-40B4-BE49-F238E27FC236}">
                <a16:creationId xmlns:a16="http://schemas.microsoft.com/office/drawing/2014/main" id="{67827A99-531F-44A0-AA0D-B943DDDD3B44}"/>
              </a:ext>
            </a:extLst>
          </p:cNvPr>
          <p:cNvSpPr/>
          <p:nvPr userDrawn="1"/>
        </p:nvSpPr>
        <p:spPr>
          <a:xfrm rot="10800000">
            <a:off x="0" y="0"/>
            <a:ext cx="4038600" cy="3238500"/>
          </a:xfrm>
          <a:prstGeom prst="triangle">
            <a:avLst>
              <a:gd name="adj" fmla="val 100000"/>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icture Placeholder 8">
            <a:extLst>
              <a:ext uri="{FF2B5EF4-FFF2-40B4-BE49-F238E27FC236}">
                <a16:creationId xmlns:a16="http://schemas.microsoft.com/office/drawing/2014/main" id="{E1BB7DCD-9E6A-4A20-9E5E-18663BB8CA12}"/>
              </a:ext>
            </a:extLst>
          </p:cNvPr>
          <p:cNvSpPr>
            <a:spLocks noGrp="1"/>
          </p:cNvSpPr>
          <p:nvPr>
            <p:ph type="pic" sz="quarter" idx="10"/>
          </p:nvPr>
        </p:nvSpPr>
        <p:spPr>
          <a:xfrm>
            <a:off x="2514600" y="1500187"/>
            <a:ext cx="7162800" cy="3857625"/>
          </a:xfrm>
        </p:spPr>
        <p:txBody>
          <a:bodyPr/>
          <a:lstStyle/>
          <a:p>
            <a:r>
              <a:rPr lang="en-US"/>
              <a:t>Click icon to add picture</a:t>
            </a:r>
            <a:endParaRPr lang="en-GB"/>
          </a:p>
        </p:txBody>
      </p:sp>
    </p:spTree>
    <p:extLst>
      <p:ext uri="{BB962C8B-B14F-4D97-AF65-F5344CB8AC3E}">
        <p14:creationId xmlns:p14="http://schemas.microsoft.com/office/powerpoint/2010/main" val="85063744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6" name="Isosceles Triangle 5">
            <a:extLst>
              <a:ext uri="{FF2B5EF4-FFF2-40B4-BE49-F238E27FC236}">
                <a16:creationId xmlns:a16="http://schemas.microsoft.com/office/drawing/2014/main" id="{52405613-4540-4CEE-98CE-884023F3F1A1}"/>
              </a:ext>
            </a:extLst>
          </p:cNvPr>
          <p:cNvSpPr/>
          <p:nvPr userDrawn="1"/>
        </p:nvSpPr>
        <p:spPr>
          <a:xfrm rot="16200000">
            <a:off x="8553452" y="400050"/>
            <a:ext cx="4038600" cy="3238500"/>
          </a:xfrm>
          <a:prstGeom prst="triangle">
            <a:avLst>
              <a:gd name="adj" fmla="val 10000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Isosceles Triangle 6">
            <a:extLst>
              <a:ext uri="{FF2B5EF4-FFF2-40B4-BE49-F238E27FC236}">
                <a16:creationId xmlns:a16="http://schemas.microsoft.com/office/drawing/2014/main" id="{67827A99-531F-44A0-AA0D-B943DDDD3B44}"/>
              </a:ext>
            </a:extLst>
          </p:cNvPr>
          <p:cNvSpPr/>
          <p:nvPr userDrawn="1"/>
        </p:nvSpPr>
        <p:spPr>
          <a:xfrm rot="5400000">
            <a:off x="-400050" y="3219450"/>
            <a:ext cx="4038600" cy="3238500"/>
          </a:xfrm>
          <a:prstGeom prst="triangle">
            <a:avLst>
              <a:gd name="adj" fmla="val 10000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hart Placeholder 2">
            <a:extLst>
              <a:ext uri="{FF2B5EF4-FFF2-40B4-BE49-F238E27FC236}">
                <a16:creationId xmlns:a16="http://schemas.microsoft.com/office/drawing/2014/main" id="{400E8D75-9C17-437D-8DBE-B4073A65B4EA}"/>
              </a:ext>
            </a:extLst>
          </p:cNvPr>
          <p:cNvSpPr>
            <a:spLocks noGrp="1"/>
          </p:cNvSpPr>
          <p:nvPr>
            <p:ph type="chart" sz="quarter" idx="10"/>
          </p:nvPr>
        </p:nvSpPr>
        <p:spPr>
          <a:xfrm>
            <a:off x="2314575" y="1409700"/>
            <a:ext cx="7505700" cy="4038600"/>
          </a:xfrm>
        </p:spPr>
        <p:txBody>
          <a:bodyPr/>
          <a:lstStyle/>
          <a:p>
            <a:r>
              <a:rPr lang="en-US"/>
              <a:t>Click icon to add chart</a:t>
            </a:r>
            <a:endParaRPr lang="en-GB"/>
          </a:p>
        </p:txBody>
      </p:sp>
    </p:spTree>
    <p:extLst>
      <p:ext uri="{BB962C8B-B14F-4D97-AF65-F5344CB8AC3E}">
        <p14:creationId xmlns:p14="http://schemas.microsoft.com/office/powerpoint/2010/main" val="23432741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Chart">
    <p:spTree>
      <p:nvGrpSpPr>
        <p:cNvPr id="1" name=""/>
        <p:cNvGrpSpPr/>
        <p:nvPr/>
      </p:nvGrpSpPr>
      <p:grpSpPr>
        <a:xfrm>
          <a:off x="0" y="0"/>
          <a:ext cx="0" cy="0"/>
          <a:chOff x="0" y="0"/>
          <a:chExt cx="0" cy="0"/>
        </a:xfrm>
      </p:grpSpPr>
      <p:sp>
        <p:nvSpPr>
          <p:cNvPr id="6" name="Isosceles Triangle 5">
            <a:extLst>
              <a:ext uri="{FF2B5EF4-FFF2-40B4-BE49-F238E27FC236}">
                <a16:creationId xmlns:a16="http://schemas.microsoft.com/office/drawing/2014/main" id="{52405613-4540-4CEE-98CE-884023F3F1A1}"/>
              </a:ext>
            </a:extLst>
          </p:cNvPr>
          <p:cNvSpPr/>
          <p:nvPr userDrawn="1"/>
        </p:nvSpPr>
        <p:spPr>
          <a:xfrm rot="16200000">
            <a:off x="8553452" y="400050"/>
            <a:ext cx="4038600" cy="3238500"/>
          </a:xfrm>
          <a:prstGeom prst="triangle">
            <a:avLst>
              <a:gd name="adj" fmla="val 100000"/>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Isosceles Triangle 6">
            <a:extLst>
              <a:ext uri="{FF2B5EF4-FFF2-40B4-BE49-F238E27FC236}">
                <a16:creationId xmlns:a16="http://schemas.microsoft.com/office/drawing/2014/main" id="{67827A99-531F-44A0-AA0D-B943DDDD3B44}"/>
              </a:ext>
            </a:extLst>
          </p:cNvPr>
          <p:cNvSpPr/>
          <p:nvPr userDrawn="1"/>
        </p:nvSpPr>
        <p:spPr>
          <a:xfrm rot="5400000">
            <a:off x="-400050" y="3219450"/>
            <a:ext cx="4038600" cy="3238500"/>
          </a:xfrm>
          <a:prstGeom prst="triangle">
            <a:avLst>
              <a:gd name="adj" fmla="val 100000"/>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hart Placeholder 2">
            <a:extLst>
              <a:ext uri="{FF2B5EF4-FFF2-40B4-BE49-F238E27FC236}">
                <a16:creationId xmlns:a16="http://schemas.microsoft.com/office/drawing/2014/main" id="{400E8D75-9C17-437D-8DBE-B4073A65B4EA}"/>
              </a:ext>
            </a:extLst>
          </p:cNvPr>
          <p:cNvSpPr>
            <a:spLocks noGrp="1"/>
          </p:cNvSpPr>
          <p:nvPr>
            <p:ph type="chart" sz="quarter" idx="10"/>
          </p:nvPr>
        </p:nvSpPr>
        <p:spPr>
          <a:xfrm>
            <a:off x="2314575" y="1409700"/>
            <a:ext cx="7505700" cy="4038600"/>
          </a:xfrm>
        </p:spPr>
        <p:txBody>
          <a:bodyPr/>
          <a:lstStyle/>
          <a:p>
            <a:r>
              <a:rPr lang="en-US"/>
              <a:t>Click icon to add chart</a:t>
            </a:r>
            <a:endParaRPr lang="en-GB"/>
          </a:p>
        </p:txBody>
      </p:sp>
    </p:spTree>
    <p:extLst>
      <p:ext uri="{BB962C8B-B14F-4D97-AF65-F5344CB8AC3E}">
        <p14:creationId xmlns:p14="http://schemas.microsoft.com/office/powerpoint/2010/main" val="40446385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_Chart">
    <p:spTree>
      <p:nvGrpSpPr>
        <p:cNvPr id="1" name=""/>
        <p:cNvGrpSpPr/>
        <p:nvPr/>
      </p:nvGrpSpPr>
      <p:grpSpPr>
        <a:xfrm>
          <a:off x="0" y="0"/>
          <a:ext cx="0" cy="0"/>
          <a:chOff x="0" y="0"/>
          <a:chExt cx="0" cy="0"/>
        </a:xfrm>
      </p:grpSpPr>
      <p:sp>
        <p:nvSpPr>
          <p:cNvPr id="6" name="Isosceles Triangle 5">
            <a:extLst>
              <a:ext uri="{FF2B5EF4-FFF2-40B4-BE49-F238E27FC236}">
                <a16:creationId xmlns:a16="http://schemas.microsoft.com/office/drawing/2014/main" id="{52405613-4540-4CEE-98CE-884023F3F1A1}"/>
              </a:ext>
            </a:extLst>
          </p:cNvPr>
          <p:cNvSpPr/>
          <p:nvPr userDrawn="1"/>
        </p:nvSpPr>
        <p:spPr>
          <a:xfrm rot="16200000">
            <a:off x="8553452" y="400050"/>
            <a:ext cx="4038600" cy="3238500"/>
          </a:xfrm>
          <a:prstGeom prst="triangle">
            <a:avLst>
              <a:gd name="adj" fmla="val 100000"/>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Isosceles Triangle 6">
            <a:extLst>
              <a:ext uri="{FF2B5EF4-FFF2-40B4-BE49-F238E27FC236}">
                <a16:creationId xmlns:a16="http://schemas.microsoft.com/office/drawing/2014/main" id="{67827A99-531F-44A0-AA0D-B943DDDD3B44}"/>
              </a:ext>
            </a:extLst>
          </p:cNvPr>
          <p:cNvSpPr/>
          <p:nvPr userDrawn="1"/>
        </p:nvSpPr>
        <p:spPr>
          <a:xfrm rot="5400000">
            <a:off x="-400050" y="3219450"/>
            <a:ext cx="4038600" cy="3238500"/>
          </a:xfrm>
          <a:prstGeom prst="triangle">
            <a:avLst>
              <a:gd name="adj" fmla="val 100000"/>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hart Placeholder 2">
            <a:extLst>
              <a:ext uri="{FF2B5EF4-FFF2-40B4-BE49-F238E27FC236}">
                <a16:creationId xmlns:a16="http://schemas.microsoft.com/office/drawing/2014/main" id="{400E8D75-9C17-437D-8DBE-B4073A65B4EA}"/>
              </a:ext>
            </a:extLst>
          </p:cNvPr>
          <p:cNvSpPr>
            <a:spLocks noGrp="1"/>
          </p:cNvSpPr>
          <p:nvPr>
            <p:ph type="chart" sz="quarter" idx="10"/>
          </p:nvPr>
        </p:nvSpPr>
        <p:spPr>
          <a:xfrm>
            <a:off x="2314575" y="1409700"/>
            <a:ext cx="7505700" cy="4038600"/>
          </a:xfrm>
        </p:spPr>
        <p:txBody>
          <a:bodyPr/>
          <a:lstStyle/>
          <a:p>
            <a:r>
              <a:rPr lang="en-US"/>
              <a:t>Click icon to add chart</a:t>
            </a:r>
            <a:endParaRPr lang="en-GB"/>
          </a:p>
        </p:txBody>
      </p:sp>
    </p:spTree>
    <p:extLst>
      <p:ext uri="{BB962C8B-B14F-4D97-AF65-F5344CB8AC3E}">
        <p14:creationId xmlns:p14="http://schemas.microsoft.com/office/powerpoint/2010/main" val="53858680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4_Chart">
    <p:spTree>
      <p:nvGrpSpPr>
        <p:cNvPr id="1" name=""/>
        <p:cNvGrpSpPr/>
        <p:nvPr/>
      </p:nvGrpSpPr>
      <p:grpSpPr>
        <a:xfrm>
          <a:off x="0" y="0"/>
          <a:ext cx="0" cy="0"/>
          <a:chOff x="0" y="0"/>
          <a:chExt cx="0" cy="0"/>
        </a:xfrm>
      </p:grpSpPr>
      <p:sp>
        <p:nvSpPr>
          <p:cNvPr id="6" name="Isosceles Triangle 5">
            <a:extLst>
              <a:ext uri="{FF2B5EF4-FFF2-40B4-BE49-F238E27FC236}">
                <a16:creationId xmlns:a16="http://schemas.microsoft.com/office/drawing/2014/main" id="{52405613-4540-4CEE-98CE-884023F3F1A1}"/>
              </a:ext>
            </a:extLst>
          </p:cNvPr>
          <p:cNvSpPr/>
          <p:nvPr userDrawn="1"/>
        </p:nvSpPr>
        <p:spPr>
          <a:xfrm rot="16200000">
            <a:off x="8553452" y="400050"/>
            <a:ext cx="4038600" cy="3238500"/>
          </a:xfrm>
          <a:prstGeom prst="triangle">
            <a:avLst>
              <a:gd name="adj" fmla="val 100000"/>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Isosceles Triangle 6">
            <a:extLst>
              <a:ext uri="{FF2B5EF4-FFF2-40B4-BE49-F238E27FC236}">
                <a16:creationId xmlns:a16="http://schemas.microsoft.com/office/drawing/2014/main" id="{67827A99-531F-44A0-AA0D-B943DDDD3B44}"/>
              </a:ext>
            </a:extLst>
          </p:cNvPr>
          <p:cNvSpPr/>
          <p:nvPr userDrawn="1"/>
        </p:nvSpPr>
        <p:spPr>
          <a:xfrm rot="5400000">
            <a:off x="-400050" y="3219450"/>
            <a:ext cx="4038600" cy="3238500"/>
          </a:xfrm>
          <a:prstGeom prst="triangle">
            <a:avLst>
              <a:gd name="adj" fmla="val 100000"/>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hart Placeholder 2">
            <a:extLst>
              <a:ext uri="{FF2B5EF4-FFF2-40B4-BE49-F238E27FC236}">
                <a16:creationId xmlns:a16="http://schemas.microsoft.com/office/drawing/2014/main" id="{400E8D75-9C17-437D-8DBE-B4073A65B4EA}"/>
              </a:ext>
            </a:extLst>
          </p:cNvPr>
          <p:cNvSpPr>
            <a:spLocks noGrp="1"/>
          </p:cNvSpPr>
          <p:nvPr>
            <p:ph type="chart" sz="quarter" idx="10"/>
          </p:nvPr>
        </p:nvSpPr>
        <p:spPr>
          <a:xfrm>
            <a:off x="2314575" y="1409700"/>
            <a:ext cx="7505700" cy="4038600"/>
          </a:xfrm>
        </p:spPr>
        <p:txBody>
          <a:bodyPr/>
          <a:lstStyle/>
          <a:p>
            <a:r>
              <a:rPr lang="en-US"/>
              <a:t>Click icon to add chart</a:t>
            </a:r>
            <a:endParaRPr lang="en-GB"/>
          </a:p>
        </p:txBody>
      </p:sp>
    </p:spTree>
    <p:extLst>
      <p:ext uri="{BB962C8B-B14F-4D97-AF65-F5344CB8AC3E}">
        <p14:creationId xmlns:p14="http://schemas.microsoft.com/office/powerpoint/2010/main" val="1100954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Agend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B9CADB2-A148-41F2-AF96-025D7D67A9AB}"/>
              </a:ext>
            </a:extLst>
          </p:cNvPr>
          <p:cNvSpPr/>
          <p:nvPr userDrawn="1"/>
        </p:nvSpPr>
        <p:spPr>
          <a:xfrm>
            <a:off x="5129939" y="0"/>
            <a:ext cx="7062061" cy="685800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4A660C4D-89B8-4DB5-8396-E84163B317C2}"/>
              </a:ext>
            </a:extLst>
          </p:cNvPr>
          <p:cNvSpPr>
            <a:spLocks noGrp="1"/>
          </p:cNvSpPr>
          <p:nvPr>
            <p:ph type="title"/>
          </p:nvPr>
        </p:nvSpPr>
        <p:spPr>
          <a:xfrm>
            <a:off x="5882252" y="590549"/>
            <a:ext cx="5557433" cy="1325563"/>
          </a:xfrm>
        </p:spPr>
        <p:txBody>
          <a:bodyPr>
            <a:noAutofit/>
          </a:bodyPr>
          <a:lstStyle>
            <a:lvl1pPr>
              <a:defRPr sz="6000" b="1">
                <a:solidFill>
                  <a:schemeClr val="bg2"/>
                </a:solidFill>
                <a:latin typeface="+mn-lt"/>
              </a:defRPr>
            </a:lvl1pPr>
          </a:lstStyle>
          <a:p>
            <a:r>
              <a:rPr lang="en-US"/>
              <a:t>Click to edit Master title style</a:t>
            </a:r>
            <a:endParaRPr lang="en-GB"/>
          </a:p>
        </p:txBody>
      </p:sp>
      <p:pic>
        <p:nvPicPr>
          <p:cNvPr id="15" name="Picture 14" descr="A picture containing shape&#10;&#10;Description automatically generated">
            <a:extLst>
              <a:ext uri="{FF2B5EF4-FFF2-40B4-BE49-F238E27FC236}">
                <a16:creationId xmlns:a16="http://schemas.microsoft.com/office/drawing/2014/main" id="{3070A089-9B6C-4A19-952E-76336B85372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67905" y="6330816"/>
            <a:ext cx="2755398" cy="393193"/>
          </a:xfrm>
          <a:prstGeom prst="rect">
            <a:avLst/>
          </a:prstGeom>
        </p:spPr>
      </p:pic>
      <p:pic>
        <p:nvPicPr>
          <p:cNvPr id="16" name="Picture 15" descr="A sign in the dark&#10;&#10;Description automatically generated">
            <a:extLst>
              <a:ext uri="{FF2B5EF4-FFF2-40B4-BE49-F238E27FC236}">
                <a16:creationId xmlns:a16="http://schemas.microsoft.com/office/drawing/2014/main" id="{DBD44189-819C-4F9D-8F01-211ECC7DC3D4}"/>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181133" y="5837479"/>
            <a:ext cx="1480012" cy="986675"/>
          </a:xfrm>
          <a:prstGeom prst="rect">
            <a:avLst/>
          </a:prstGeom>
        </p:spPr>
      </p:pic>
      <p:sp>
        <p:nvSpPr>
          <p:cNvPr id="17" name="Content Placeholder 2">
            <a:extLst>
              <a:ext uri="{FF2B5EF4-FFF2-40B4-BE49-F238E27FC236}">
                <a16:creationId xmlns:a16="http://schemas.microsoft.com/office/drawing/2014/main" id="{3CDDA56E-0BE5-47F0-8D2C-59B3E7F08536}"/>
              </a:ext>
            </a:extLst>
          </p:cNvPr>
          <p:cNvSpPr>
            <a:spLocks noGrp="1"/>
          </p:cNvSpPr>
          <p:nvPr>
            <p:ph idx="1" hasCustomPrompt="1"/>
          </p:nvPr>
        </p:nvSpPr>
        <p:spPr>
          <a:xfrm>
            <a:off x="504342" y="1253331"/>
            <a:ext cx="4036662" cy="4351338"/>
          </a:xfrm>
        </p:spPr>
        <p:txBody>
          <a:bodyPr>
            <a:normAutofit/>
          </a:bodyPr>
          <a:lstStyle>
            <a:lvl1pPr marL="228600" indent="-228600">
              <a:buClr>
                <a:schemeClr val="accent1"/>
              </a:buClr>
              <a:buSzPct val="150000"/>
              <a:buFontTx/>
              <a:buBlip>
                <a:blip r:embed="rId4"/>
              </a:buBlip>
              <a:defRPr sz="3200">
                <a:latin typeface="Calibri Light" panose="020F0302020204030204" pitchFamily="34" charset="0"/>
                <a:cs typeface="Calibri Light" panose="020F0302020204030204" pitchFamily="34" charset="0"/>
              </a:defRPr>
            </a:lvl1pPr>
            <a:lvl2pPr>
              <a:buClr>
                <a:schemeClr val="accent2"/>
              </a:buClr>
              <a:defRPr/>
            </a:lvl2pPr>
            <a:lvl3pPr>
              <a:buClr>
                <a:schemeClr val="accent3"/>
              </a:buClr>
              <a:defRPr/>
            </a:lvl3pPr>
            <a:lvl4pPr>
              <a:buClr>
                <a:schemeClr val="accent4"/>
              </a:buClr>
              <a:defRPr/>
            </a:lvl4pPr>
          </a:lstStyle>
          <a:p>
            <a:pPr lvl="0"/>
            <a:r>
              <a:rPr lang="en-US"/>
              <a:t>Agenda One</a:t>
            </a:r>
          </a:p>
          <a:p>
            <a:pPr lvl="0"/>
            <a:r>
              <a:rPr lang="en-US"/>
              <a:t>Agenda Two</a:t>
            </a:r>
          </a:p>
          <a:p>
            <a:pPr lvl="0"/>
            <a:r>
              <a:rPr lang="en-US"/>
              <a:t>Agenda Three</a:t>
            </a:r>
          </a:p>
          <a:p>
            <a:pPr lvl="0"/>
            <a:r>
              <a:rPr lang="en-US"/>
              <a:t>Agenda Four</a:t>
            </a:r>
          </a:p>
        </p:txBody>
      </p:sp>
    </p:spTree>
    <p:extLst>
      <p:ext uri="{BB962C8B-B14F-4D97-AF65-F5344CB8AC3E}">
        <p14:creationId xmlns:p14="http://schemas.microsoft.com/office/powerpoint/2010/main" val="25031323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C2F30E5-942E-4A66-8D89-84E326F6017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718301" y="6328282"/>
            <a:ext cx="2755398" cy="393193"/>
          </a:xfrm>
          <a:prstGeom prst="rect">
            <a:avLst/>
          </a:prstGeom>
        </p:spPr>
      </p:pic>
      <p:pic>
        <p:nvPicPr>
          <p:cNvPr id="9" name="Picture 8" descr="A picture containing light&#10;&#10;Description automatically generated">
            <a:extLst>
              <a:ext uri="{FF2B5EF4-FFF2-40B4-BE49-F238E27FC236}">
                <a16:creationId xmlns:a16="http://schemas.microsoft.com/office/drawing/2014/main" id="{351C779B-A12C-4D24-BAF1-21D9FB47F4FB}"/>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3163411" y="1606511"/>
            <a:ext cx="5865177" cy="3644977"/>
          </a:xfrm>
          <a:prstGeom prst="rect">
            <a:avLst/>
          </a:prstGeom>
        </p:spPr>
      </p:pic>
    </p:spTree>
    <p:extLst>
      <p:ext uri="{BB962C8B-B14F-4D97-AF65-F5344CB8AC3E}">
        <p14:creationId xmlns:p14="http://schemas.microsoft.com/office/powerpoint/2010/main" val="3655850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Agend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B9CADB2-A148-41F2-AF96-025D7D67A9AB}"/>
              </a:ext>
            </a:extLst>
          </p:cNvPr>
          <p:cNvSpPr/>
          <p:nvPr userDrawn="1"/>
        </p:nvSpPr>
        <p:spPr>
          <a:xfrm>
            <a:off x="5129939" y="0"/>
            <a:ext cx="7062061" cy="6858000"/>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4A660C4D-89B8-4DB5-8396-E84163B317C2}"/>
              </a:ext>
            </a:extLst>
          </p:cNvPr>
          <p:cNvSpPr>
            <a:spLocks noGrp="1"/>
          </p:cNvSpPr>
          <p:nvPr>
            <p:ph type="title"/>
          </p:nvPr>
        </p:nvSpPr>
        <p:spPr>
          <a:xfrm>
            <a:off x="5882252" y="590549"/>
            <a:ext cx="5557433" cy="1325563"/>
          </a:xfrm>
        </p:spPr>
        <p:txBody>
          <a:bodyPr>
            <a:noAutofit/>
          </a:bodyPr>
          <a:lstStyle>
            <a:lvl1pPr>
              <a:defRPr sz="6000" b="1">
                <a:solidFill>
                  <a:schemeClr val="bg2"/>
                </a:solidFill>
                <a:latin typeface="+mn-lt"/>
              </a:defRPr>
            </a:lvl1pPr>
          </a:lstStyle>
          <a:p>
            <a:r>
              <a:rPr lang="en-US"/>
              <a:t>Click to edit Master title style</a:t>
            </a:r>
            <a:endParaRPr lang="en-GB"/>
          </a:p>
        </p:txBody>
      </p:sp>
      <p:pic>
        <p:nvPicPr>
          <p:cNvPr id="15" name="Picture 14" descr="A picture containing shape&#10;&#10;Description automatically generated">
            <a:extLst>
              <a:ext uri="{FF2B5EF4-FFF2-40B4-BE49-F238E27FC236}">
                <a16:creationId xmlns:a16="http://schemas.microsoft.com/office/drawing/2014/main" id="{3070A089-9B6C-4A19-952E-76336B85372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67905" y="6330816"/>
            <a:ext cx="2755398" cy="393193"/>
          </a:xfrm>
          <a:prstGeom prst="rect">
            <a:avLst/>
          </a:prstGeom>
        </p:spPr>
      </p:pic>
      <p:pic>
        <p:nvPicPr>
          <p:cNvPr id="16" name="Picture 15" descr="A sign in the dark&#10;&#10;Description automatically generated">
            <a:extLst>
              <a:ext uri="{FF2B5EF4-FFF2-40B4-BE49-F238E27FC236}">
                <a16:creationId xmlns:a16="http://schemas.microsoft.com/office/drawing/2014/main" id="{DBD44189-819C-4F9D-8F01-211ECC7DC3D4}"/>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181133" y="5837479"/>
            <a:ext cx="1480012" cy="986675"/>
          </a:xfrm>
          <a:prstGeom prst="rect">
            <a:avLst/>
          </a:prstGeom>
        </p:spPr>
      </p:pic>
      <p:sp>
        <p:nvSpPr>
          <p:cNvPr id="17" name="Content Placeholder 2">
            <a:extLst>
              <a:ext uri="{FF2B5EF4-FFF2-40B4-BE49-F238E27FC236}">
                <a16:creationId xmlns:a16="http://schemas.microsoft.com/office/drawing/2014/main" id="{3CDDA56E-0BE5-47F0-8D2C-59B3E7F08536}"/>
              </a:ext>
            </a:extLst>
          </p:cNvPr>
          <p:cNvSpPr>
            <a:spLocks noGrp="1"/>
          </p:cNvSpPr>
          <p:nvPr>
            <p:ph idx="1" hasCustomPrompt="1"/>
          </p:nvPr>
        </p:nvSpPr>
        <p:spPr>
          <a:xfrm>
            <a:off x="504342" y="1253331"/>
            <a:ext cx="4036662" cy="4351338"/>
          </a:xfrm>
        </p:spPr>
        <p:txBody>
          <a:bodyPr>
            <a:normAutofit/>
          </a:bodyPr>
          <a:lstStyle>
            <a:lvl1pPr marL="228600" indent="-228600">
              <a:buClr>
                <a:schemeClr val="accent1"/>
              </a:buClr>
              <a:buSzPct val="150000"/>
              <a:buFontTx/>
              <a:buBlip>
                <a:blip r:embed="rId4"/>
              </a:buBlip>
              <a:defRPr sz="3200">
                <a:latin typeface="Calibri Light" panose="020F0302020204030204" pitchFamily="34" charset="0"/>
                <a:cs typeface="Calibri Light" panose="020F0302020204030204" pitchFamily="34" charset="0"/>
              </a:defRPr>
            </a:lvl1pPr>
            <a:lvl2pPr>
              <a:buClr>
                <a:schemeClr val="accent2"/>
              </a:buClr>
              <a:defRPr/>
            </a:lvl2pPr>
            <a:lvl3pPr>
              <a:buClr>
                <a:schemeClr val="accent3"/>
              </a:buClr>
              <a:defRPr/>
            </a:lvl3pPr>
            <a:lvl4pPr>
              <a:buClr>
                <a:schemeClr val="accent4"/>
              </a:buClr>
              <a:defRPr/>
            </a:lvl4pPr>
          </a:lstStyle>
          <a:p>
            <a:pPr lvl="0"/>
            <a:r>
              <a:rPr lang="en-US"/>
              <a:t>Agenda One</a:t>
            </a:r>
          </a:p>
          <a:p>
            <a:pPr lvl="0"/>
            <a:r>
              <a:rPr lang="en-US"/>
              <a:t>Agenda Two</a:t>
            </a:r>
          </a:p>
          <a:p>
            <a:pPr lvl="0"/>
            <a:r>
              <a:rPr lang="en-US"/>
              <a:t>Agenda Three</a:t>
            </a:r>
          </a:p>
          <a:p>
            <a:pPr lvl="0"/>
            <a:r>
              <a:rPr lang="en-US"/>
              <a:t>Agenda Four</a:t>
            </a:r>
          </a:p>
        </p:txBody>
      </p:sp>
    </p:spTree>
    <p:extLst>
      <p:ext uri="{BB962C8B-B14F-4D97-AF65-F5344CB8AC3E}">
        <p14:creationId xmlns:p14="http://schemas.microsoft.com/office/powerpoint/2010/main" val="1002095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ransition Layout">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43A1A8F8-E6B7-4840-BBFB-D852F43D7CEA}"/>
              </a:ext>
            </a:extLst>
          </p:cNvPr>
          <p:cNvSpPr/>
          <p:nvPr userDrawn="1"/>
        </p:nvSpPr>
        <p:spPr>
          <a:xfrm rot="19681592">
            <a:off x="8023023" y="5633496"/>
            <a:ext cx="7653867" cy="1325563"/>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873906A4-7209-4942-A5F2-2FE9E6FFBE4C}"/>
              </a:ext>
            </a:extLst>
          </p:cNvPr>
          <p:cNvSpPr/>
          <p:nvPr userDrawn="1"/>
        </p:nvSpPr>
        <p:spPr>
          <a:xfrm rot="19681592">
            <a:off x="6284987" y="4820696"/>
            <a:ext cx="7653867" cy="1325563"/>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A02F0F99-DB95-47D6-A8B3-260B93CDC1A0}"/>
              </a:ext>
            </a:extLst>
          </p:cNvPr>
          <p:cNvSpPr/>
          <p:nvPr userDrawn="1"/>
        </p:nvSpPr>
        <p:spPr>
          <a:xfrm rot="19681592">
            <a:off x="-1746852" y="711740"/>
            <a:ext cx="7653867" cy="1325563"/>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B930D909-9460-4E5D-B51A-7B57B9C379C6}"/>
              </a:ext>
            </a:extLst>
          </p:cNvPr>
          <p:cNvSpPr/>
          <p:nvPr userDrawn="1"/>
        </p:nvSpPr>
        <p:spPr>
          <a:xfrm rot="19681592">
            <a:off x="-3484888" y="-101060"/>
            <a:ext cx="7653867" cy="1325563"/>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038CC3D-077E-4295-99D1-B255CCD7AC07}"/>
              </a:ext>
            </a:extLst>
          </p:cNvPr>
          <p:cNvSpPr>
            <a:spLocks noGrp="1"/>
          </p:cNvSpPr>
          <p:nvPr>
            <p:ph type="title"/>
          </p:nvPr>
        </p:nvSpPr>
        <p:spPr>
          <a:xfrm>
            <a:off x="3348566" y="2766218"/>
            <a:ext cx="5494867" cy="1325563"/>
          </a:xfrm>
        </p:spPr>
        <p:txBody>
          <a:bodyPr/>
          <a:lstStyle>
            <a:lvl1pPr algn="ctr">
              <a:defRPr b="1">
                <a:solidFill>
                  <a:schemeClr val="tx1"/>
                </a:solidFill>
                <a:latin typeface="+mn-lt"/>
              </a:defRPr>
            </a:lvl1pPr>
          </a:lstStyle>
          <a:p>
            <a:r>
              <a:rPr lang="en-US"/>
              <a:t>Click to edit Master title style</a:t>
            </a:r>
            <a:endParaRPr lang="en-GB"/>
          </a:p>
        </p:txBody>
      </p:sp>
    </p:spTree>
    <p:extLst>
      <p:ext uri="{BB962C8B-B14F-4D97-AF65-F5344CB8AC3E}">
        <p14:creationId xmlns:p14="http://schemas.microsoft.com/office/powerpoint/2010/main" val="2610255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92146B8-A7A3-4F78-85FC-C4AB344D8020}"/>
              </a:ext>
            </a:extLst>
          </p:cNvPr>
          <p:cNvSpPr/>
          <p:nvPr userDrawn="1"/>
        </p:nvSpPr>
        <p:spPr>
          <a:xfrm>
            <a:off x="0" y="0"/>
            <a:ext cx="2541721" cy="68580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383FEF4-6D05-4462-B525-9E0D54217B60}"/>
              </a:ext>
            </a:extLst>
          </p:cNvPr>
          <p:cNvSpPr>
            <a:spLocks noGrp="1"/>
          </p:cNvSpPr>
          <p:nvPr>
            <p:ph type="title"/>
          </p:nvPr>
        </p:nvSpPr>
        <p:spPr>
          <a:xfrm>
            <a:off x="2727702" y="365125"/>
            <a:ext cx="8626098" cy="1325563"/>
          </a:xfrm>
        </p:spPr>
        <p:txBody>
          <a:bodyPr/>
          <a:lstStyle>
            <a:lvl1pPr>
              <a:defRPr b="1">
                <a:solidFill>
                  <a:schemeClr val="accent1"/>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B306BAC-0495-4AF2-A26A-1E5B1FA1457B}"/>
              </a:ext>
            </a:extLst>
          </p:cNvPr>
          <p:cNvSpPr>
            <a:spLocks noGrp="1"/>
          </p:cNvSpPr>
          <p:nvPr>
            <p:ph idx="1"/>
          </p:nvPr>
        </p:nvSpPr>
        <p:spPr>
          <a:xfrm>
            <a:off x="2727702" y="1825625"/>
            <a:ext cx="8626098" cy="4351338"/>
          </a:xfrm>
        </p:spPr>
        <p:txBody>
          <a:bodyPr/>
          <a:lstStyle>
            <a:lvl1pPr>
              <a:buClr>
                <a:schemeClr val="accent1"/>
              </a:buClr>
              <a:defRPr>
                <a:latin typeface="Calibri Light" panose="020F0302020204030204" pitchFamily="34" charset="0"/>
                <a:cs typeface="Calibri Light" panose="020F0302020204030204" pitchFamily="34" charset="0"/>
              </a:defRPr>
            </a:lvl1pPr>
            <a:lvl2pPr>
              <a:buClr>
                <a:schemeClr val="accent2"/>
              </a:buClr>
              <a:defRPr>
                <a:latin typeface="Calibri Light" panose="020F0302020204030204" pitchFamily="34" charset="0"/>
                <a:cs typeface="Calibri Light" panose="020F0302020204030204" pitchFamily="34" charset="0"/>
              </a:defRPr>
            </a:lvl2pPr>
            <a:lvl3pPr>
              <a:buClr>
                <a:schemeClr val="accent3"/>
              </a:buClr>
              <a:defRPr>
                <a:latin typeface="Calibri Light" panose="020F0302020204030204" pitchFamily="34" charset="0"/>
                <a:cs typeface="Calibri Light" panose="020F0302020204030204" pitchFamily="34" charset="0"/>
              </a:defRPr>
            </a:lvl3pPr>
            <a:lvl4pPr>
              <a:buClr>
                <a:schemeClr val="accent4"/>
              </a:buClr>
              <a:defRPr>
                <a:latin typeface="Calibri Light" panose="020F0302020204030204" pitchFamily="34" charset="0"/>
                <a:cs typeface="Calibri Light" panose="020F0302020204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785514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92146B8-A7A3-4F78-85FC-C4AB344D8020}"/>
              </a:ext>
            </a:extLst>
          </p:cNvPr>
          <p:cNvSpPr/>
          <p:nvPr userDrawn="1"/>
        </p:nvSpPr>
        <p:spPr>
          <a:xfrm>
            <a:off x="0" y="0"/>
            <a:ext cx="2541721" cy="6858000"/>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383FEF4-6D05-4462-B525-9E0D54217B60}"/>
              </a:ext>
            </a:extLst>
          </p:cNvPr>
          <p:cNvSpPr>
            <a:spLocks noGrp="1"/>
          </p:cNvSpPr>
          <p:nvPr>
            <p:ph type="title"/>
          </p:nvPr>
        </p:nvSpPr>
        <p:spPr>
          <a:xfrm>
            <a:off x="2727702" y="365125"/>
            <a:ext cx="8626098" cy="1325563"/>
          </a:xfrm>
        </p:spPr>
        <p:txBody>
          <a:bodyPr/>
          <a:lstStyle>
            <a:lvl1pPr>
              <a:defRPr b="1">
                <a:solidFill>
                  <a:schemeClr val="accent2"/>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B306BAC-0495-4AF2-A26A-1E5B1FA1457B}"/>
              </a:ext>
            </a:extLst>
          </p:cNvPr>
          <p:cNvSpPr>
            <a:spLocks noGrp="1"/>
          </p:cNvSpPr>
          <p:nvPr>
            <p:ph idx="1"/>
          </p:nvPr>
        </p:nvSpPr>
        <p:spPr>
          <a:xfrm>
            <a:off x="2727702" y="1825625"/>
            <a:ext cx="8626098" cy="4351338"/>
          </a:xfrm>
        </p:spPr>
        <p:txBody>
          <a:bodyPr/>
          <a:lstStyle>
            <a:lvl1pPr>
              <a:buClr>
                <a:schemeClr val="accent2"/>
              </a:buClr>
              <a:defRPr>
                <a:latin typeface="Calibri Light" panose="020F0302020204030204" pitchFamily="34" charset="0"/>
                <a:cs typeface="Calibri Light" panose="020F0302020204030204" pitchFamily="34" charset="0"/>
              </a:defRPr>
            </a:lvl1pPr>
            <a:lvl2pPr>
              <a:buClr>
                <a:schemeClr val="accent3"/>
              </a:buClr>
              <a:defRPr>
                <a:latin typeface="Calibri Light" panose="020F0302020204030204" pitchFamily="34" charset="0"/>
                <a:cs typeface="Calibri Light" panose="020F0302020204030204" pitchFamily="34" charset="0"/>
              </a:defRPr>
            </a:lvl2pPr>
            <a:lvl3pPr>
              <a:buClr>
                <a:schemeClr val="accent4"/>
              </a:buClr>
              <a:defRPr>
                <a:latin typeface="Calibri Light" panose="020F0302020204030204" pitchFamily="34" charset="0"/>
                <a:cs typeface="Calibri Light" panose="020F0302020204030204" pitchFamily="34" charset="0"/>
              </a:defRPr>
            </a:lvl3pPr>
            <a:lvl4pPr>
              <a:buClr>
                <a:schemeClr val="accent1"/>
              </a:buClr>
              <a:defRPr>
                <a:latin typeface="Calibri Light" panose="020F0302020204030204" pitchFamily="34" charset="0"/>
                <a:cs typeface="Calibri Light" panose="020F0302020204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pic>
        <p:nvPicPr>
          <p:cNvPr id="9" name="Picture 8" descr="A picture containing shape&#10;&#10;Description automatically generated">
            <a:extLst>
              <a:ext uri="{FF2B5EF4-FFF2-40B4-BE49-F238E27FC236}">
                <a16:creationId xmlns:a16="http://schemas.microsoft.com/office/drawing/2014/main" id="{425D95C3-E4EC-4575-ADA8-A068F6237E1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98402" y="6357388"/>
            <a:ext cx="2755398" cy="393193"/>
          </a:xfrm>
          <a:prstGeom prst="rect">
            <a:avLst/>
          </a:prstGeom>
        </p:spPr>
      </p:pic>
      <p:pic>
        <p:nvPicPr>
          <p:cNvPr id="11" name="Picture 10" descr="A sign in the dark&#10;&#10;Description automatically generated">
            <a:extLst>
              <a:ext uri="{FF2B5EF4-FFF2-40B4-BE49-F238E27FC236}">
                <a16:creationId xmlns:a16="http://schemas.microsoft.com/office/drawing/2014/main" id="{D147AD2C-032D-44F5-8EEE-C3A00E2107CD}"/>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854" y="5763906"/>
            <a:ext cx="1480012" cy="986675"/>
          </a:xfrm>
          <a:prstGeom prst="rect">
            <a:avLst/>
          </a:prstGeom>
        </p:spPr>
      </p:pic>
    </p:spTree>
    <p:extLst>
      <p:ext uri="{BB962C8B-B14F-4D97-AF65-F5344CB8AC3E}">
        <p14:creationId xmlns:p14="http://schemas.microsoft.com/office/powerpoint/2010/main" val="3512784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92146B8-A7A3-4F78-85FC-C4AB344D8020}"/>
              </a:ext>
            </a:extLst>
          </p:cNvPr>
          <p:cNvSpPr/>
          <p:nvPr userDrawn="1"/>
        </p:nvSpPr>
        <p:spPr>
          <a:xfrm>
            <a:off x="0" y="0"/>
            <a:ext cx="2541721" cy="685800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383FEF4-6D05-4462-B525-9E0D54217B60}"/>
              </a:ext>
            </a:extLst>
          </p:cNvPr>
          <p:cNvSpPr>
            <a:spLocks noGrp="1"/>
          </p:cNvSpPr>
          <p:nvPr>
            <p:ph type="title"/>
          </p:nvPr>
        </p:nvSpPr>
        <p:spPr>
          <a:xfrm>
            <a:off x="2727702" y="365125"/>
            <a:ext cx="8626098" cy="1325563"/>
          </a:xfrm>
        </p:spPr>
        <p:txBody>
          <a:bodyPr/>
          <a:lstStyle>
            <a:lvl1pPr>
              <a:defRPr b="1">
                <a:solidFill>
                  <a:schemeClr val="accent3"/>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B306BAC-0495-4AF2-A26A-1E5B1FA1457B}"/>
              </a:ext>
            </a:extLst>
          </p:cNvPr>
          <p:cNvSpPr>
            <a:spLocks noGrp="1"/>
          </p:cNvSpPr>
          <p:nvPr>
            <p:ph idx="1"/>
          </p:nvPr>
        </p:nvSpPr>
        <p:spPr>
          <a:xfrm>
            <a:off x="2727702" y="1825625"/>
            <a:ext cx="8626098" cy="4351338"/>
          </a:xfrm>
        </p:spPr>
        <p:txBody>
          <a:bodyPr/>
          <a:lstStyle>
            <a:lvl1pPr>
              <a:buClr>
                <a:schemeClr val="accent3"/>
              </a:buClr>
              <a:defRPr>
                <a:latin typeface="Calibri Light" panose="020F0302020204030204" pitchFamily="34" charset="0"/>
                <a:cs typeface="Calibri Light" panose="020F0302020204030204" pitchFamily="34" charset="0"/>
              </a:defRPr>
            </a:lvl1pPr>
            <a:lvl2pPr>
              <a:buClr>
                <a:schemeClr val="accent4"/>
              </a:buClr>
              <a:defRPr>
                <a:latin typeface="Calibri Light" panose="020F0302020204030204" pitchFamily="34" charset="0"/>
                <a:cs typeface="Calibri Light" panose="020F0302020204030204" pitchFamily="34" charset="0"/>
              </a:defRPr>
            </a:lvl2pPr>
            <a:lvl3pPr>
              <a:buClr>
                <a:schemeClr val="accent1"/>
              </a:buClr>
              <a:defRPr>
                <a:latin typeface="Calibri Light" panose="020F0302020204030204" pitchFamily="34" charset="0"/>
                <a:cs typeface="Calibri Light" panose="020F0302020204030204" pitchFamily="34" charset="0"/>
              </a:defRPr>
            </a:lvl3pPr>
            <a:lvl4pPr>
              <a:buClr>
                <a:schemeClr val="accent2"/>
              </a:buClr>
              <a:defRPr>
                <a:latin typeface="Calibri Light" panose="020F0302020204030204" pitchFamily="34" charset="0"/>
                <a:cs typeface="Calibri Light" panose="020F0302020204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pic>
        <p:nvPicPr>
          <p:cNvPr id="9" name="Picture 8" descr="A picture containing shape&#10;&#10;Description automatically generated">
            <a:extLst>
              <a:ext uri="{FF2B5EF4-FFF2-40B4-BE49-F238E27FC236}">
                <a16:creationId xmlns:a16="http://schemas.microsoft.com/office/drawing/2014/main" id="{425D95C3-E4EC-4575-ADA8-A068F6237E1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98402" y="6357388"/>
            <a:ext cx="2755398" cy="393193"/>
          </a:xfrm>
          <a:prstGeom prst="rect">
            <a:avLst/>
          </a:prstGeom>
        </p:spPr>
      </p:pic>
      <p:pic>
        <p:nvPicPr>
          <p:cNvPr id="11" name="Picture 10" descr="A sign in the dark&#10;&#10;Description automatically generated">
            <a:extLst>
              <a:ext uri="{FF2B5EF4-FFF2-40B4-BE49-F238E27FC236}">
                <a16:creationId xmlns:a16="http://schemas.microsoft.com/office/drawing/2014/main" id="{D147AD2C-032D-44F5-8EEE-C3A00E2107CD}"/>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854" y="5763906"/>
            <a:ext cx="1480012" cy="986675"/>
          </a:xfrm>
          <a:prstGeom prst="rect">
            <a:avLst/>
          </a:prstGeom>
        </p:spPr>
      </p:pic>
    </p:spTree>
    <p:extLst>
      <p:ext uri="{BB962C8B-B14F-4D97-AF65-F5344CB8AC3E}">
        <p14:creationId xmlns:p14="http://schemas.microsoft.com/office/powerpoint/2010/main" val="1317674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92146B8-A7A3-4F78-85FC-C4AB344D8020}"/>
              </a:ext>
            </a:extLst>
          </p:cNvPr>
          <p:cNvSpPr/>
          <p:nvPr userDrawn="1"/>
        </p:nvSpPr>
        <p:spPr>
          <a:xfrm>
            <a:off x="0" y="0"/>
            <a:ext cx="2541721" cy="6858000"/>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383FEF4-6D05-4462-B525-9E0D54217B60}"/>
              </a:ext>
            </a:extLst>
          </p:cNvPr>
          <p:cNvSpPr>
            <a:spLocks noGrp="1"/>
          </p:cNvSpPr>
          <p:nvPr>
            <p:ph type="title"/>
          </p:nvPr>
        </p:nvSpPr>
        <p:spPr>
          <a:xfrm>
            <a:off x="2727702" y="365125"/>
            <a:ext cx="8626098" cy="1325563"/>
          </a:xfrm>
        </p:spPr>
        <p:txBody>
          <a:bodyPr/>
          <a:lstStyle>
            <a:lvl1pPr>
              <a:defRPr b="1">
                <a:solidFill>
                  <a:schemeClr val="accent4"/>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B306BAC-0495-4AF2-A26A-1E5B1FA1457B}"/>
              </a:ext>
            </a:extLst>
          </p:cNvPr>
          <p:cNvSpPr>
            <a:spLocks noGrp="1"/>
          </p:cNvSpPr>
          <p:nvPr>
            <p:ph idx="1"/>
          </p:nvPr>
        </p:nvSpPr>
        <p:spPr>
          <a:xfrm>
            <a:off x="2727702" y="1825625"/>
            <a:ext cx="8626098" cy="4351338"/>
          </a:xfrm>
        </p:spPr>
        <p:txBody>
          <a:bodyPr/>
          <a:lstStyle>
            <a:lvl1pPr>
              <a:buClr>
                <a:schemeClr val="accent4"/>
              </a:buClr>
              <a:defRPr>
                <a:latin typeface="Calibri Light" panose="020F0302020204030204" pitchFamily="34" charset="0"/>
                <a:cs typeface="Calibri Light" panose="020F0302020204030204" pitchFamily="34" charset="0"/>
              </a:defRPr>
            </a:lvl1pPr>
            <a:lvl2pPr>
              <a:buClr>
                <a:schemeClr val="accent1"/>
              </a:buClr>
              <a:defRPr>
                <a:latin typeface="Calibri Light" panose="020F0302020204030204" pitchFamily="34" charset="0"/>
                <a:cs typeface="Calibri Light" panose="020F0302020204030204" pitchFamily="34" charset="0"/>
              </a:defRPr>
            </a:lvl2pPr>
            <a:lvl3pPr>
              <a:buClr>
                <a:schemeClr val="accent2"/>
              </a:buClr>
              <a:defRPr>
                <a:latin typeface="Calibri Light" panose="020F0302020204030204" pitchFamily="34" charset="0"/>
                <a:cs typeface="Calibri Light" panose="020F0302020204030204" pitchFamily="34" charset="0"/>
              </a:defRPr>
            </a:lvl3pPr>
            <a:lvl4pPr>
              <a:buClr>
                <a:schemeClr val="accent3"/>
              </a:buClr>
              <a:defRPr>
                <a:latin typeface="Calibri Light" panose="020F0302020204030204" pitchFamily="34" charset="0"/>
                <a:cs typeface="Calibri Light" panose="020F0302020204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pic>
        <p:nvPicPr>
          <p:cNvPr id="9" name="Picture 8" descr="A picture containing shape&#10;&#10;Description automatically generated">
            <a:extLst>
              <a:ext uri="{FF2B5EF4-FFF2-40B4-BE49-F238E27FC236}">
                <a16:creationId xmlns:a16="http://schemas.microsoft.com/office/drawing/2014/main" id="{425D95C3-E4EC-4575-ADA8-A068F6237E1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98402" y="6357388"/>
            <a:ext cx="2755398" cy="393193"/>
          </a:xfrm>
          <a:prstGeom prst="rect">
            <a:avLst/>
          </a:prstGeom>
        </p:spPr>
      </p:pic>
      <p:pic>
        <p:nvPicPr>
          <p:cNvPr id="11" name="Picture 10" descr="A sign in the dark&#10;&#10;Description automatically generated">
            <a:extLst>
              <a:ext uri="{FF2B5EF4-FFF2-40B4-BE49-F238E27FC236}">
                <a16:creationId xmlns:a16="http://schemas.microsoft.com/office/drawing/2014/main" id="{D147AD2C-032D-44F5-8EEE-C3A00E2107CD}"/>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854" y="5763906"/>
            <a:ext cx="1480012" cy="986675"/>
          </a:xfrm>
          <a:prstGeom prst="rect">
            <a:avLst/>
          </a:prstGeom>
        </p:spPr>
      </p:pic>
    </p:spTree>
    <p:extLst>
      <p:ext uri="{BB962C8B-B14F-4D97-AF65-F5344CB8AC3E}">
        <p14:creationId xmlns:p14="http://schemas.microsoft.com/office/powerpoint/2010/main" val="3704322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CCDDE1-8774-481B-A95A-08A5965CBB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165B41E-9EFA-4C77-9BF8-5061F46BE73D}"/>
              </a:ext>
            </a:extLst>
          </p:cNvPr>
          <p:cNvSpPr>
            <a:spLocks noGrp="1"/>
          </p:cNvSpPr>
          <p:nvPr>
            <p:ph type="body" idx="1"/>
          </p:nvPr>
        </p:nvSpPr>
        <p:spPr>
          <a:xfrm>
            <a:off x="838200" y="1825625"/>
            <a:ext cx="10515600" cy="4351338"/>
          </a:xfrm>
          <a:prstGeom prst="rect">
            <a:avLst/>
          </a:prstGeom>
          <a:noFill/>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882152-B7B9-42B4-9D30-AF7835F007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D2BD62-A8AE-404A-AA1F-C45854DCE923}" type="datetimeFigureOut">
              <a:rPr lang="en-GB" smtClean="0"/>
              <a:t>30/06/2026</a:t>
            </a:fld>
            <a:endParaRPr lang="en-GB"/>
          </a:p>
        </p:txBody>
      </p:sp>
      <p:sp>
        <p:nvSpPr>
          <p:cNvPr id="5" name="Footer Placeholder 4">
            <a:extLst>
              <a:ext uri="{FF2B5EF4-FFF2-40B4-BE49-F238E27FC236}">
                <a16:creationId xmlns:a16="http://schemas.microsoft.com/office/drawing/2014/main" id="{6D3CB733-FB37-41C3-A04F-1093E18650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DE51840-CF98-4F0F-917F-C25032975B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333EB0-B51D-42E5-B935-1A757568F4BB}" type="slidenum">
              <a:rPr lang="en-GB" smtClean="0"/>
              <a:t>‹#›</a:t>
            </a:fld>
            <a:endParaRPr lang="en-GB"/>
          </a:p>
        </p:txBody>
      </p:sp>
    </p:spTree>
    <p:extLst>
      <p:ext uri="{BB962C8B-B14F-4D97-AF65-F5344CB8AC3E}">
        <p14:creationId xmlns:p14="http://schemas.microsoft.com/office/powerpoint/2010/main" val="3091613899"/>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 id="2147483781" r:id="rId12"/>
    <p:sldLayoutId id="2147483782" r:id="rId13"/>
    <p:sldLayoutId id="2147483783" r:id="rId14"/>
    <p:sldLayoutId id="2147483784" r:id="rId15"/>
    <p:sldLayoutId id="2147483785" r:id="rId16"/>
    <p:sldLayoutId id="2147483786" r:id="rId17"/>
    <p:sldLayoutId id="2147483787" r:id="rId18"/>
    <p:sldLayoutId id="2147483788" r:id="rId19"/>
    <p:sldLayoutId id="2147483789" r:id="rId20"/>
    <p:sldLayoutId id="2147483790" r:id="rId21"/>
    <p:sldLayoutId id="2147483791" r:id="rId22"/>
    <p:sldLayoutId id="2147483792" r:id="rId23"/>
    <p:sldLayoutId id="2147483793" r:id="rId24"/>
    <p:sldLayoutId id="2147483794" r:id="rId25"/>
    <p:sldLayoutId id="2147483795" r:id="rId26"/>
    <p:sldLayoutId id="2147483796" r:id="rId27"/>
    <p:sldLayoutId id="2147483797" r:id="rId28"/>
    <p:sldLayoutId id="2147483798" r:id="rId29"/>
    <p:sldLayoutId id="2147483799" r:id="rId30"/>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ags" Target="../tags/tag11.xml"/><Relationship Id="rId5" Type="http://schemas.openxmlformats.org/officeDocument/2006/relationships/image" Target="../media/image5.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notesSlide" Target="../notesSlides/notesSlide9.xml"/><Relationship Id="rId7" Type="http://schemas.openxmlformats.org/officeDocument/2006/relationships/diagramLayout" Target="../diagrams/layout1.xml"/><Relationship Id="rId2" Type="http://schemas.openxmlformats.org/officeDocument/2006/relationships/slideLayout" Target="../slideLayouts/slideLayout6.xml"/><Relationship Id="rId1" Type="http://schemas.openxmlformats.org/officeDocument/2006/relationships/tags" Target="../tags/tag12.xml"/><Relationship Id="rId6" Type="http://schemas.openxmlformats.org/officeDocument/2006/relationships/diagramData" Target="../diagrams/data1.xml"/><Relationship Id="rId5" Type="http://schemas.openxmlformats.org/officeDocument/2006/relationships/image" Target="../media/image5.png"/><Relationship Id="rId10" Type="http://schemas.microsoft.com/office/2007/relationships/diagramDrawing" Target="../diagrams/drawing1.xml"/><Relationship Id="rId4" Type="http://schemas.openxmlformats.org/officeDocument/2006/relationships/image" Target="../media/image6.png"/><Relationship Id="rId9" Type="http://schemas.openxmlformats.org/officeDocument/2006/relationships/diagramColors" Target="../diagrams/colors1.xml"/></Relationships>
</file>

<file path=ppt/slides/_rels/slide1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notesSlide" Target="../notesSlides/notesSlide10.xml"/><Relationship Id="rId7" Type="http://schemas.openxmlformats.org/officeDocument/2006/relationships/image" Target="../media/image9.svg"/><Relationship Id="rId2" Type="http://schemas.openxmlformats.org/officeDocument/2006/relationships/slideLayout" Target="../slideLayouts/slideLayout6.xml"/><Relationship Id="rId1" Type="http://schemas.openxmlformats.org/officeDocument/2006/relationships/tags" Target="../tags/tag13.xml"/><Relationship Id="rId6" Type="http://schemas.openxmlformats.org/officeDocument/2006/relationships/image" Target="../media/image8.svg"/><Relationship Id="rId5" Type="http://schemas.openxmlformats.org/officeDocument/2006/relationships/image" Target="../media/image5.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notesSlide" Target="../notesSlides/notesSlide11.xml"/><Relationship Id="rId7" Type="http://schemas.openxmlformats.org/officeDocument/2006/relationships/diagramLayout" Target="../diagrams/layout2.xml"/><Relationship Id="rId2" Type="http://schemas.openxmlformats.org/officeDocument/2006/relationships/slideLayout" Target="../slideLayouts/slideLayout6.xml"/><Relationship Id="rId1" Type="http://schemas.openxmlformats.org/officeDocument/2006/relationships/tags" Target="../tags/tag14.xml"/><Relationship Id="rId6" Type="http://schemas.openxmlformats.org/officeDocument/2006/relationships/diagramData" Target="../diagrams/data2.xml"/><Relationship Id="rId5" Type="http://schemas.openxmlformats.org/officeDocument/2006/relationships/image" Target="../media/image5.png"/><Relationship Id="rId10" Type="http://schemas.microsoft.com/office/2007/relationships/diagramDrawing" Target="../diagrams/drawing2.xml"/><Relationship Id="rId4" Type="http://schemas.openxmlformats.org/officeDocument/2006/relationships/image" Target="../media/image6.png"/><Relationship Id="rId9" Type="http://schemas.openxmlformats.org/officeDocument/2006/relationships/diagramColors" Target="../diagrams/colors2.xml"/></Relationships>
</file>

<file path=ppt/slides/_rels/slide14.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openxmlformats.org/officeDocument/2006/relationships/notesSlide" Target="../notesSlides/notesSlide12.xml"/><Relationship Id="rId7" Type="http://schemas.openxmlformats.org/officeDocument/2006/relationships/diagramLayout" Target="../diagrams/layout3.xml"/><Relationship Id="rId2" Type="http://schemas.openxmlformats.org/officeDocument/2006/relationships/slideLayout" Target="../slideLayouts/slideLayout6.xml"/><Relationship Id="rId1" Type="http://schemas.openxmlformats.org/officeDocument/2006/relationships/tags" Target="../tags/tag15.xml"/><Relationship Id="rId6" Type="http://schemas.openxmlformats.org/officeDocument/2006/relationships/diagramData" Target="../diagrams/data3.xml"/><Relationship Id="rId11" Type="http://schemas.openxmlformats.org/officeDocument/2006/relationships/image" Target="../media/image11.emf"/><Relationship Id="rId5" Type="http://schemas.openxmlformats.org/officeDocument/2006/relationships/image" Target="../media/image5.png"/><Relationship Id="rId10" Type="http://schemas.microsoft.com/office/2007/relationships/diagramDrawing" Target="../diagrams/drawing3.xml"/><Relationship Id="rId4" Type="http://schemas.openxmlformats.org/officeDocument/2006/relationships/image" Target="../media/image6.png"/><Relationship Id="rId9" Type="http://schemas.openxmlformats.org/officeDocument/2006/relationships/diagramColors" Target="../diagrams/colors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6.xml"/><Relationship Id="rId1" Type="http://schemas.openxmlformats.org/officeDocument/2006/relationships/tags" Target="../tags/tag16.xml"/><Relationship Id="rId5" Type="http://schemas.openxmlformats.org/officeDocument/2006/relationships/image" Target="../media/image5.png"/><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8" Type="http://schemas.openxmlformats.org/officeDocument/2006/relationships/diagramQuickStyle" Target="../diagrams/quickStyle4.xml"/><Relationship Id="rId3" Type="http://schemas.openxmlformats.org/officeDocument/2006/relationships/notesSlide" Target="../notesSlides/notesSlide14.xml"/><Relationship Id="rId7" Type="http://schemas.openxmlformats.org/officeDocument/2006/relationships/diagramLayout" Target="../diagrams/layout4.xml"/><Relationship Id="rId2" Type="http://schemas.openxmlformats.org/officeDocument/2006/relationships/slideLayout" Target="../slideLayouts/slideLayout6.xml"/><Relationship Id="rId1" Type="http://schemas.openxmlformats.org/officeDocument/2006/relationships/tags" Target="../tags/tag18.xml"/><Relationship Id="rId6" Type="http://schemas.openxmlformats.org/officeDocument/2006/relationships/diagramData" Target="../diagrams/data4.xml"/><Relationship Id="rId5" Type="http://schemas.openxmlformats.org/officeDocument/2006/relationships/image" Target="../media/image5.png"/><Relationship Id="rId10" Type="http://schemas.microsoft.com/office/2007/relationships/diagramDrawing" Target="../diagrams/drawing4.xml"/><Relationship Id="rId4" Type="http://schemas.openxmlformats.org/officeDocument/2006/relationships/image" Target="../media/image6.png"/><Relationship Id="rId9" Type="http://schemas.openxmlformats.org/officeDocument/2006/relationships/diagramColors" Target="../diagrams/colors4.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6.xml"/><Relationship Id="rId1" Type="http://schemas.openxmlformats.org/officeDocument/2006/relationships/tags" Target="../tags/tag20.xml"/><Relationship Id="rId5" Type="http://schemas.openxmlformats.org/officeDocument/2006/relationships/image" Target="../media/image5.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ags" Target="../tags/tag3.xml"/><Relationship Id="rId5" Type="http://schemas.openxmlformats.org/officeDocument/2006/relationships/image" Target="../media/image4.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6.xml"/><Relationship Id="rId1" Type="http://schemas.openxmlformats.org/officeDocument/2006/relationships/tags" Target="../tags/tag21.xml"/><Relationship Id="rId6" Type="http://schemas.openxmlformats.org/officeDocument/2006/relationships/image" Target="../media/image12.emf"/><Relationship Id="rId5" Type="http://schemas.openxmlformats.org/officeDocument/2006/relationships/image" Target="../media/image5.png"/><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6.xml"/><Relationship Id="rId1" Type="http://schemas.openxmlformats.org/officeDocument/2006/relationships/tags" Target="../tags/tag23.xml"/><Relationship Id="rId5" Type="http://schemas.openxmlformats.org/officeDocument/2006/relationships/image" Target="../media/image5.png"/><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8.xml"/><Relationship Id="rId7" Type="http://schemas.openxmlformats.org/officeDocument/2006/relationships/hyperlink" Target="mailto:Michele@unhcr.org" TargetMode="External"/><Relationship Id="rId2" Type="http://schemas.openxmlformats.org/officeDocument/2006/relationships/slideLayout" Target="../slideLayouts/slideLayout8.xml"/><Relationship Id="rId1" Type="http://schemas.openxmlformats.org/officeDocument/2006/relationships/tags" Target="../tags/tag24.xml"/><Relationship Id="rId6" Type="http://schemas.openxmlformats.org/officeDocument/2006/relationships/hyperlink" Target="mailto:rehmanka@unhcr.org" TargetMode="External"/><Relationship Id="rId5" Type="http://schemas.openxmlformats.org/officeDocument/2006/relationships/image" Target="../media/image4.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4.xml"/><Relationship Id="rId5" Type="http://schemas.openxmlformats.org/officeDocument/2006/relationships/image" Target="../media/image5.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ags" Target="../tags/tag5.xml"/><Relationship Id="rId5" Type="http://schemas.openxmlformats.org/officeDocument/2006/relationships/image" Target="../media/image5.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tags" Target="../tags/tag6.xml"/><Relationship Id="rId5" Type="http://schemas.openxmlformats.org/officeDocument/2006/relationships/image" Target="../media/image5.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7.xml"/><Relationship Id="rId5" Type="http://schemas.openxmlformats.org/officeDocument/2006/relationships/image" Target="../media/image5.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ags" Target="../tags/tag8.xml"/><Relationship Id="rId5" Type="http://schemas.openxmlformats.org/officeDocument/2006/relationships/image" Target="../media/image5.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8.xml"/><Relationship Id="rId1" Type="http://schemas.openxmlformats.org/officeDocument/2006/relationships/tags" Target="../tags/tag9.xml"/><Relationship Id="rId5" Type="http://schemas.openxmlformats.org/officeDocument/2006/relationships/image" Target="../media/image4.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A23C6-8361-4176-AA3E-09B02E636F04}"/>
              </a:ext>
            </a:extLst>
          </p:cNvPr>
          <p:cNvSpPr>
            <a:spLocks noGrp="1"/>
          </p:cNvSpPr>
          <p:nvPr>
            <p:ph type="title"/>
          </p:nvPr>
        </p:nvSpPr>
        <p:spPr>
          <a:xfrm>
            <a:off x="1377387" y="2442127"/>
            <a:ext cx="9437226" cy="2349792"/>
          </a:xfrm>
        </p:spPr>
        <p:txBody>
          <a:bodyPr>
            <a:normAutofit/>
          </a:bodyPr>
          <a:lstStyle/>
          <a:p>
            <a:r>
              <a:rPr lang="en-US" sz="3200" b="1" i="0" dirty="0">
                <a:effectLst/>
                <a:latin typeface="Roboto" panose="02000000000000000000" pitchFamily="2" charset="0"/>
              </a:rPr>
              <a:t>Humanitarian Programme Cycle 2027</a:t>
            </a:r>
            <a:br>
              <a:rPr lang="en-US" sz="3200" b="1" i="0" dirty="0">
                <a:effectLst/>
                <a:latin typeface="Roboto" panose="02000000000000000000" pitchFamily="2" charset="0"/>
              </a:rPr>
            </a:br>
            <a:r>
              <a:rPr lang="en-US" sz="1800" dirty="0">
                <a:latin typeface="Roboto" panose="02000000000000000000" pitchFamily="2" charset="0"/>
              </a:rPr>
              <a:t>I</a:t>
            </a:r>
            <a:r>
              <a:rPr lang="en-US" sz="1800" b="1" i="0" dirty="0">
                <a:effectLst/>
                <a:latin typeface="Roboto" panose="02000000000000000000" pitchFamily="2" charset="0"/>
              </a:rPr>
              <a:t>ntroduction to Severity, PiN and Target Tools – Protection Cluster</a:t>
            </a:r>
            <a:br>
              <a:rPr lang="es-ES" sz="3600" b="0" dirty="0"/>
            </a:br>
            <a:br>
              <a:rPr lang="es-ES" sz="3600" b="0" dirty="0"/>
            </a:br>
            <a:r>
              <a:rPr lang="es-ES" sz="2000" b="0" dirty="0"/>
              <a:t>30 June 2026</a:t>
            </a:r>
            <a:endParaRPr lang="en-US" b="0" dirty="0"/>
          </a:p>
        </p:txBody>
      </p:sp>
    </p:spTree>
    <p:custDataLst>
      <p:tags r:id="rId1"/>
    </p:custDataLst>
    <p:extLst>
      <p:ext uri="{BB962C8B-B14F-4D97-AF65-F5344CB8AC3E}">
        <p14:creationId xmlns:p14="http://schemas.microsoft.com/office/powerpoint/2010/main" val="4124485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6E9511AF-8841-9BF3-75C8-2B0AB0E85755}"/>
            </a:ext>
          </a:extLst>
        </p:cNvPr>
        <p:cNvGrpSpPr/>
        <p:nvPr/>
      </p:nvGrpSpPr>
      <p:grpSpPr>
        <a:xfrm>
          <a:off x="0" y="0"/>
          <a:ext cx="0" cy="0"/>
          <a:chOff x="0" y="0"/>
          <a:chExt cx="0" cy="0"/>
        </a:xfrm>
      </p:grpSpPr>
      <p:sp>
        <p:nvSpPr>
          <p:cNvPr id="29" name="Rectangle 28">
            <a:extLst>
              <a:ext uri="{FF2B5EF4-FFF2-40B4-BE49-F238E27FC236}">
                <a16:creationId xmlns:a16="http://schemas.microsoft.com/office/drawing/2014/main" id="{A8E32D16-118E-C761-FB01-171617A44079}"/>
              </a:ext>
            </a:extLst>
          </p:cNvPr>
          <p:cNvSpPr/>
          <p:nvPr/>
        </p:nvSpPr>
        <p:spPr>
          <a:xfrm>
            <a:off x="0" y="1"/>
            <a:ext cx="12192000" cy="775982"/>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2400" b="1" dirty="0">
                <a:solidFill>
                  <a:schemeClr val="tx1"/>
                </a:solidFill>
              </a:rPr>
              <a:t>People in Need</a:t>
            </a:r>
            <a:endParaRPr lang="en-US" b="1" dirty="0">
              <a:solidFill>
                <a:srgbClr val="000000"/>
              </a:solidFill>
            </a:endParaRPr>
          </a:p>
        </p:txBody>
      </p:sp>
      <p:pic>
        <p:nvPicPr>
          <p:cNvPr id="7" name="Picture 6" descr="A logo of a group of colorful people&#10;&#10;Description automatically generated">
            <a:extLst>
              <a:ext uri="{FF2B5EF4-FFF2-40B4-BE49-F238E27FC236}">
                <a16:creationId xmlns:a16="http://schemas.microsoft.com/office/drawing/2014/main" id="{4724F9AD-C833-FD91-681C-EEB863553E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95904" y="137245"/>
            <a:ext cx="762960" cy="507201"/>
          </a:xfrm>
          <a:prstGeom prst="rect">
            <a:avLst/>
          </a:prstGeom>
        </p:spPr>
      </p:pic>
      <p:pic>
        <p:nvPicPr>
          <p:cNvPr id="8" name="Picture 7" descr="A black background with a black square&#10;&#10;Description automatically generated with medium confidence">
            <a:extLst>
              <a:ext uri="{FF2B5EF4-FFF2-40B4-BE49-F238E27FC236}">
                <a16:creationId xmlns:a16="http://schemas.microsoft.com/office/drawing/2014/main" id="{D59FBC10-26C0-81AA-F35D-CCF9CBE6E37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39057" y="6524158"/>
            <a:ext cx="1377703" cy="196597"/>
          </a:xfrm>
          <a:prstGeom prst="rect">
            <a:avLst/>
          </a:prstGeom>
        </p:spPr>
      </p:pic>
      <p:cxnSp>
        <p:nvCxnSpPr>
          <p:cNvPr id="49" name="Straight Connector 48">
            <a:extLst>
              <a:ext uri="{FF2B5EF4-FFF2-40B4-BE49-F238E27FC236}">
                <a16:creationId xmlns:a16="http://schemas.microsoft.com/office/drawing/2014/main" id="{98652BDC-F685-4927-80E4-BCC7705D686E}"/>
              </a:ext>
            </a:extLst>
          </p:cNvPr>
          <p:cNvCxnSpPr/>
          <p:nvPr/>
        </p:nvCxnSpPr>
        <p:spPr>
          <a:xfrm>
            <a:off x="2711624" y="818796"/>
            <a:ext cx="0" cy="5428124"/>
          </a:xfrm>
          <a:prstGeom prst="line">
            <a:avLst/>
          </a:prstGeom>
          <a:ln>
            <a:solidFill>
              <a:schemeClr val="bg2">
                <a:lumMod val="90000"/>
              </a:schemeClr>
            </a:solidFill>
          </a:ln>
        </p:spPr>
        <p:style>
          <a:lnRef idx="2">
            <a:schemeClr val="accent1"/>
          </a:lnRef>
          <a:fillRef idx="0">
            <a:schemeClr val="accent1"/>
          </a:fillRef>
          <a:effectRef idx="1">
            <a:schemeClr val="accent1"/>
          </a:effectRef>
          <a:fontRef idx="minor">
            <a:schemeClr val="tx1"/>
          </a:fontRef>
        </p:style>
      </p:cxnSp>
      <p:sp>
        <p:nvSpPr>
          <p:cNvPr id="13" name="TextBox 12">
            <a:extLst>
              <a:ext uri="{FF2B5EF4-FFF2-40B4-BE49-F238E27FC236}">
                <a16:creationId xmlns:a16="http://schemas.microsoft.com/office/drawing/2014/main" id="{060F3BEE-6DA7-385E-8865-E0FB9F1E53CA}"/>
              </a:ext>
            </a:extLst>
          </p:cNvPr>
          <p:cNvSpPr txBox="1"/>
          <p:nvPr/>
        </p:nvSpPr>
        <p:spPr>
          <a:xfrm>
            <a:off x="530152" y="2066634"/>
            <a:ext cx="1224136" cy="923330"/>
          </a:xfrm>
          <a:prstGeom prst="rect">
            <a:avLst/>
          </a:prstGeom>
          <a:solidFill>
            <a:schemeClr val="accent1">
              <a:lumMod val="50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bg1"/>
                </a:solidFill>
                <a:effectLst/>
                <a:uLnTx/>
                <a:uFillTx/>
                <a:latin typeface="Calibri" panose="020F0502020204030204"/>
                <a:ea typeface="+mn-ea"/>
                <a:cs typeface="+mn-cs"/>
              </a:rPr>
              <a:t>How Needs are Measured</a:t>
            </a:r>
          </a:p>
        </p:txBody>
      </p:sp>
      <p:sp>
        <p:nvSpPr>
          <p:cNvPr id="14" name="TextBox 13">
            <a:extLst>
              <a:ext uri="{FF2B5EF4-FFF2-40B4-BE49-F238E27FC236}">
                <a16:creationId xmlns:a16="http://schemas.microsoft.com/office/drawing/2014/main" id="{FE319752-FEF6-C9DA-7191-1FD4C891FDB3}"/>
              </a:ext>
            </a:extLst>
          </p:cNvPr>
          <p:cNvSpPr txBox="1"/>
          <p:nvPr/>
        </p:nvSpPr>
        <p:spPr>
          <a:xfrm>
            <a:off x="464898" y="3533548"/>
            <a:ext cx="1354644" cy="646331"/>
          </a:xfrm>
          <a:prstGeom prst="rect">
            <a:avLst/>
          </a:prstGeom>
          <a:solidFill>
            <a:schemeClr val="accent1">
              <a:lumMod val="50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bg1"/>
                </a:solidFill>
                <a:effectLst/>
                <a:uLnTx/>
                <a:uFillTx/>
                <a:latin typeface="Calibri" panose="020F0502020204030204"/>
                <a:ea typeface="+mn-ea"/>
                <a:cs typeface="+mn-cs"/>
              </a:rPr>
              <a:t>Severity Calculation</a:t>
            </a:r>
          </a:p>
        </p:txBody>
      </p:sp>
      <p:sp>
        <p:nvSpPr>
          <p:cNvPr id="15" name="TextBox 14">
            <a:extLst>
              <a:ext uri="{FF2B5EF4-FFF2-40B4-BE49-F238E27FC236}">
                <a16:creationId xmlns:a16="http://schemas.microsoft.com/office/drawing/2014/main" id="{73DB14CE-41F0-3E1B-8FF4-42BE0C0DEA73}"/>
              </a:ext>
            </a:extLst>
          </p:cNvPr>
          <p:cNvSpPr txBox="1"/>
          <p:nvPr/>
        </p:nvSpPr>
        <p:spPr>
          <a:xfrm>
            <a:off x="479376" y="4723463"/>
            <a:ext cx="1354644" cy="646331"/>
          </a:xfrm>
          <a:prstGeom prst="rect">
            <a:avLst/>
          </a:prstGeom>
          <a:solidFill>
            <a:schemeClr val="accent1">
              <a:lumMod val="50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bg1"/>
                </a:solidFill>
                <a:effectLst/>
                <a:uLnTx/>
                <a:uFillTx/>
                <a:latin typeface="Calibri" panose="020F0502020204030204"/>
                <a:ea typeface="+mn-ea"/>
                <a:cs typeface="+mn-cs"/>
              </a:rPr>
              <a:t>PiN Estimation</a:t>
            </a:r>
          </a:p>
        </p:txBody>
      </p:sp>
      <p:sp>
        <p:nvSpPr>
          <p:cNvPr id="16" name="Content Placeholder 3">
            <a:extLst>
              <a:ext uri="{FF2B5EF4-FFF2-40B4-BE49-F238E27FC236}">
                <a16:creationId xmlns:a16="http://schemas.microsoft.com/office/drawing/2014/main" id="{5464891D-B448-D943-D3A5-981FC562F5AD}"/>
              </a:ext>
            </a:extLst>
          </p:cNvPr>
          <p:cNvSpPr>
            <a:spLocks noGrp="1"/>
          </p:cNvSpPr>
          <p:nvPr>
            <p:ph idx="1"/>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3139071" y="1214862"/>
            <a:ext cx="8064896" cy="3831766"/>
          </a:xfrm>
        </p:spPr>
        <p:txBody>
          <a:bodyPr>
            <a:normAutofit/>
          </a:bodyPr>
          <a:lstStyle/>
          <a:p>
            <a:pPr marL="0" indent="0">
              <a:spcBef>
                <a:spcPts val="2500"/>
              </a:spcBef>
              <a:buNone/>
            </a:pPr>
            <a:r>
              <a:rPr lang="en-US" sz="2400" b="1" dirty="0">
                <a:solidFill>
                  <a:srgbClr val="00B0F0"/>
                </a:solidFill>
              </a:rPr>
              <a:t>Data Collection &amp; Indicators</a:t>
            </a:r>
          </a:p>
          <a:p>
            <a:pPr marL="0" lvl="1" indent="0">
              <a:buNone/>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Start with selecting 6-10 core indicators across mobility, safety, practices, and service access pillars.</a:t>
            </a:r>
          </a:p>
          <a:p>
            <a:pPr marL="0" lvl="1" indent="0">
              <a:buNone/>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Minimum 2 per pillars.</a:t>
            </a:r>
          </a:p>
          <a:p>
            <a:pPr marL="0" indent="0">
              <a:spcBef>
                <a:spcPts val="2500"/>
              </a:spcBef>
              <a:buNone/>
            </a:pPr>
            <a:r>
              <a:rPr lang="en-US" sz="2400" b="1" dirty="0">
                <a:solidFill>
                  <a:srgbClr val="00B0F0"/>
                </a:solidFill>
              </a:rPr>
              <a:t>Severity Scoring</a:t>
            </a:r>
          </a:p>
          <a:p>
            <a:pPr marL="0" lvl="1" indent="0">
              <a:buNone/>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Severity combines risk and pillar scores using weighted averages and a 20% validity rule.</a:t>
            </a:r>
          </a:p>
          <a:p>
            <a:pPr marL="0" indent="0">
              <a:spcBef>
                <a:spcPts val="2500"/>
              </a:spcBef>
              <a:buNone/>
            </a:pPr>
            <a:r>
              <a:rPr lang="en-US" sz="2400" b="1" dirty="0">
                <a:solidFill>
                  <a:srgbClr val="00B0F0"/>
                </a:solidFill>
              </a:rPr>
              <a:t>People in Need Estimation</a:t>
            </a:r>
          </a:p>
          <a:p>
            <a:pPr marL="0" lvl="1" indent="0">
              <a:buNone/>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People in need (PiN) are identified by severity levels 3 to 5 representing high-risk populations.</a:t>
            </a:r>
          </a:p>
        </p:txBody>
      </p:sp>
    </p:spTree>
    <p:custDataLst>
      <p:tags r:id="rId1"/>
    </p:custDataLst>
    <p:extLst>
      <p:ext uri="{BB962C8B-B14F-4D97-AF65-F5344CB8AC3E}">
        <p14:creationId xmlns:p14="http://schemas.microsoft.com/office/powerpoint/2010/main" val="339693515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250"/>
                                  </p:stCondLst>
                                  <p:iterate>
                                    <p:tmPct val="10000"/>
                                  </p:iterate>
                                  <p:childTnLst>
                                    <p:set>
                                      <p:cBhvr>
                                        <p:cTn id="6" dur="1" fill="hold">
                                          <p:stCondLst>
                                            <p:cond delay="0"/>
                                          </p:stCondLst>
                                        </p:cTn>
                                        <p:tgtEl>
                                          <p:spTgt spid="16"/>
                                        </p:tgtEl>
                                        <p:attrNameLst>
                                          <p:attrName>style.visibility</p:attrName>
                                        </p:attrNameLst>
                                      </p:cBhvr>
                                      <p:to>
                                        <p:strVal val="visible"/>
                                      </p:to>
                                    </p:set>
                                    <p:animEffect transition="in" filter="fade">
                                      <p:cBhvr>
                                        <p:cTn id="7" dur="250"/>
                                        <p:tgtEl>
                                          <p:spTgt spid="16"/>
                                        </p:tgtEl>
                                      </p:cBhvr>
                                    </p:animEffect>
                                    <p:anim calcmode="lin" valueType="num">
                                      <p:cBhvr>
                                        <p:cTn id="8" dur="250" fill="hold"/>
                                        <p:tgtEl>
                                          <p:spTgt spid="16"/>
                                        </p:tgtEl>
                                        <p:attrNameLst>
                                          <p:attrName>ppt_x</p:attrName>
                                        </p:attrNameLst>
                                      </p:cBhvr>
                                      <p:tavLst>
                                        <p:tav tm="0">
                                          <p:val>
                                            <p:strVal val="#ppt_x"/>
                                          </p:val>
                                        </p:tav>
                                        <p:tav tm="100000">
                                          <p:val>
                                            <p:strVal val="#ppt_x"/>
                                          </p:val>
                                        </p:tav>
                                      </p:tavLst>
                                    </p:anim>
                                    <p:anim calcmode="lin" valueType="num">
                                      <p:cBhvr>
                                        <p:cTn id="9" dur="25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B6152-6307-F3E1-95BB-AE6D5B25DB7F}"/>
            </a:ext>
          </a:extLst>
        </p:cNvPr>
        <p:cNvGrpSpPr/>
        <p:nvPr/>
      </p:nvGrpSpPr>
      <p:grpSpPr>
        <a:xfrm>
          <a:off x="0" y="0"/>
          <a:ext cx="0" cy="0"/>
          <a:chOff x="0" y="0"/>
          <a:chExt cx="0" cy="0"/>
        </a:xfrm>
      </p:grpSpPr>
      <p:sp>
        <p:nvSpPr>
          <p:cNvPr id="29" name="Rectangle 28">
            <a:extLst>
              <a:ext uri="{FF2B5EF4-FFF2-40B4-BE49-F238E27FC236}">
                <a16:creationId xmlns:a16="http://schemas.microsoft.com/office/drawing/2014/main" id="{582E6E06-F343-8084-77DD-6FBE2C99F9E9}"/>
              </a:ext>
            </a:extLst>
          </p:cNvPr>
          <p:cNvSpPr/>
          <p:nvPr/>
        </p:nvSpPr>
        <p:spPr>
          <a:xfrm>
            <a:off x="0" y="1"/>
            <a:ext cx="12192000" cy="775982"/>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2400" b="1" dirty="0">
                <a:solidFill>
                  <a:schemeClr val="tx1"/>
                </a:solidFill>
              </a:rPr>
              <a:t>Assigning Preference Score</a:t>
            </a:r>
            <a:endParaRPr lang="en-US" b="1" dirty="0">
              <a:solidFill>
                <a:srgbClr val="000000"/>
              </a:solidFill>
            </a:endParaRPr>
          </a:p>
        </p:txBody>
      </p:sp>
      <p:pic>
        <p:nvPicPr>
          <p:cNvPr id="7" name="Picture 6" descr="A logo of a group of colorful people&#10;&#10;Description automatically generated">
            <a:extLst>
              <a:ext uri="{FF2B5EF4-FFF2-40B4-BE49-F238E27FC236}">
                <a16:creationId xmlns:a16="http://schemas.microsoft.com/office/drawing/2014/main" id="{D629D627-0789-2619-FE42-E52564B58BD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95904" y="137245"/>
            <a:ext cx="762960" cy="507201"/>
          </a:xfrm>
          <a:prstGeom prst="rect">
            <a:avLst/>
          </a:prstGeom>
        </p:spPr>
      </p:pic>
      <p:pic>
        <p:nvPicPr>
          <p:cNvPr id="8" name="Picture 7" descr="A black background with a black square&#10;&#10;Description automatically generated with medium confidence">
            <a:extLst>
              <a:ext uri="{FF2B5EF4-FFF2-40B4-BE49-F238E27FC236}">
                <a16:creationId xmlns:a16="http://schemas.microsoft.com/office/drawing/2014/main" id="{2CE47A25-C316-9F05-8C79-2D1B2FBF4DF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39057" y="6524158"/>
            <a:ext cx="1377703" cy="196597"/>
          </a:xfrm>
          <a:prstGeom prst="rect">
            <a:avLst/>
          </a:prstGeom>
        </p:spPr>
      </p:pic>
      <p:cxnSp>
        <p:nvCxnSpPr>
          <p:cNvPr id="49" name="Straight Connector 48">
            <a:extLst>
              <a:ext uri="{FF2B5EF4-FFF2-40B4-BE49-F238E27FC236}">
                <a16:creationId xmlns:a16="http://schemas.microsoft.com/office/drawing/2014/main" id="{7BD5F083-6377-6A57-D59C-4DBD5F94A30A}"/>
              </a:ext>
            </a:extLst>
          </p:cNvPr>
          <p:cNvCxnSpPr/>
          <p:nvPr/>
        </p:nvCxnSpPr>
        <p:spPr>
          <a:xfrm>
            <a:off x="2711624" y="818796"/>
            <a:ext cx="0" cy="5428124"/>
          </a:xfrm>
          <a:prstGeom prst="line">
            <a:avLst/>
          </a:prstGeom>
          <a:ln>
            <a:solidFill>
              <a:schemeClr val="bg2">
                <a:lumMod val="90000"/>
              </a:schemeClr>
            </a:solidFill>
          </a:ln>
        </p:spPr>
        <p:style>
          <a:lnRef idx="2">
            <a:schemeClr val="accent1"/>
          </a:lnRef>
          <a:fillRef idx="0">
            <a:schemeClr val="accent1"/>
          </a:fillRef>
          <a:effectRef idx="1">
            <a:schemeClr val="accent1"/>
          </a:effectRef>
          <a:fontRef idx="minor">
            <a:schemeClr val="tx1"/>
          </a:fontRef>
        </p:style>
      </p:cxnSp>
      <p:sp>
        <p:nvSpPr>
          <p:cNvPr id="71" name="Rectangle 70">
            <a:extLst>
              <a:ext uri="{FF2B5EF4-FFF2-40B4-BE49-F238E27FC236}">
                <a16:creationId xmlns:a16="http://schemas.microsoft.com/office/drawing/2014/main" id="{4D92D9FB-980A-A073-26E6-DAC79E9BDD43}"/>
              </a:ext>
            </a:extLst>
          </p:cNvPr>
          <p:cNvSpPr/>
          <p:nvPr/>
        </p:nvSpPr>
        <p:spPr>
          <a:xfrm>
            <a:off x="77126" y="1020439"/>
            <a:ext cx="2418474" cy="360040"/>
          </a:xfrm>
          <a:prstGeom prst="rect">
            <a:avLst/>
          </a:prstGeom>
          <a:solidFill>
            <a:schemeClr val="accent3">
              <a:lumMod val="60000"/>
              <a:lumOff val="4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Aft>
                <a:spcPts val="800"/>
              </a:spcAft>
              <a:buNone/>
            </a:pPr>
            <a:r>
              <a:rPr lang="en-GB" sz="1400" b="1" dirty="0">
                <a:solidFill>
                  <a:srgbClr val="000000"/>
                </a:solidFill>
                <a:effectLst/>
                <a:latin typeface="Calibri" panose="020F0502020204030204" pitchFamily="34" charset="0"/>
                <a:ea typeface="Calibri" panose="020F0502020204030204" pitchFamily="34" charset="0"/>
              </a:rPr>
              <a:t>Household / Area Level Tools</a:t>
            </a:r>
            <a:endParaRPr lang="en-US" sz="2400" dirty="0">
              <a:effectLst/>
              <a:latin typeface="Calibri" panose="020F0502020204030204" pitchFamily="34" charset="0"/>
              <a:ea typeface="Calibri" panose="020F0502020204030204" pitchFamily="34" charset="0"/>
            </a:endParaRPr>
          </a:p>
        </p:txBody>
      </p:sp>
      <p:sp>
        <p:nvSpPr>
          <p:cNvPr id="5" name="Text 25">
            <a:extLst>
              <a:ext uri="{FF2B5EF4-FFF2-40B4-BE49-F238E27FC236}">
                <a16:creationId xmlns:a16="http://schemas.microsoft.com/office/drawing/2014/main" id="{7B3FCC7A-95EB-74C7-D60F-2041C8DFB297}"/>
              </a:ext>
            </a:extLst>
          </p:cNvPr>
          <p:cNvSpPr/>
          <p:nvPr/>
        </p:nvSpPr>
        <p:spPr>
          <a:xfrm>
            <a:off x="3548893" y="1194030"/>
            <a:ext cx="8503678" cy="1442882"/>
          </a:xfrm>
          <a:prstGeom prst="rect">
            <a:avLst/>
          </a:prstGeom>
          <a:noFill/>
          <a:ln/>
        </p:spPr>
        <p:txBody>
          <a:bodyPr wrap="square" lIns="0" tIns="0" rIns="0" bIns="0" rtlCol="0" anchor="ctr">
            <a:noAutofit/>
          </a:bodyPr>
          <a:lstStyle/>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Assigns contribution scores (1–3) to response options.</a:t>
            </a:r>
          </a:p>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Scores reflect the relative importance of each response.</a:t>
            </a:r>
          </a:p>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Scores are inputs to the model, not final severity classes.</a:t>
            </a:r>
          </a:p>
        </p:txBody>
      </p:sp>
      <p:sp>
        <p:nvSpPr>
          <p:cNvPr id="6" name="TextBox 5">
            <a:extLst>
              <a:ext uri="{FF2B5EF4-FFF2-40B4-BE49-F238E27FC236}">
                <a16:creationId xmlns:a16="http://schemas.microsoft.com/office/drawing/2014/main" id="{B4FB8864-BC59-17D0-CA11-BC96B2F1F00A}"/>
              </a:ext>
            </a:extLst>
          </p:cNvPr>
          <p:cNvSpPr txBox="1"/>
          <p:nvPr/>
        </p:nvSpPr>
        <p:spPr>
          <a:xfrm>
            <a:off x="3490500" y="818796"/>
            <a:ext cx="6108970" cy="369332"/>
          </a:xfrm>
          <a:prstGeom prst="rect">
            <a:avLst/>
          </a:prstGeom>
          <a:noFill/>
        </p:spPr>
        <p:txBody>
          <a:bodyPr wrap="square">
            <a:spAutoFit/>
          </a:bodyPr>
          <a:lstStyle/>
          <a:p>
            <a:r>
              <a:rPr lang="en-US" b="1" dirty="0">
                <a:solidFill>
                  <a:srgbClr val="009FE3"/>
                </a:solidFill>
                <a:cs typeface="Segoe UI"/>
              </a:rPr>
              <a:t>WHAT THE WORKSHEET DOES</a:t>
            </a:r>
            <a:endParaRPr lang="en-US" b="1" dirty="0"/>
          </a:p>
        </p:txBody>
      </p:sp>
      <p:sp>
        <p:nvSpPr>
          <p:cNvPr id="9" name="TextBox 8">
            <a:extLst>
              <a:ext uri="{FF2B5EF4-FFF2-40B4-BE49-F238E27FC236}">
                <a16:creationId xmlns:a16="http://schemas.microsoft.com/office/drawing/2014/main" id="{1492AB25-DFCA-C698-4314-75F029AAF6FE}"/>
              </a:ext>
            </a:extLst>
          </p:cNvPr>
          <p:cNvSpPr txBox="1"/>
          <p:nvPr/>
        </p:nvSpPr>
        <p:spPr>
          <a:xfrm>
            <a:off x="3647728" y="2642228"/>
            <a:ext cx="6108970" cy="369332"/>
          </a:xfrm>
          <a:prstGeom prst="rect">
            <a:avLst/>
          </a:prstGeom>
          <a:noFill/>
        </p:spPr>
        <p:txBody>
          <a:bodyPr wrap="square">
            <a:spAutoFit/>
          </a:bodyPr>
          <a:lstStyle/>
          <a:p>
            <a:r>
              <a:rPr lang="en-US" b="1" dirty="0">
                <a:solidFill>
                  <a:srgbClr val="009FE3"/>
                </a:solidFill>
                <a:cs typeface="Segoe UI"/>
              </a:rPr>
              <a:t>WHY 1 -3 SCALE</a:t>
            </a:r>
            <a:endParaRPr lang="en-US" b="1" dirty="0"/>
          </a:p>
        </p:txBody>
      </p:sp>
      <p:sp>
        <p:nvSpPr>
          <p:cNvPr id="10" name="Text 25">
            <a:extLst>
              <a:ext uri="{FF2B5EF4-FFF2-40B4-BE49-F238E27FC236}">
                <a16:creationId xmlns:a16="http://schemas.microsoft.com/office/drawing/2014/main" id="{130640CB-D36D-D745-AD88-49548102FF03}"/>
              </a:ext>
            </a:extLst>
          </p:cNvPr>
          <p:cNvSpPr/>
          <p:nvPr/>
        </p:nvSpPr>
        <p:spPr>
          <a:xfrm>
            <a:off x="3548893" y="3076759"/>
            <a:ext cx="6867587" cy="1036019"/>
          </a:xfrm>
          <a:prstGeom prst="rect">
            <a:avLst/>
          </a:prstGeom>
          <a:noFill/>
          <a:ln/>
        </p:spPr>
        <p:txBody>
          <a:bodyPr wrap="square" lIns="0" tIns="0" rIns="0" bIns="0" rtlCol="0" anchor="ctr">
            <a:noAutofit/>
          </a:bodyPr>
          <a:lstStyle/>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Prevents a single indicator from driving extreme severity.</a:t>
            </a:r>
          </a:p>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Encourages severity to emerge from multiple factors combined.</a:t>
            </a:r>
          </a:p>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Reduces inflation of Severity 5 classifications.</a:t>
            </a:r>
          </a:p>
        </p:txBody>
      </p:sp>
      <p:sp>
        <p:nvSpPr>
          <p:cNvPr id="11" name="TextBox 10">
            <a:extLst>
              <a:ext uri="{FF2B5EF4-FFF2-40B4-BE49-F238E27FC236}">
                <a16:creationId xmlns:a16="http://schemas.microsoft.com/office/drawing/2014/main" id="{9543ABEB-7F64-2AFD-2940-D2BF3A0BDCE3}"/>
              </a:ext>
            </a:extLst>
          </p:cNvPr>
          <p:cNvSpPr txBox="1"/>
          <p:nvPr/>
        </p:nvSpPr>
        <p:spPr>
          <a:xfrm>
            <a:off x="2982544" y="5936210"/>
            <a:ext cx="8976320" cy="461665"/>
          </a:xfrm>
          <a:prstGeom prst="rect">
            <a:avLst/>
          </a:prstGeom>
          <a:solidFill>
            <a:srgbClr val="DDFFEC"/>
          </a:solidFill>
        </p:spPr>
        <p:txBody>
          <a:bodyPr wrap="square">
            <a:spAutoFit/>
          </a:bodyPr>
          <a:lstStyle/>
          <a:p>
            <a:r>
              <a:rPr lang="en-US" sz="1200" b="1" i="1" dirty="0">
                <a:solidFill>
                  <a:schemeClr val="accent2">
                    <a:lumMod val="75000"/>
                  </a:schemeClr>
                </a:solidFill>
                <a:cs typeface="Segoe UI"/>
              </a:rPr>
              <a:t>- A score of 3 does not automatically mean Severity 3.</a:t>
            </a:r>
          </a:p>
          <a:p>
            <a:r>
              <a:rPr lang="en-US" sz="1200" b="1" i="1" dirty="0">
                <a:solidFill>
                  <a:schemeClr val="accent2">
                    <a:lumMod val="75000"/>
                  </a:schemeClr>
                </a:solidFill>
              </a:rPr>
              <a:t>- Severity is determined by the combined effect of multiple indicators, not by a single response option.</a:t>
            </a:r>
          </a:p>
        </p:txBody>
      </p:sp>
      <p:graphicFrame>
        <p:nvGraphicFramePr>
          <p:cNvPr id="12" name="Diagram 11">
            <a:extLst>
              <a:ext uri="{FF2B5EF4-FFF2-40B4-BE49-F238E27FC236}">
                <a16:creationId xmlns:a16="http://schemas.microsoft.com/office/drawing/2014/main" id="{2BB3F114-290D-6332-CA43-0A0D54134AA7}"/>
              </a:ext>
            </a:extLst>
          </p:cNvPr>
          <p:cNvGraphicFramePr/>
          <p:nvPr/>
        </p:nvGraphicFramePr>
        <p:xfrm>
          <a:off x="3098984" y="4487426"/>
          <a:ext cx="8829071" cy="1176544"/>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ustDataLst>
      <p:tags r:id="rId1"/>
    </p:custDataLst>
    <p:extLst>
      <p:ext uri="{BB962C8B-B14F-4D97-AF65-F5344CB8AC3E}">
        <p14:creationId xmlns:p14="http://schemas.microsoft.com/office/powerpoint/2010/main" val="2354546379"/>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EA10EA-146C-8380-719A-0DD54B440CE6}"/>
            </a:ext>
          </a:extLst>
        </p:cNvPr>
        <p:cNvGrpSpPr/>
        <p:nvPr/>
      </p:nvGrpSpPr>
      <p:grpSpPr>
        <a:xfrm>
          <a:off x="0" y="0"/>
          <a:ext cx="0" cy="0"/>
          <a:chOff x="0" y="0"/>
          <a:chExt cx="0" cy="0"/>
        </a:xfrm>
      </p:grpSpPr>
      <p:sp>
        <p:nvSpPr>
          <p:cNvPr id="29" name="Rectangle 28">
            <a:extLst>
              <a:ext uri="{FF2B5EF4-FFF2-40B4-BE49-F238E27FC236}">
                <a16:creationId xmlns:a16="http://schemas.microsoft.com/office/drawing/2014/main" id="{3A244310-BAFF-5263-D540-AED7B6003BCE}"/>
              </a:ext>
            </a:extLst>
          </p:cNvPr>
          <p:cNvSpPr/>
          <p:nvPr/>
        </p:nvSpPr>
        <p:spPr>
          <a:xfrm>
            <a:off x="0" y="1"/>
            <a:ext cx="12192000" cy="775982"/>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2400" b="1" dirty="0">
                <a:solidFill>
                  <a:schemeClr val="tx1"/>
                </a:solidFill>
              </a:rPr>
              <a:t>Household (HCI) / or Area Crisis Index (ACI)</a:t>
            </a:r>
            <a:endParaRPr lang="en-US" b="1" dirty="0">
              <a:solidFill>
                <a:srgbClr val="000000"/>
              </a:solidFill>
            </a:endParaRPr>
          </a:p>
        </p:txBody>
      </p:sp>
      <p:pic>
        <p:nvPicPr>
          <p:cNvPr id="7" name="Picture 6" descr="A logo of a group of colorful people&#10;&#10;Description automatically generated">
            <a:extLst>
              <a:ext uri="{FF2B5EF4-FFF2-40B4-BE49-F238E27FC236}">
                <a16:creationId xmlns:a16="http://schemas.microsoft.com/office/drawing/2014/main" id="{846658EE-290F-2699-41E5-A4453F1C0DC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95904" y="137245"/>
            <a:ext cx="762960" cy="507201"/>
          </a:xfrm>
          <a:prstGeom prst="rect">
            <a:avLst/>
          </a:prstGeom>
        </p:spPr>
      </p:pic>
      <p:pic>
        <p:nvPicPr>
          <p:cNvPr id="8" name="Picture 7" descr="A black background with a black square&#10;&#10;Description automatically generated with medium confidence">
            <a:extLst>
              <a:ext uri="{FF2B5EF4-FFF2-40B4-BE49-F238E27FC236}">
                <a16:creationId xmlns:a16="http://schemas.microsoft.com/office/drawing/2014/main" id="{0E862545-03CF-204F-079E-45C89509012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39057" y="6524158"/>
            <a:ext cx="1377703" cy="196597"/>
          </a:xfrm>
          <a:prstGeom prst="rect">
            <a:avLst/>
          </a:prstGeom>
        </p:spPr>
      </p:pic>
      <p:cxnSp>
        <p:nvCxnSpPr>
          <p:cNvPr id="49" name="Straight Connector 48">
            <a:extLst>
              <a:ext uri="{FF2B5EF4-FFF2-40B4-BE49-F238E27FC236}">
                <a16:creationId xmlns:a16="http://schemas.microsoft.com/office/drawing/2014/main" id="{6310DAF6-4760-9D21-CF15-A5923D0EC5E1}"/>
              </a:ext>
            </a:extLst>
          </p:cNvPr>
          <p:cNvCxnSpPr/>
          <p:nvPr/>
        </p:nvCxnSpPr>
        <p:spPr>
          <a:xfrm>
            <a:off x="2711624" y="818796"/>
            <a:ext cx="0" cy="5428124"/>
          </a:xfrm>
          <a:prstGeom prst="line">
            <a:avLst/>
          </a:prstGeom>
          <a:ln>
            <a:solidFill>
              <a:schemeClr val="bg2">
                <a:lumMod val="90000"/>
              </a:schemeClr>
            </a:solidFill>
          </a:ln>
        </p:spPr>
        <p:style>
          <a:lnRef idx="2">
            <a:schemeClr val="accent1"/>
          </a:lnRef>
          <a:fillRef idx="0">
            <a:schemeClr val="accent1"/>
          </a:fillRef>
          <a:effectRef idx="1">
            <a:schemeClr val="accent1"/>
          </a:effectRef>
          <a:fontRef idx="minor">
            <a:schemeClr val="tx1"/>
          </a:fontRef>
        </p:style>
      </p:cxnSp>
      <p:sp>
        <p:nvSpPr>
          <p:cNvPr id="71" name="Rectangle 70">
            <a:extLst>
              <a:ext uri="{FF2B5EF4-FFF2-40B4-BE49-F238E27FC236}">
                <a16:creationId xmlns:a16="http://schemas.microsoft.com/office/drawing/2014/main" id="{F9F1EB53-E0C0-F94A-1059-C95D9525A6B5}"/>
              </a:ext>
            </a:extLst>
          </p:cNvPr>
          <p:cNvSpPr/>
          <p:nvPr/>
        </p:nvSpPr>
        <p:spPr>
          <a:xfrm>
            <a:off x="77126" y="983263"/>
            <a:ext cx="2418474" cy="360040"/>
          </a:xfrm>
          <a:prstGeom prst="rect">
            <a:avLst/>
          </a:prstGeom>
          <a:solidFill>
            <a:schemeClr val="accent3">
              <a:lumMod val="60000"/>
              <a:lumOff val="4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Aft>
                <a:spcPts val="800"/>
              </a:spcAft>
              <a:buNone/>
            </a:pPr>
            <a:r>
              <a:rPr lang="en-GB" sz="1400" b="1" dirty="0">
                <a:solidFill>
                  <a:srgbClr val="000000"/>
                </a:solidFill>
                <a:effectLst/>
                <a:latin typeface="Calibri" panose="020F0502020204030204" pitchFamily="34" charset="0"/>
                <a:ea typeface="Calibri" panose="020F0502020204030204" pitchFamily="34" charset="0"/>
              </a:rPr>
              <a:t>Household / Area Level Tools</a:t>
            </a:r>
            <a:endParaRPr lang="en-US" sz="2400" dirty="0">
              <a:effectLst/>
              <a:latin typeface="Calibri" panose="020F0502020204030204" pitchFamily="34" charset="0"/>
              <a:ea typeface="Calibri" panose="020F0502020204030204" pitchFamily="34" charset="0"/>
            </a:endParaRPr>
          </a:p>
        </p:txBody>
      </p:sp>
      <p:sp>
        <p:nvSpPr>
          <p:cNvPr id="5" name="Text 25">
            <a:extLst>
              <a:ext uri="{FF2B5EF4-FFF2-40B4-BE49-F238E27FC236}">
                <a16:creationId xmlns:a16="http://schemas.microsoft.com/office/drawing/2014/main" id="{279F6C5A-24C0-24F8-EA8F-5846B8006833}"/>
              </a:ext>
            </a:extLst>
          </p:cNvPr>
          <p:cNvSpPr/>
          <p:nvPr/>
        </p:nvSpPr>
        <p:spPr>
          <a:xfrm>
            <a:off x="3548893" y="1194030"/>
            <a:ext cx="8503678" cy="1442882"/>
          </a:xfrm>
          <a:prstGeom prst="rect">
            <a:avLst/>
          </a:prstGeom>
          <a:noFill/>
          <a:ln/>
        </p:spPr>
        <p:txBody>
          <a:bodyPr wrap="square" lIns="0" tIns="0" rIns="0" bIns="0" rtlCol="0" anchor="ctr">
            <a:noAutofit/>
          </a:bodyPr>
          <a:lstStyle/>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Serves as the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main scoring sheet </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for household or area analysis.</a:t>
            </a:r>
          </a:p>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Pulls indicator responses and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applies</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 the predefined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preference scores</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a:t>
            </a:r>
          </a:p>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Generates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severity scores </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for each protection needs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pillar</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a:t>
            </a:r>
          </a:p>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Produces the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final household or area severity </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classification (for a given population group).</a:t>
            </a:r>
          </a:p>
        </p:txBody>
      </p:sp>
      <p:sp>
        <p:nvSpPr>
          <p:cNvPr id="6" name="TextBox 5">
            <a:extLst>
              <a:ext uri="{FF2B5EF4-FFF2-40B4-BE49-F238E27FC236}">
                <a16:creationId xmlns:a16="http://schemas.microsoft.com/office/drawing/2014/main" id="{D2270EF5-5EE1-C2FC-9443-9C961501184D}"/>
              </a:ext>
            </a:extLst>
          </p:cNvPr>
          <p:cNvSpPr txBox="1"/>
          <p:nvPr/>
        </p:nvSpPr>
        <p:spPr>
          <a:xfrm>
            <a:off x="3490500" y="818796"/>
            <a:ext cx="6108970" cy="369332"/>
          </a:xfrm>
          <a:prstGeom prst="rect">
            <a:avLst/>
          </a:prstGeom>
          <a:noFill/>
        </p:spPr>
        <p:txBody>
          <a:bodyPr wrap="square">
            <a:spAutoFit/>
          </a:bodyPr>
          <a:lstStyle/>
          <a:p>
            <a:r>
              <a:rPr lang="en-US" b="1" dirty="0">
                <a:solidFill>
                  <a:srgbClr val="009FE3"/>
                </a:solidFill>
                <a:cs typeface="Segoe UI"/>
              </a:rPr>
              <a:t>WHAT THE WORKSHEET DOES</a:t>
            </a:r>
            <a:endParaRPr lang="en-US" b="1" dirty="0"/>
          </a:p>
        </p:txBody>
      </p:sp>
      <p:sp>
        <p:nvSpPr>
          <p:cNvPr id="9" name="TextBox 8">
            <a:extLst>
              <a:ext uri="{FF2B5EF4-FFF2-40B4-BE49-F238E27FC236}">
                <a16:creationId xmlns:a16="http://schemas.microsoft.com/office/drawing/2014/main" id="{FA5FAF78-9702-9D05-895E-D71B084A830F}"/>
              </a:ext>
            </a:extLst>
          </p:cNvPr>
          <p:cNvSpPr txBox="1"/>
          <p:nvPr/>
        </p:nvSpPr>
        <p:spPr>
          <a:xfrm>
            <a:off x="3548893" y="2801995"/>
            <a:ext cx="6108970" cy="369332"/>
          </a:xfrm>
          <a:prstGeom prst="rect">
            <a:avLst/>
          </a:prstGeom>
          <a:noFill/>
        </p:spPr>
        <p:txBody>
          <a:bodyPr wrap="square">
            <a:spAutoFit/>
          </a:bodyPr>
          <a:lstStyle/>
          <a:p>
            <a:r>
              <a:rPr lang="en-US" b="1" dirty="0">
                <a:solidFill>
                  <a:srgbClr val="009FE3"/>
                </a:solidFill>
                <a:cs typeface="Segoe UI"/>
              </a:rPr>
              <a:t>SEVERITY CALCULATION LOGIC</a:t>
            </a:r>
            <a:endParaRPr lang="en-US" b="1" dirty="0"/>
          </a:p>
        </p:txBody>
      </p:sp>
      <p:sp>
        <p:nvSpPr>
          <p:cNvPr id="10" name="Text 25">
            <a:extLst>
              <a:ext uri="{FF2B5EF4-FFF2-40B4-BE49-F238E27FC236}">
                <a16:creationId xmlns:a16="http://schemas.microsoft.com/office/drawing/2014/main" id="{15E4195F-05F3-0988-5E6A-8ED025417F9D}"/>
              </a:ext>
            </a:extLst>
          </p:cNvPr>
          <p:cNvSpPr/>
          <p:nvPr/>
        </p:nvSpPr>
        <p:spPr>
          <a:xfrm>
            <a:off x="6771583" y="3221646"/>
            <a:ext cx="4804443" cy="1944233"/>
          </a:xfrm>
          <a:prstGeom prst="rect">
            <a:avLst/>
          </a:prstGeom>
          <a:noFill/>
          <a:ln/>
        </p:spPr>
        <p:txBody>
          <a:bodyPr wrap="square" lIns="0" tIns="0" rIns="0" bIns="0" rtlCol="0" anchor="ctr">
            <a:noAutofit/>
          </a:bodyPr>
          <a:lstStyle/>
          <a:p>
            <a:pPr marL="285750" indent="-285750">
              <a:spcAft>
                <a:spcPts val="1200"/>
              </a:spcAft>
              <a:buFont typeface="Arial" panose="020B0604020202020204" pitchFamily="34" charset="0"/>
              <a:buChar char="•"/>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Final Severity is determined using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the highest pillar score (MAX)</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a:t>
            </a:r>
          </a:p>
          <a:p>
            <a:pPr marL="285750" indent="-285750">
              <a:spcAft>
                <a:spcPts val="1200"/>
              </a:spcAft>
              <a:buFont typeface="Arial" panose="020B0604020202020204" pitchFamily="34" charset="0"/>
              <a:buChar char="•"/>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This reflects a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worst-case protection analysis approach</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 where a severe problem in one pillar is sufficient to drive overall severity.</a:t>
            </a:r>
          </a:p>
          <a:p>
            <a:pPr marL="285750" indent="-285750">
              <a:spcAft>
                <a:spcPts val="1200"/>
              </a:spcAft>
              <a:buFont typeface="Arial" panose="020B0604020202020204" pitchFamily="34" charset="0"/>
              <a:buChar char="•"/>
            </a:pPr>
            <a:endParaRPr lang="en-US" sz="1400" dirty="0">
              <a:solidFill>
                <a:srgbClr val="002060"/>
              </a:solidFill>
              <a:latin typeface="Roboto" panose="02000000000000000000" pitchFamily="2" charset="0"/>
              <a:ea typeface="Roboto" panose="02000000000000000000" pitchFamily="2" charset="0"/>
              <a:cs typeface="Roboto" panose="02000000000000000000" pitchFamily="2" charset="0"/>
            </a:endParaRPr>
          </a:p>
        </p:txBody>
      </p:sp>
      <p:sp>
        <p:nvSpPr>
          <p:cNvPr id="11" name="TextBox 10">
            <a:extLst>
              <a:ext uri="{FF2B5EF4-FFF2-40B4-BE49-F238E27FC236}">
                <a16:creationId xmlns:a16="http://schemas.microsoft.com/office/drawing/2014/main" id="{46C806F5-C7D2-80C6-2E5A-37DD4AC182F2}"/>
              </a:ext>
            </a:extLst>
          </p:cNvPr>
          <p:cNvSpPr txBox="1"/>
          <p:nvPr/>
        </p:nvSpPr>
        <p:spPr>
          <a:xfrm>
            <a:off x="2982544" y="5433137"/>
            <a:ext cx="8976320" cy="461665"/>
          </a:xfrm>
          <a:prstGeom prst="rect">
            <a:avLst/>
          </a:prstGeom>
          <a:solidFill>
            <a:srgbClr val="DDFFEC"/>
          </a:solidFill>
        </p:spPr>
        <p:txBody>
          <a:bodyPr wrap="square">
            <a:spAutoFit/>
          </a:bodyPr>
          <a:lstStyle/>
          <a:p>
            <a:r>
              <a:rPr lang="en-US" sz="1200" b="1" i="1" dirty="0">
                <a:solidFill>
                  <a:schemeClr val="accent2">
                    <a:lumMod val="75000"/>
                  </a:schemeClr>
                </a:solidFill>
                <a:cs typeface="Segoe UI"/>
              </a:rPr>
              <a:t>The Crisis Index is the engine of the methodology: indicator responses → pillar scores → final severity, using a worst-case protection logic based on the highest pillar score</a:t>
            </a:r>
            <a:r>
              <a:rPr lang="en-US" sz="1200" b="1" i="1" dirty="0">
                <a:solidFill>
                  <a:schemeClr val="accent2">
                    <a:lumMod val="75000"/>
                  </a:schemeClr>
                </a:solidFill>
              </a:rPr>
              <a:t>.</a:t>
            </a:r>
          </a:p>
        </p:txBody>
      </p:sp>
      <p:pic>
        <p:nvPicPr>
          <p:cNvPr id="3" name="Graphic 33" descr="Siren outline">
            <a:extLst>
              <a:ext uri="{FF2B5EF4-FFF2-40B4-BE49-F238E27FC236}">
                <a16:creationId xmlns:a16="http://schemas.microsoft.com/office/drawing/2014/main" id="{14300830-BE95-46E2-C52B-ED1F1C86804A}"/>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631575" y="3356602"/>
            <a:ext cx="523220" cy="523220"/>
          </a:xfrm>
          <a:prstGeom prst="rect">
            <a:avLst/>
          </a:prstGeom>
        </p:spPr>
      </p:pic>
      <p:pic>
        <p:nvPicPr>
          <p:cNvPr id="4" name="Graphic 34" descr="Group success outline">
            <a:extLst>
              <a:ext uri="{FF2B5EF4-FFF2-40B4-BE49-F238E27FC236}">
                <a16:creationId xmlns:a16="http://schemas.microsoft.com/office/drawing/2014/main" id="{20166EE5-7525-9744-21B2-52EEF250A762}"/>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417479" y="3356602"/>
            <a:ext cx="622729" cy="622729"/>
          </a:xfrm>
          <a:prstGeom prst="rect">
            <a:avLst/>
          </a:prstGeom>
        </p:spPr>
      </p:pic>
      <p:pic>
        <p:nvPicPr>
          <p:cNvPr id="12" name="Graphic 35" descr="Universal access outline">
            <a:extLst>
              <a:ext uri="{FF2B5EF4-FFF2-40B4-BE49-F238E27FC236}">
                <a16:creationId xmlns:a16="http://schemas.microsoft.com/office/drawing/2014/main" id="{970502F4-FD64-F2BD-41E1-6F667C5982F0}"/>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407047" y="3356601"/>
            <a:ext cx="622729" cy="622729"/>
          </a:xfrm>
          <a:prstGeom prst="rect">
            <a:avLst/>
          </a:prstGeom>
        </p:spPr>
      </p:pic>
      <p:sp>
        <p:nvSpPr>
          <p:cNvPr id="13" name="TextBox 12">
            <a:extLst>
              <a:ext uri="{FF2B5EF4-FFF2-40B4-BE49-F238E27FC236}">
                <a16:creationId xmlns:a16="http://schemas.microsoft.com/office/drawing/2014/main" id="{C62FC6EB-10B8-882B-3215-CF9FC6D78605}"/>
              </a:ext>
            </a:extLst>
          </p:cNvPr>
          <p:cNvSpPr txBox="1"/>
          <p:nvPr/>
        </p:nvSpPr>
        <p:spPr>
          <a:xfrm>
            <a:off x="3340807" y="3833364"/>
            <a:ext cx="964599" cy="90024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dirty="0">
                <a:ln>
                  <a:noFill/>
                </a:ln>
                <a:solidFill>
                  <a:srgbClr val="009FE3"/>
                </a:solidFill>
                <a:effectLst/>
                <a:uLnTx/>
                <a:uFillTx/>
                <a:latin typeface="Calibri" panose="020F0502020204030204" pitchFamily="34" charset="0"/>
                <a:ea typeface="Calibri" panose="020F0502020204030204" pitchFamily="34" charset="0"/>
                <a:cs typeface="Times New Roman" panose="02020603050405020304" pitchFamily="18" charset="0"/>
              </a:rPr>
              <a:t>ABILITY TO MOVE AND ACCESS TO PUBLIC SPACES</a:t>
            </a:r>
            <a:endParaRPr kumimoji="0" lang="en-GB" sz="1050" b="0" i="0" u="none" strike="noStrike" kern="1200" cap="none" spc="0" normalizeH="0" baseline="0" noProof="0" dirty="0">
              <a:ln>
                <a:noFill/>
              </a:ln>
              <a:solidFill>
                <a:srgbClr val="009FE3"/>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C1641178-67F0-30C6-E3F2-7CC5EA735112}"/>
              </a:ext>
            </a:extLst>
          </p:cNvPr>
          <p:cNvSpPr txBox="1"/>
          <p:nvPr/>
        </p:nvSpPr>
        <p:spPr>
          <a:xfrm>
            <a:off x="4236399" y="3840567"/>
            <a:ext cx="1184020" cy="73866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dirty="0">
                <a:ln>
                  <a:noFill/>
                </a:ln>
                <a:solidFill>
                  <a:srgbClr val="009FE3"/>
                </a:solidFill>
                <a:effectLst/>
                <a:uLnTx/>
                <a:uFillTx/>
                <a:latin typeface="Calibri" panose="020F0502020204030204" pitchFamily="34" charset="0"/>
                <a:ea typeface="Calibri" panose="020F0502020204030204" pitchFamily="34" charset="0"/>
                <a:cs typeface="Times New Roman" panose="02020603050405020304" pitchFamily="18" charset="0"/>
              </a:rPr>
              <a:t>ABILITY TO PARTICIPATE IN SAFE PRACTICES AND ACTIVITIES </a:t>
            </a:r>
            <a:endParaRPr kumimoji="0" lang="en-GB" sz="1050" b="0" i="0" u="none" strike="noStrike" kern="1200" cap="none" spc="0" normalizeH="0" baseline="0" noProof="0" dirty="0">
              <a:ln>
                <a:noFill/>
              </a:ln>
              <a:solidFill>
                <a:srgbClr val="009FE3"/>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770CB6B1-673D-BD13-227B-3CA120016308}"/>
              </a:ext>
            </a:extLst>
          </p:cNvPr>
          <p:cNvSpPr txBox="1"/>
          <p:nvPr/>
        </p:nvSpPr>
        <p:spPr>
          <a:xfrm>
            <a:off x="5296749" y="3911911"/>
            <a:ext cx="1009868" cy="57708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dirty="0">
                <a:ln>
                  <a:noFill/>
                </a:ln>
                <a:solidFill>
                  <a:srgbClr val="009FE3"/>
                </a:solidFill>
                <a:effectLst/>
                <a:uLnTx/>
                <a:uFillTx/>
                <a:latin typeface="Calibri" panose="020F0502020204030204" pitchFamily="34" charset="0"/>
                <a:ea typeface="Calibri" panose="020F0502020204030204" pitchFamily="34" charset="0"/>
                <a:cs typeface="Times New Roman" panose="02020603050405020304" pitchFamily="18" charset="0"/>
              </a:rPr>
              <a:t>ACCESS TO RIGHTS AND SERVICES</a:t>
            </a:r>
            <a:endParaRPr kumimoji="0" lang="en-GB" sz="1050" b="0" i="0" u="none" strike="noStrike" kern="1200" cap="none" spc="0" normalizeH="0" baseline="0" noProof="0" dirty="0">
              <a:ln>
                <a:noFill/>
              </a:ln>
              <a:solidFill>
                <a:srgbClr val="009FE3"/>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2088364815"/>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BE684-CB7A-0BD4-4F21-FD7A5F197E9E}"/>
            </a:ext>
          </a:extLst>
        </p:cNvPr>
        <p:cNvGrpSpPr/>
        <p:nvPr/>
      </p:nvGrpSpPr>
      <p:grpSpPr>
        <a:xfrm>
          <a:off x="0" y="0"/>
          <a:ext cx="0" cy="0"/>
          <a:chOff x="0" y="0"/>
          <a:chExt cx="0" cy="0"/>
        </a:xfrm>
      </p:grpSpPr>
      <p:sp>
        <p:nvSpPr>
          <p:cNvPr id="29" name="Rectangle 28">
            <a:extLst>
              <a:ext uri="{FF2B5EF4-FFF2-40B4-BE49-F238E27FC236}">
                <a16:creationId xmlns:a16="http://schemas.microsoft.com/office/drawing/2014/main" id="{A2FFAADC-D9D8-3551-A410-702D2D9EAF47}"/>
              </a:ext>
            </a:extLst>
          </p:cNvPr>
          <p:cNvSpPr/>
          <p:nvPr/>
        </p:nvSpPr>
        <p:spPr>
          <a:xfrm>
            <a:off x="0" y="1"/>
            <a:ext cx="12192000" cy="775982"/>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2400" b="1" dirty="0">
                <a:solidFill>
                  <a:schemeClr val="tx1"/>
                </a:solidFill>
              </a:rPr>
              <a:t>Severity &amp; PiN (by population groups) – Household Level Tool</a:t>
            </a:r>
            <a:endParaRPr lang="en-US" b="1" dirty="0">
              <a:solidFill>
                <a:srgbClr val="000000"/>
              </a:solidFill>
            </a:endParaRPr>
          </a:p>
        </p:txBody>
      </p:sp>
      <p:pic>
        <p:nvPicPr>
          <p:cNvPr id="7" name="Picture 6" descr="A logo of a group of colorful people&#10;&#10;Description automatically generated">
            <a:extLst>
              <a:ext uri="{FF2B5EF4-FFF2-40B4-BE49-F238E27FC236}">
                <a16:creationId xmlns:a16="http://schemas.microsoft.com/office/drawing/2014/main" id="{6B7EAF8B-1F1D-479E-AB73-8182B424B6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95904" y="137245"/>
            <a:ext cx="762960" cy="507201"/>
          </a:xfrm>
          <a:prstGeom prst="rect">
            <a:avLst/>
          </a:prstGeom>
        </p:spPr>
      </p:pic>
      <p:pic>
        <p:nvPicPr>
          <p:cNvPr id="8" name="Picture 7" descr="A black background with a black square&#10;&#10;Description automatically generated with medium confidence">
            <a:extLst>
              <a:ext uri="{FF2B5EF4-FFF2-40B4-BE49-F238E27FC236}">
                <a16:creationId xmlns:a16="http://schemas.microsoft.com/office/drawing/2014/main" id="{72E9F6F6-7D19-E4B0-2C6A-060740377D9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39057" y="6524158"/>
            <a:ext cx="1377703" cy="196597"/>
          </a:xfrm>
          <a:prstGeom prst="rect">
            <a:avLst/>
          </a:prstGeom>
        </p:spPr>
      </p:pic>
      <p:cxnSp>
        <p:nvCxnSpPr>
          <p:cNvPr id="49" name="Straight Connector 48">
            <a:extLst>
              <a:ext uri="{FF2B5EF4-FFF2-40B4-BE49-F238E27FC236}">
                <a16:creationId xmlns:a16="http://schemas.microsoft.com/office/drawing/2014/main" id="{9AE3138F-D57B-5141-E8E6-0FCFEA753DAE}"/>
              </a:ext>
            </a:extLst>
          </p:cNvPr>
          <p:cNvCxnSpPr/>
          <p:nvPr/>
        </p:nvCxnSpPr>
        <p:spPr>
          <a:xfrm>
            <a:off x="2711624" y="818796"/>
            <a:ext cx="0" cy="5428124"/>
          </a:xfrm>
          <a:prstGeom prst="line">
            <a:avLst/>
          </a:prstGeom>
          <a:ln>
            <a:solidFill>
              <a:schemeClr val="bg2">
                <a:lumMod val="90000"/>
              </a:schemeClr>
            </a:solidFill>
          </a:ln>
        </p:spPr>
        <p:style>
          <a:lnRef idx="2">
            <a:schemeClr val="accent1"/>
          </a:lnRef>
          <a:fillRef idx="0">
            <a:schemeClr val="accent1"/>
          </a:fillRef>
          <a:effectRef idx="1">
            <a:schemeClr val="accent1"/>
          </a:effectRef>
          <a:fontRef idx="minor">
            <a:schemeClr val="tx1"/>
          </a:fontRef>
        </p:style>
      </p:cxnSp>
      <p:sp>
        <p:nvSpPr>
          <p:cNvPr id="71" name="Rectangle 70">
            <a:extLst>
              <a:ext uri="{FF2B5EF4-FFF2-40B4-BE49-F238E27FC236}">
                <a16:creationId xmlns:a16="http://schemas.microsoft.com/office/drawing/2014/main" id="{214AD245-C58E-29F6-0BBD-76F7234DDC54}"/>
              </a:ext>
            </a:extLst>
          </p:cNvPr>
          <p:cNvSpPr/>
          <p:nvPr/>
        </p:nvSpPr>
        <p:spPr>
          <a:xfrm>
            <a:off x="77126" y="983263"/>
            <a:ext cx="2418474" cy="360040"/>
          </a:xfrm>
          <a:prstGeom prst="rect">
            <a:avLst/>
          </a:prstGeom>
          <a:solidFill>
            <a:schemeClr val="accent2">
              <a:lumMod val="5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Aft>
                <a:spcPts val="800"/>
              </a:spcAft>
              <a:buNone/>
            </a:pPr>
            <a:r>
              <a:rPr lang="en-GB" sz="1400" b="1" dirty="0">
                <a:solidFill>
                  <a:schemeClr val="bg1"/>
                </a:solidFill>
                <a:effectLst/>
                <a:latin typeface="Calibri" panose="020F0502020204030204" pitchFamily="34" charset="0"/>
                <a:ea typeface="Calibri" panose="020F0502020204030204" pitchFamily="34" charset="0"/>
              </a:rPr>
              <a:t>Household Level Tool</a:t>
            </a:r>
            <a:endParaRPr lang="en-US" sz="2400" dirty="0">
              <a:solidFill>
                <a:schemeClr val="bg1"/>
              </a:solidFill>
              <a:effectLst/>
              <a:latin typeface="Calibri" panose="020F0502020204030204" pitchFamily="34" charset="0"/>
              <a:ea typeface="Calibri" panose="020F0502020204030204" pitchFamily="34" charset="0"/>
            </a:endParaRPr>
          </a:p>
        </p:txBody>
      </p:sp>
      <p:sp>
        <p:nvSpPr>
          <p:cNvPr id="5" name="Text 25">
            <a:extLst>
              <a:ext uri="{FF2B5EF4-FFF2-40B4-BE49-F238E27FC236}">
                <a16:creationId xmlns:a16="http://schemas.microsoft.com/office/drawing/2014/main" id="{BC6ABD66-C5D9-0BC3-508B-4470577E7370}"/>
              </a:ext>
            </a:extLst>
          </p:cNvPr>
          <p:cNvSpPr/>
          <p:nvPr/>
        </p:nvSpPr>
        <p:spPr>
          <a:xfrm>
            <a:off x="3548893" y="1194030"/>
            <a:ext cx="8503678" cy="1442882"/>
          </a:xfrm>
          <a:prstGeom prst="rect">
            <a:avLst/>
          </a:prstGeom>
          <a:noFill/>
          <a:ln/>
        </p:spPr>
        <p:txBody>
          <a:bodyPr wrap="square" lIns="0" tIns="0" rIns="0" bIns="0" rtlCol="0" anchor="ctr">
            <a:noAutofit/>
          </a:bodyPr>
          <a:lstStyle/>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Aggregates household severity results to administrative area and population-group level.</a:t>
            </a:r>
          </a:p>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Uses MSNA survey weights to calculate representative severity phase distributions.</a:t>
            </a:r>
          </a:p>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Calculates the percentage of households in Severity 1–5 for each population group.</a:t>
            </a:r>
          </a:p>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Applies the 20% rule to derive the final population-group severity classification.</a:t>
            </a:r>
          </a:p>
        </p:txBody>
      </p:sp>
      <p:sp>
        <p:nvSpPr>
          <p:cNvPr id="6" name="TextBox 5">
            <a:extLst>
              <a:ext uri="{FF2B5EF4-FFF2-40B4-BE49-F238E27FC236}">
                <a16:creationId xmlns:a16="http://schemas.microsoft.com/office/drawing/2014/main" id="{EA1575AB-17F5-A2ED-3070-5990788FD106}"/>
              </a:ext>
            </a:extLst>
          </p:cNvPr>
          <p:cNvSpPr txBox="1"/>
          <p:nvPr/>
        </p:nvSpPr>
        <p:spPr>
          <a:xfrm>
            <a:off x="3490500" y="818796"/>
            <a:ext cx="6108970" cy="369332"/>
          </a:xfrm>
          <a:prstGeom prst="rect">
            <a:avLst/>
          </a:prstGeom>
          <a:noFill/>
        </p:spPr>
        <p:txBody>
          <a:bodyPr wrap="square">
            <a:spAutoFit/>
          </a:bodyPr>
          <a:lstStyle/>
          <a:p>
            <a:r>
              <a:rPr lang="en-US" b="1" dirty="0">
                <a:solidFill>
                  <a:srgbClr val="009FE3"/>
                </a:solidFill>
                <a:cs typeface="Segoe UI"/>
              </a:rPr>
              <a:t>WHAT THE WORKSHEET DOES</a:t>
            </a:r>
            <a:endParaRPr lang="en-US" b="1" dirty="0"/>
          </a:p>
        </p:txBody>
      </p:sp>
      <p:sp>
        <p:nvSpPr>
          <p:cNvPr id="11" name="TextBox 10">
            <a:extLst>
              <a:ext uri="{FF2B5EF4-FFF2-40B4-BE49-F238E27FC236}">
                <a16:creationId xmlns:a16="http://schemas.microsoft.com/office/drawing/2014/main" id="{1563D98D-E730-6446-46D3-04BA33EDC293}"/>
              </a:ext>
            </a:extLst>
          </p:cNvPr>
          <p:cNvSpPr txBox="1"/>
          <p:nvPr/>
        </p:nvSpPr>
        <p:spPr>
          <a:xfrm>
            <a:off x="2982544" y="5811520"/>
            <a:ext cx="8976320" cy="461665"/>
          </a:xfrm>
          <a:prstGeom prst="rect">
            <a:avLst/>
          </a:prstGeom>
          <a:solidFill>
            <a:srgbClr val="DDFFEC"/>
          </a:solidFill>
        </p:spPr>
        <p:txBody>
          <a:bodyPr wrap="square">
            <a:spAutoFit/>
          </a:bodyPr>
          <a:lstStyle/>
          <a:p>
            <a:r>
              <a:rPr lang="en-US" sz="1200" b="1" i="1" dirty="0">
                <a:solidFill>
                  <a:schemeClr val="accent2">
                    <a:lumMod val="75000"/>
                  </a:schemeClr>
                </a:solidFill>
                <a:cs typeface="Segoe UI"/>
              </a:rPr>
              <a:t>The Severity and PiN worksheet transforms household level severity results into population-level severity distributions and PiN estimates, providing the final evidence base for Protection Cluster planning, prioritization, and HNRP reporting</a:t>
            </a:r>
            <a:r>
              <a:rPr lang="en-US" sz="1200" b="1" i="1" dirty="0">
                <a:solidFill>
                  <a:schemeClr val="accent2">
                    <a:lumMod val="75000"/>
                  </a:schemeClr>
                </a:solidFill>
              </a:rPr>
              <a:t>.</a:t>
            </a:r>
          </a:p>
        </p:txBody>
      </p:sp>
      <p:graphicFrame>
        <p:nvGraphicFramePr>
          <p:cNvPr id="2" name="Diagram 1">
            <a:extLst>
              <a:ext uri="{FF2B5EF4-FFF2-40B4-BE49-F238E27FC236}">
                <a16:creationId xmlns:a16="http://schemas.microsoft.com/office/drawing/2014/main" id="{693D3B93-EADB-CE84-7479-07C9DB36001A}"/>
              </a:ext>
            </a:extLst>
          </p:cNvPr>
          <p:cNvGraphicFramePr/>
          <p:nvPr>
            <p:extLst>
              <p:ext uri="{D42A27DB-BD31-4B8C-83A1-F6EECF244321}">
                <p14:modId xmlns:p14="http://schemas.microsoft.com/office/powerpoint/2010/main" val="1330525701"/>
              </p:ext>
            </p:extLst>
          </p:nvPr>
        </p:nvGraphicFramePr>
        <p:xfrm>
          <a:off x="3098984" y="4487426"/>
          <a:ext cx="8829071" cy="1176544"/>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6" name="TextBox 15">
            <a:extLst>
              <a:ext uri="{FF2B5EF4-FFF2-40B4-BE49-F238E27FC236}">
                <a16:creationId xmlns:a16="http://schemas.microsoft.com/office/drawing/2014/main" id="{CDE947E8-B63C-F32A-A837-B5312A04F93C}"/>
              </a:ext>
            </a:extLst>
          </p:cNvPr>
          <p:cNvSpPr txBox="1"/>
          <p:nvPr/>
        </p:nvSpPr>
        <p:spPr>
          <a:xfrm>
            <a:off x="3474125" y="2715456"/>
            <a:ext cx="6108970" cy="369332"/>
          </a:xfrm>
          <a:prstGeom prst="rect">
            <a:avLst/>
          </a:prstGeom>
          <a:noFill/>
        </p:spPr>
        <p:txBody>
          <a:bodyPr wrap="square">
            <a:spAutoFit/>
          </a:bodyPr>
          <a:lstStyle/>
          <a:p>
            <a:r>
              <a:rPr lang="en-US" b="1" dirty="0">
                <a:solidFill>
                  <a:srgbClr val="009FE3"/>
                </a:solidFill>
                <a:cs typeface="Segoe UI"/>
              </a:rPr>
              <a:t>WHY MSNA WEIGHTS ARE USED</a:t>
            </a:r>
            <a:endParaRPr lang="en-US" b="1" dirty="0"/>
          </a:p>
        </p:txBody>
      </p:sp>
      <p:sp>
        <p:nvSpPr>
          <p:cNvPr id="17" name="Text 25">
            <a:extLst>
              <a:ext uri="{FF2B5EF4-FFF2-40B4-BE49-F238E27FC236}">
                <a16:creationId xmlns:a16="http://schemas.microsoft.com/office/drawing/2014/main" id="{7EFD749A-84B1-D9AE-D052-2AFAE927B113}"/>
              </a:ext>
            </a:extLst>
          </p:cNvPr>
          <p:cNvSpPr/>
          <p:nvPr/>
        </p:nvSpPr>
        <p:spPr>
          <a:xfrm>
            <a:off x="3502587" y="2956307"/>
            <a:ext cx="8503678" cy="994284"/>
          </a:xfrm>
          <a:prstGeom prst="rect">
            <a:avLst/>
          </a:prstGeom>
          <a:noFill/>
          <a:ln/>
        </p:spPr>
        <p:txBody>
          <a:bodyPr wrap="square" lIns="0" tIns="0" rIns="0" bIns="0" rtlCol="0" anchor="ctr">
            <a:noAutofit/>
          </a:bodyPr>
          <a:lstStyle/>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 Representative severity distributions</a:t>
            </a:r>
          </a:p>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More accurate PiN calculations.</a:t>
            </a:r>
          </a:p>
        </p:txBody>
      </p:sp>
    </p:spTree>
    <p:custDataLst>
      <p:tags r:id="rId1"/>
    </p:custDataLst>
    <p:extLst>
      <p:ext uri="{BB962C8B-B14F-4D97-AF65-F5344CB8AC3E}">
        <p14:creationId xmlns:p14="http://schemas.microsoft.com/office/powerpoint/2010/main" val="401507274"/>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FC8EE-E4BD-72F9-A0D4-D61D37470C20}"/>
            </a:ext>
          </a:extLst>
        </p:cNvPr>
        <p:cNvGrpSpPr/>
        <p:nvPr/>
      </p:nvGrpSpPr>
      <p:grpSpPr>
        <a:xfrm>
          <a:off x="0" y="0"/>
          <a:ext cx="0" cy="0"/>
          <a:chOff x="0" y="0"/>
          <a:chExt cx="0" cy="0"/>
        </a:xfrm>
      </p:grpSpPr>
      <p:sp>
        <p:nvSpPr>
          <p:cNvPr id="29" name="Rectangle 28">
            <a:extLst>
              <a:ext uri="{FF2B5EF4-FFF2-40B4-BE49-F238E27FC236}">
                <a16:creationId xmlns:a16="http://schemas.microsoft.com/office/drawing/2014/main" id="{3EFCFB6C-0F49-0CBF-1FCE-C45AE1A3E394}"/>
              </a:ext>
            </a:extLst>
          </p:cNvPr>
          <p:cNvSpPr/>
          <p:nvPr/>
        </p:nvSpPr>
        <p:spPr>
          <a:xfrm>
            <a:off x="0" y="1"/>
            <a:ext cx="12192000" cy="775982"/>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2400" b="1" dirty="0">
                <a:solidFill>
                  <a:schemeClr val="tx1"/>
                </a:solidFill>
              </a:rPr>
              <a:t>Severity &amp; PiN (by population groups) – Area Level Tool</a:t>
            </a:r>
            <a:endParaRPr lang="en-US" b="1" dirty="0">
              <a:solidFill>
                <a:srgbClr val="000000"/>
              </a:solidFill>
            </a:endParaRPr>
          </a:p>
        </p:txBody>
      </p:sp>
      <p:pic>
        <p:nvPicPr>
          <p:cNvPr id="7" name="Picture 6" descr="A logo of a group of colorful people&#10;&#10;Description automatically generated">
            <a:extLst>
              <a:ext uri="{FF2B5EF4-FFF2-40B4-BE49-F238E27FC236}">
                <a16:creationId xmlns:a16="http://schemas.microsoft.com/office/drawing/2014/main" id="{EBBCDCCB-1EEF-6820-BEF3-91A429A1AF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95904" y="137245"/>
            <a:ext cx="762960" cy="507201"/>
          </a:xfrm>
          <a:prstGeom prst="rect">
            <a:avLst/>
          </a:prstGeom>
        </p:spPr>
      </p:pic>
      <p:pic>
        <p:nvPicPr>
          <p:cNvPr id="8" name="Picture 7" descr="A black background with a black square&#10;&#10;Description automatically generated with medium confidence">
            <a:extLst>
              <a:ext uri="{FF2B5EF4-FFF2-40B4-BE49-F238E27FC236}">
                <a16:creationId xmlns:a16="http://schemas.microsoft.com/office/drawing/2014/main" id="{19C39D4F-18B7-49DD-8A50-98851414B44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39057" y="6524158"/>
            <a:ext cx="1377703" cy="196597"/>
          </a:xfrm>
          <a:prstGeom prst="rect">
            <a:avLst/>
          </a:prstGeom>
        </p:spPr>
      </p:pic>
      <p:cxnSp>
        <p:nvCxnSpPr>
          <p:cNvPr id="49" name="Straight Connector 48">
            <a:extLst>
              <a:ext uri="{FF2B5EF4-FFF2-40B4-BE49-F238E27FC236}">
                <a16:creationId xmlns:a16="http://schemas.microsoft.com/office/drawing/2014/main" id="{D94A02E4-1172-A6A8-B4C7-CFD439678B80}"/>
              </a:ext>
            </a:extLst>
          </p:cNvPr>
          <p:cNvCxnSpPr/>
          <p:nvPr/>
        </p:nvCxnSpPr>
        <p:spPr>
          <a:xfrm>
            <a:off x="2711624" y="818796"/>
            <a:ext cx="0" cy="5428124"/>
          </a:xfrm>
          <a:prstGeom prst="line">
            <a:avLst/>
          </a:prstGeom>
          <a:ln>
            <a:solidFill>
              <a:schemeClr val="bg2">
                <a:lumMod val="90000"/>
              </a:schemeClr>
            </a:solidFill>
          </a:ln>
        </p:spPr>
        <p:style>
          <a:lnRef idx="2">
            <a:schemeClr val="accent1"/>
          </a:lnRef>
          <a:fillRef idx="0">
            <a:schemeClr val="accent1"/>
          </a:fillRef>
          <a:effectRef idx="1">
            <a:schemeClr val="accent1"/>
          </a:effectRef>
          <a:fontRef idx="minor">
            <a:schemeClr val="tx1"/>
          </a:fontRef>
        </p:style>
      </p:cxnSp>
      <p:sp>
        <p:nvSpPr>
          <p:cNvPr id="71" name="Rectangle 70">
            <a:extLst>
              <a:ext uri="{FF2B5EF4-FFF2-40B4-BE49-F238E27FC236}">
                <a16:creationId xmlns:a16="http://schemas.microsoft.com/office/drawing/2014/main" id="{F756A6D3-527E-D863-3316-355322FD0609}"/>
              </a:ext>
            </a:extLst>
          </p:cNvPr>
          <p:cNvSpPr/>
          <p:nvPr/>
        </p:nvSpPr>
        <p:spPr>
          <a:xfrm>
            <a:off x="0" y="1772816"/>
            <a:ext cx="2418474" cy="360040"/>
          </a:xfrm>
          <a:prstGeom prst="rect">
            <a:avLst/>
          </a:prstGeom>
          <a:solidFill>
            <a:schemeClr val="accent4">
              <a:lumMod val="5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Aft>
                <a:spcPts val="800"/>
              </a:spcAft>
              <a:buNone/>
            </a:pPr>
            <a:r>
              <a:rPr lang="en-GB" sz="1400" b="1" dirty="0">
                <a:solidFill>
                  <a:schemeClr val="bg1"/>
                </a:solidFill>
                <a:effectLst/>
                <a:latin typeface="Calibri" panose="020F0502020204030204" pitchFamily="34" charset="0"/>
                <a:ea typeface="Calibri" panose="020F0502020204030204" pitchFamily="34" charset="0"/>
              </a:rPr>
              <a:t>Area Level Tool</a:t>
            </a:r>
            <a:endParaRPr lang="en-US" sz="2400" dirty="0">
              <a:solidFill>
                <a:schemeClr val="bg1"/>
              </a:solidFill>
              <a:effectLst/>
              <a:latin typeface="Calibri" panose="020F0502020204030204" pitchFamily="34" charset="0"/>
              <a:ea typeface="Calibri" panose="020F0502020204030204" pitchFamily="34" charset="0"/>
            </a:endParaRPr>
          </a:p>
        </p:txBody>
      </p:sp>
      <p:sp>
        <p:nvSpPr>
          <p:cNvPr id="5" name="Text 25">
            <a:extLst>
              <a:ext uri="{FF2B5EF4-FFF2-40B4-BE49-F238E27FC236}">
                <a16:creationId xmlns:a16="http://schemas.microsoft.com/office/drawing/2014/main" id="{8C9B6318-5993-917B-0A04-A7ADD509F564}"/>
              </a:ext>
            </a:extLst>
          </p:cNvPr>
          <p:cNvSpPr/>
          <p:nvPr/>
        </p:nvSpPr>
        <p:spPr>
          <a:xfrm>
            <a:off x="233488" y="2276872"/>
            <a:ext cx="2105749" cy="1817572"/>
          </a:xfrm>
          <a:prstGeom prst="rect">
            <a:avLst/>
          </a:prstGeom>
          <a:noFill/>
          <a:ln/>
        </p:spPr>
        <p:txBody>
          <a:bodyPr wrap="square" lIns="0" tIns="0" rIns="0" bIns="0" rtlCol="0" anchor="ctr">
            <a:noAutofit/>
          </a:bodyPr>
          <a:lstStyle/>
          <a:p>
            <a:pPr>
              <a:spcAft>
                <a:spcPts val="1200"/>
              </a:spcAft>
            </a:pPr>
            <a:r>
              <a:rPr lang="en-US" sz="1400" dirty="0">
                <a:solidFill>
                  <a:schemeClr val="bg1"/>
                </a:solidFill>
                <a:latin typeface="Roboto" panose="02000000000000000000" pitchFamily="2" charset="0"/>
                <a:ea typeface="Roboto" panose="02000000000000000000" pitchFamily="2" charset="0"/>
                <a:cs typeface="Roboto" panose="02000000000000000000" pitchFamily="2" charset="0"/>
              </a:rPr>
              <a:t>Area Tool uses the final severity score from the Area Crisis Index (ACI) worksheet and distributes the affected population across severity phases using predefined allocation patterns.</a:t>
            </a:r>
          </a:p>
        </p:txBody>
      </p:sp>
      <p:sp>
        <p:nvSpPr>
          <p:cNvPr id="6" name="TextBox 5">
            <a:extLst>
              <a:ext uri="{FF2B5EF4-FFF2-40B4-BE49-F238E27FC236}">
                <a16:creationId xmlns:a16="http://schemas.microsoft.com/office/drawing/2014/main" id="{014E4F8B-4A77-7AD1-C918-552B0F6F3D13}"/>
              </a:ext>
            </a:extLst>
          </p:cNvPr>
          <p:cNvSpPr txBox="1"/>
          <p:nvPr/>
        </p:nvSpPr>
        <p:spPr>
          <a:xfrm>
            <a:off x="3490500" y="818796"/>
            <a:ext cx="6108970" cy="369332"/>
          </a:xfrm>
          <a:prstGeom prst="rect">
            <a:avLst/>
          </a:prstGeom>
          <a:noFill/>
        </p:spPr>
        <p:txBody>
          <a:bodyPr wrap="square">
            <a:spAutoFit/>
          </a:bodyPr>
          <a:lstStyle/>
          <a:p>
            <a:r>
              <a:rPr lang="en-US" b="1" dirty="0">
                <a:solidFill>
                  <a:srgbClr val="009FE3"/>
                </a:solidFill>
                <a:cs typeface="Segoe UI"/>
              </a:rPr>
              <a:t>WHAT THE WORKSHEET DOES</a:t>
            </a:r>
            <a:endParaRPr lang="en-US" b="1" dirty="0"/>
          </a:p>
        </p:txBody>
      </p:sp>
      <p:sp>
        <p:nvSpPr>
          <p:cNvPr id="11" name="TextBox 10">
            <a:extLst>
              <a:ext uri="{FF2B5EF4-FFF2-40B4-BE49-F238E27FC236}">
                <a16:creationId xmlns:a16="http://schemas.microsoft.com/office/drawing/2014/main" id="{EF791A9D-BED0-3E6F-43F0-82BB344F87B3}"/>
              </a:ext>
            </a:extLst>
          </p:cNvPr>
          <p:cNvSpPr txBox="1"/>
          <p:nvPr/>
        </p:nvSpPr>
        <p:spPr>
          <a:xfrm>
            <a:off x="2613021" y="6378932"/>
            <a:ext cx="7803459" cy="461665"/>
          </a:xfrm>
          <a:prstGeom prst="rect">
            <a:avLst/>
          </a:prstGeom>
          <a:solidFill>
            <a:srgbClr val="DDFFEC"/>
          </a:solidFill>
        </p:spPr>
        <p:txBody>
          <a:bodyPr wrap="square">
            <a:spAutoFit/>
          </a:bodyPr>
          <a:lstStyle/>
          <a:p>
            <a:r>
              <a:rPr lang="en-US" sz="1200" b="1" i="1" dirty="0">
                <a:solidFill>
                  <a:schemeClr val="accent2">
                    <a:lumMod val="75000"/>
                  </a:schemeClr>
                </a:solidFill>
                <a:cs typeface="Segoe UI"/>
              </a:rPr>
              <a:t>The Severity and PiN worksheet transforms household level severity results into population-level severity distributions and PiN estimates, providing the final evidence base for Protection Cluster planning, prioritization, and HNRP reporting</a:t>
            </a:r>
            <a:r>
              <a:rPr lang="en-US" sz="1200" b="1" i="1" dirty="0">
                <a:solidFill>
                  <a:schemeClr val="accent2">
                    <a:lumMod val="75000"/>
                  </a:schemeClr>
                </a:solidFill>
              </a:rPr>
              <a:t>.</a:t>
            </a:r>
          </a:p>
        </p:txBody>
      </p:sp>
      <p:graphicFrame>
        <p:nvGraphicFramePr>
          <p:cNvPr id="2" name="Diagram 1">
            <a:extLst>
              <a:ext uri="{FF2B5EF4-FFF2-40B4-BE49-F238E27FC236}">
                <a16:creationId xmlns:a16="http://schemas.microsoft.com/office/drawing/2014/main" id="{60391EB0-BECC-1828-6F2D-06709A0D3347}"/>
              </a:ext>
            </a:extLst>
          </p:cNvPr>
          <p:cNvGraphicFramePr/>
          <p:nvPr>
            <p:extLst>
              <p:ext uri="{D42A27DB-BD31-4B8C-83A1-F6EECF244321}">
                <p14:modId xmlns:p14="http://schemas.microsoft.com/office/powerpoint/2010/main" val="779925079"/>
              </p:ext>
            </p:extLst>
          </p:nvPr>
        </p:nvGraphicFramePr>
        <p:xfrm>
          <a:off x="2927649" y="5067803"/>
          <a:ext cx="8829071" cy="1176544"/>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pic>
        <p:nvPicPr>
          <p:cNvPr id="12" name="Picture 11">
            <a:extLst>
              <a:ext uri="{FF2B5EF4-FFF2-40B4-BE49-F238E27FC236}">
                <a16:creationId xmlns:a16="http://schemas.microsoft.com/office/drawing/2014/main" id="{68460BB9-7F50-BBA2-4EEC-CF469FA43734}"/>
              </a:ext>
            </a:extLst>
          </p:cNvPr>
          <p:cNvPicPr>
            <a:picLocks noChangeAspect="1"/>
          </p:cNvPicPr>
          <p:nvPr/>
        </p:nvPicPr>
        <p:blipFill>
          <a:blip r:embed="rId11"/>
          <a:stretch>
            <a:fillRect/>
          </a:stretch>
        </p:blipFill>
        <p:spPr>
          <a:xfrm>
            <a:off x="2711624" y="1277327"/>
            <a:ext cx="5735233" cy="3263456"/>
          </a:xfrm>
          <a:prstGeom prst="rect">
            <a:avLst/>
          </a:prstGeom>
        </p:spPr>
      </p:pic>
      <p:sp>
        <p:nvSpPr>
          <p:cNvPr id="13" name="Text 25">
            <a:extLst>
              <a:ext uri="{FF2B5EF4-FFF2-40B4-BE49-F238E27FC236}">
                <a16:creationId xmlns:a16="http://schemas.microsoft.com/office/drawing/2014/main" id="{92FDC07A-170C-0BDC-CD5C-0D58DA6112EA}"/>
              </a:ext>
            </a:extLst>
          </p:cNvPr>
          <p:cNvSpPr/>
          <p:nvPr/>
        </p:nvSpPr>
        <p:spPr>
          <a:xfrm>
            <a:off x="8449838" y="907995"/>
            <a:ext cx="3096344" cy="3877423"/>
          </a:xfrm>
          <a:prstGeom prst="rect">
            <a:avLst/>
          </a:prstGeom>
          <a:noFill/>
          <a:ln/>
        </p:spPr>
        <p:txBody>
          <a:bodyPr wrap="square" lIns="0" tIns="0" rIns="0" bIns="0" rtlCol="0" anchor="ctr">
            <a:noAutofit/>
          </a:bodyPr>
          <a:lstStyle/>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The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assigned severity phase </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receives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the largest share of the population</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 while neighboring phases receive smaller shares, reflecting variation in conditions within an area.</a:t>
            </a:r>
          </a:p>
          <a:p>
            <a:pPr marL="228600" indent="-228600">
              <a:spcAft>
                <a:spcPts val="1200"/>
              </a:spcAft>
              <a:buAutoNum type="arabicPeriod"/>
            </a:pP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Population is distributed proportionally </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across severity phases rather than assigned entirely to a single phase, creating a more realistic severity profile.</a:t>
            </a:r>
          </a:p>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For example, an area classified as Severity 3 allocates most people to Phase 3, with smaller shares in adjacent phases and typically no allocation to Severity 5.</a:t>
            </a:r>
          </a:p>
        </p:txBody>
      </p:sp>
    </p:spTree>
    <p:custDataLst>
      <p:tags r:id="rId1"/>
    </p:custDataLst>
    <p:extLst>
      <p:ext uri="{BB962C8B-B14F-4D97-AF65-F5344CB8AC3E}">
        <p14:creationId xmlns:p14="http://schemas.microsoft.com/office/powerpoint/2010/main" val="3250926633"/>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662753-6722-E69A-46CB-EA7A380AC653}"/>
            </a:ext>
          </a:extLst>
        </p:cNvPr>
        <p:cNvGrpSpPr/>
        <p:nvPr/>
      </p:nvGrpSpPr>
      <p:grpSpPr>
        <a:xfrm>
          <a:off x="0" y="0"/>
          <a:ext cx="0" cy="0"/>
          <a:chOff x="0" y="0"/>
          <a:chExt cx="0" cy="0"/>
        </a:xfrm>
      </p:grpSpPr>
      <p:sp>
        <p:nvSpPr>
          <p:cNvPr id="29" name="Rectangle 28">
            <a:extLst>
              <a:ext uri="{FF2B5EF4-FFF2-40B4-BE49-F238E27FC236}">
                <a16:creationId xmlns:a16="http://schemas.microsoft.com/office/drawing/2014/main" id="{66586AA5-E0B6-F5D6-C569-C5A8E63B0C04}"/>
              </a:ext>
            </a:extLst>
          </p:cNvPr>
          <p:cNvSpPr/>
          <p:nvPr/>
        </p:nvSpPr>
        <p:spPr>
          <a:xfrm>
            <a:off x="0" y="1"/>
            <a:ext cx="12192000" cy="775982"/>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2400" b="1" dirty="0">
                <a:solidFill>
                  <a:schemeClr val="tx1"/>
                </a:solidFill>
              </a:rPr>
              <a:t>Key Differences – Household and Area Level Tool</a:t>
            </a:r>
            <a:endParaRPr lang="en-US" b="1" dirty="0">
              <a:solidFill>
                <a:srgbClr val="000000"/>
              </a:solidFill>
            </a:endParaRPr>
          </a:p>
        </p:txBody>
      </p:sp>
      <p:pic>
        <p:nvPicPr>
          <p:cNvPr id="7" name="Picture 6" descr="A logo of a group of colorful people&#10;&#10;Description automatically generated">
            <a:extLst>
              <a:ext uri="{FF2B5EF4-FFF2-40B4-BE49-F238E27FC236}">
                <a16:creationId xmlns:a16="http://schemas.microsoft.com/office/drawing/2014/main" id="{27442081-BC40-FB25-1AC7-E0C6621E029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95904" y="137245"/>
            <a:ext cx="762960" cy="507201"/>
          </a:xfrm>
          <a:prstGeom prst="rect">
            <a:avLst/>
          </a:prstGeom>
        </p:spPr>
      </p:pic>
      <p:pic>
        <p:nvPicPr>
          <p:cNvPr id="8" name="Picture 7" descr="A black background with a black square&#10;&#10;Description automatically generated with medium confidence">
            <a:extLst>
              <a:ext uri="{FF2B5EF4-FFF2-40B4-BE49-F238E27FC236}">
                <a16:creationId xmlns:a16="http://schemas.microsoft.com/office/drawing/2014/main" id="{EE97C2C0-1C96-3DCE-3FEA-D7A479196BC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39057" y="6524158"/>
            <a:ext cx="1377703" cy="196597"/>
          </a:xfrm>
          <a:prstGeom prst="rect">
            <a:avLst/>
          </a:prstGeom>
        </p:spPr>
      </p:pic>
      <p:cxnSp>
        <p:nvCxnSpPr>
          <p:cNvPr id="49" name="Straight Connector 48">
            <a:extLst>
              <a:ext uri="{FF2B5EF4-FFF2-40B4-BE49-F238E27FC236}">
                <a16:creationId xmlns:a16="http://schemas.microsoft.com/office/drawing/2014/main" id="{17A58666-8CEC-8A66-817E-76A44AAB68C5}"/>
              </a:ext>
            </a:extLst>
          </p:cNvPr>
          <p:cNvCxnSpPr/>
          <p:nvPr/>
        </p:nvCxnSpPr>
        <p:spPr>
          <a:xfrm>
            <a:off x="2711624" y="818796"/>
            <a:ext cx="0" cy="5428124"/>
          </a:xfrm>
          <a:prstGeom prst="line">
            <a:avLst/>
          </a:prstGeom>
          <a:ln>
            <a:solidFill>
              <a:schemeClr val="bg2">
                <a:lumMod val="90000"/>
              </a:schemeClr>
            </a:solidFill>
          </a:ln>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39CD7180-7975-3107-9A80-7525C5E6F4A1}"/>
              </a:ext>
            </a:extLst>
          </p:cNvPr>
          <p:cNvSpPr txBox="1"/>
          <p:nvPr/>
        </p:nvSpPr>
        <p:spPr>
          <a:xfrm>
            <a:off x="2982544" y="5811520"/>
            <a:ext cx="8976320" cy="461665"/>
          </a:xfrm>
          <a:prstGeom prst="rect">
            <a:avLst/>
          </a:prstGeom>
          <a:solidFill>
            <a:srgbClr val="DDFFEC"/>
          </a:solidFill>
        </p:spPr>
        <p:txBody>
          <a:bodyPr wrap="square">
            <a:spAutoFit/>
          </a:bodyPr>
          <a:lstStyle/>
          <a:p>
            <a:r>
              <a:rPr lang="en-US" sz="1200" b="1" i="1" dirty="0">
                <a:solidFill>
                  <a:schemeClr val="accent2">
                    <a:lumMod val="75000"/>
                  </a:schemeClr>
                </a:solidFill>
                <a:cs typeface="Segoe UI"/>
              </a:rPr>
              <a:t>The Severity and PiN worksheet transforms household or area severity results into population-level severity distributions and PiN estimates, providing the final evidence base for Protection Cluster planning, prioritization, and HNRP reporting.</a:t>
            </a:r>
            <a:endParaRPr lang="en-US" sz="1200" b="1" i="1" dirty="0">
              <a:solidFill>
                <a:schemeClr val="accent2">
                  <a:lumMod val="75000"/>
                </a:schemeClr>
              </a:solidFill>
            </a:endParaRPr>
          </a:p>
        </p:txBody>
      </p:sp>
      <p:sp>
        <p:nvSpPr>
          <p:cNvPr id="3" name="Rectangle 2">
            <a:extLst>
              <a:ext uri="{FF2B5EF4-FFF2-40B4-BE49-F238E27FC236}">
                <a16:creationId xmlns:a16="http://schemas.microsoft.com/office/drawing/2014/main" id="{AB64CF13-0514-1FC6-3CEE-C0627227B34E}"/>
              </a:ext>
            </a:extLst>
          </p:cNvPr>
          <p:cNvSpPr/>
          <p:nvPr/>
        </p:nvSpPr>
        <p:spPr>
          <a:xfrm>
            <a:off x="23024" y="2416839"/>
            <a:ext cx="2418474" cy="360040"/>
          </a:xfrm>
          <a:prstGeom prst="rect">
            <a:avLst/>
          </a:prstGeom>
          <a:solidFill>
            <a:schemeClr val="accent3">
              <a:lumMod val="60000"/>
              <a:lumOff val="4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Aft>
                <a:spcPts val="800"/>
              </a:spcAft>
              <a:buNone/>
            </a:pPr>
            <a:r>
              <a:rPr lang="en-GB" sz="1400" b="1" dirty="0">
                <a:solidFill>
                  <a:srgbClr val="000000"/>
                </a:solidFill>
                <a:effectLst/>
                <a:latin typeface="Calibri" panose="020F0502020204030204" pitchFamily="34" charset="0"/>
                <a:ea typeface="Calibri" panose="020F0502020204030204" pitchFamily="34" charset="0"/>
              </a:rPr>
              <a:t>Household / Area Level Tools</a:t>
            </a:r>
            <a:endParaRPr lang="en-US" sz="2400" dirty="0">
              <a:effectLst/>
              <a:latin typeface="Calibri" panose="020F0502020204030204" pitchFamily="34" charset="0"/>
              <a:ea typeface="Calibri" panose="020F0502020204030204" pitchFamily="34" charset="0"/>
            </a:endParaRPr>
          </a:p>
        </p:txBody>
      </p:sp>
      <p:graphicFrame>
        <p:nvGraphicFramePr>
          <p:cNvPr id="10" name="Table 9">
            <a:extLst>
              <a:ext uri="{FF2B5EF4-FFF2-40B4-BE49-F238E27FC236}">
                <a16:creationId xmlns:a16="http://schemas.microsoft.com/office/drawing/2014/main" id="{9870977E-472B-CD23-B266-0C34FB302689}"/>
              </a:ext>
            </a:extLst>
          </p:cNvPr>
          <p:cNvGraphicFramePr>
            <a:graphicFrameLocks noGrp="1"/>
          </p:cNvGraphicFramePr>
          <p:nvPr>
            <p:extLst>
              <p:ext uri="{D42A27DB-BD31-4B8C-83A1-F6EECF244321}">
                <p14:modId xmlns:p14="http://schemas.microsoft.com/office/powerpoint/2010/main" val="981091756"/>
              </p:ext>
            </p:extLst>
          </p:nvPr>
        </p:nvGraphicFramePr>
        <p:xfrm>
          <a:off x="3043080" y="2373841"/>
          <a:ext cx="8128000" cy="1788160"/>
        </p:xfrm>
        <a:graphic>
          <a:graphicData uri="http://schemas.openxmlformats.org/drawingml/2006/table">
            <a:tbl>
              <a:tblPr firstRow="1" bandRow="1">
                <a:tableStyleId>{00A15C55-8517-42AA-B614-E9B94910E393}</a:tableStyleId>
              </a:tblPr>
              <a:tblGrid>
                <a:gridCol w="3810299">
                  <a:extLst>
                    <a:ext uri="{9D8B030D-6E8A-4147-A177-3AD203B41FA5}">
                      <a16:colId xmlns:a16="http://schemas.microsoft.com/office/drawing/2014/main" val="822595129"/>
                    </a:ext>
                  </a:extLst>
                </a:gridCol>
                <a:gridCol w="4317701">
                  <a:extLst>
                    <a:ext uri="{9D8B030D-6E8A-4147-A177-3AD203B41FA5}">
                      <a16:colId xmlns:a16="http://schemas.microsoft.com/office/drawing/2014/main" val="1496575898"/>
                    </a:ext>
                  </a:extLst>
                </a:gridCol>
              </a:tblGrid>
              <a:tr h="370840">
                <a:tc>
                  <a:txBody>
                    <a:bodyPr/>
                    <a:lstStyle/>
                    <a:p>
                      <a:r>
                        <a:rPr lang="en-US" dirty="0"/>
                        <a:t>Household Tool</a:t>
                      </a:r>
                    </a:p>
                  </a:txBody>
                  <a:tcPr>
                    <a:solidFill>
                      <a:schemeClr val="accent2">
                        <a:lumMod val="50000"/>
                      </a:schemeClr>
                    </a:solidFill>
                  </a:tcPr>
                </a:tc>
                <a:tc>
                  <a:txBody>
                    <a:bodyPr/>
                    <a:lstStyle/>
                    <a:p>
                      <a:r>
                        <a:rPr lang="en-US" dirty="0"/>
                        <a:t>Area Tool</a:t>
                      </a:r>
                    </a:p>
                  </a:txBody>
                  <a:tcPr/>
                </a:tc>
                <a:extLst>
                  <a:ext uri="{0D108BD9-81ED-4DB2-BD59-A6C34878D82A}">
                    <a16:rowId xmlns:a16="http://schemas.microsoft.com/office/drawing/2014/main" val="1994629336"/>
                  </a:ext>
                </a:extLst>
              </a:tr>
              <a:tr h="370840">
                <a:tc>
                  <a:txBody>
                    <a:bodyPr/>
                    <a:lstStyle/>
                    <a:p>
                      <a:r>
                        <a:rPr lang="en-US" sz="1400" kern="1200" dirty="0">
                          <a:solidFill>
                            <a:schemeClr val="tx1"/>
                          </a:solidFill>
                          <a:latin typeface="Roboto" panose="02000000000000000000" pitchFamily="2" charset="0"/>
                          <a:ea typeface="Roboto" panose="02000000000000000000" pitchFamily="2" charset="0"/>
                          <a:cs typeface="Roboto" panose="02000000000000000000" pitchFamily="2" charset="0"/>
                        </a:rPr>
                        <a:t>Uses household-level severity results</a:t>
                      </a:r>
                    </a:p>
                  </a:txBody>
                  <a:tcPr>
                    <a:solidFill>
                      <a:schemeClr val="accent2">
                        <a:lumMod val="20000"/>
                        <a:lumOff val="80000"/>
                      </a:schemeClr>
                    </a:solidFill>
                  </a:tcPr>
                </a:tc>
                <a:tc>
                  <a:txBody>
                    <a:bodyPr/>
                    <a:lstStyle/>
                    <a:p>
                      <a:pPr marL="0" algn="l" defTabSz="914400" rtl="0" eaLnBrk="1" latinLnBrk="0" hangingPunct="1"/>
                      <a:r>
                        <a:rPr lang="en-US" sz="1400" kern="1200" dirty="0">
                          <a:solidFill>
                            <a:schemeClr val="tx1"/>
                          </a:solidFill>
                          <a:latin typeface="Roboto" panose="02000000000000000000" pitchFamily="2" charset="0"/>
                          <a:ea typeface="Roboto" panose="02000000000000000000" pitchFamily="2" charset="0"/>
                          <a:cs typeface="Roboto" panose="02000000000000000000" pitchFamily="2" charset="0"/>
                        </a:rPr>
                        <a:t>Uses area severity score</a:t>
                      </a:r>
                    </a:p>
                  </a:txBody>
                  <a:tcPr/>
                </a:tc>
                <a:extLst>
                  <a:ext uri="{0D108BD9-81ED-4DB2-BD59-A6C34878D82A}">
                    <a16:rowId xmlns:a16="http://schemas.microsoft.com/office/drawing/2014/main" val="3619381798"/>
                  </a:ext>
                </a:extLst>
              </a:tr>
              <a:tr h="370840">
                <a:tc>
                  <a:txBody>
                    <a:bodyPr/>
                    <a:lstStyle/>
                    <a:p>
                      <a:r>
                        <a:rPr lang="en-US" sz="1400" kern="1200" dirty="0">
                          <a:solidFill>
                            <a:schemeClr val="tx1"/>
                          </a:solidFill>
                          <a:latin typeface="Roboto" panose="02000000000000000000" pitchFamily="2" charset="0"/>
                          <a:ea typeface="Roboto" panose="02000000000000000000" pitchFamily="2" charset="0"/>
                          <a:cs typeface="Roboto" panose="02000000000000000000" pitchFamily="2" charset="0"/>
                        </a:rPr>
                        <a:t>Applies MSNA survey weights</a:t>
                      </a:r>
                    </a:p>
                  </a:txBody>
                  <a:tcPr>
                    <a:solidFill>
                      <a:schemeClr val="accent2">
                        <a:lumMod val="40000"/>
                        <a:lumOff val="60000"/>
                      </a:schemeClr>
                    </a:solidFill>
                  </a:tcPr>
                </a:tc>
                <a:tc>
                  <a:txBody>
                    <a:bodyPr/>
                    <a:lstStyle/>
                    <a:p>
                      <a:pPr marL="0" algn="l" defTabSz="914400" rtl="0" eaLnBrk="1" latinLnBrk="0" hangingPunct="1"/>
                      <a:r>
                        <a:rPr lang="en-US" sz="1400" kern="1200" dirty="0">
                          <a:solidFill>
                            <a:schemeClr val="tx1"/>
                          </a:solidFill>
                          <a:latin typeface="Roboto" panose="02000000000000000000" pitchFamily="2" charset="0"/>
                          <a:ea typeface="Roboto" panose="02000000000000000000" pitchFamily="2" charset="0"/>
                          <a:cs typeface="Roboto" panose="02000000000000000000" pitchFamily="2" charset="0"/>
                        </a:rPr>
                        <a:t>Applies proportional allocation weights</a:t>
                      </a:r>
                    </a:p>
                  </a:txBody>
                  <a:tcPr/>
                </a:tc>
                <a:extLst>
                  <a:ext uri="{0D108BD9-81ED-4DB2-BD59-A6C34878D82A}">
                    <a16:rowId xmlns:a16="http://schemas.microsoft.com/office/drawing/2014/main" val="3420730691"/>
                  </a:ext>
                </a:extLst>
              </a:tr>
              <a:tr h="370840">
                <a:tc>
                  <a:txBody>
                    <a:bodyPr/>
                    <a:lstStyle/>
                    <a:p>
                      <a:r>
                        <a:rPr lang="en-US" sz="1400" kern="1200" dirty="0">
                          <a:solidFill>
                            <a:schemeClr val="tx1"/>
                          </a:solidFill>
                          <a:latin typeface="Roboto" panose="02000000000000000000" pitchFamily="2" charset="0"/>
                          <a:ea typeface="Roboto" panose="02000000000000000000" pitchFamily="2" charset="0"/>
                          <a:cs typeface="Roboto" panose="02000000000000000000" pitchFamily="2" charset="0"/>
                        </a:rPr>
                        <a:t>Produces weighted phase distribution</a:t>
                      </a:r>
                    </a:p>
                  </a:txBody>
                  <a:tcPr>
                    <a:solidFill>
                      <a:schemeClr val="accent2">
                        <a:lumMod val="20000"/>
                        <a:lumOff val="80000"/>
                      </a:schemeClr>
                    </a:solidFill>
                  </a:tcPr>
                </a:tc>
                <a:tc>
                  <a:txBody>
                    <a:bodyPr/>
                    <a:lstStyle/>
                    <a:p>
                      <a:pPr marL="0" algn="l" defTabSz="914400" rtl="0" eaLnBrk="1" latinLnBrk="0" hangingPunct="1"/>
                      <a:r>
                        <a:rPr lang="en-US" sz="1400" kern="1200" dirty="0">
                          <a:solidFill>
                            <a:schemeClr val="tx1"/>
                          </a:solidFill>
                          <a:latin typeface="Roboto" panose="02000000000000000000" pitchFamily="2" charset="0"/>
                          <a:ea typeface="Roboto" panose="02000000000000000000" pitchFamily="2" charset="0"/>
                          <a:cs typeface="Roboto" panose="02000000000000000000" pitchFamily="2" charset="0"/>
                        </a:rPr>
                        <a:t>Produces modeled phase distribution</a:t>
                      </a:r>
                    </a:p>
                  </a:txBody>
                  <a:tcPr/>
                </a:tc>
                <a:extLst>
                  <a:ext uri="{0D108BD9-81ED-4DB2-BD59-A6C34878D82A}">
                    <a16:rowId xmlns:a16="http://schemas.microsoft.com/office/drawing/2014/main" val="3043921012"/>
                  </a:ext>
                </a:extLst>
              </a:tr>
              <a:tr h="149770">
                <a:tc>
                  <a:txBody>
                    <a:bodyPr/>
                    <a:lstStyle/>
                    <a:p>
                      <a:r>
                        <a:rPr lang="en-US" sz="1400" kern="1200" dirty="0">
                          <a:solidFill>
                            <a:schemeClr val="tx1"/>
                          </a:solidFill>
                          <a:latin typeface="Roboto" panose="02000000000000000000" pitchFamily="2" charset="0"/>
                          <a:ea typeface="Roboto" panose="02000000000000000000" pitchFamily="2" charset="0"/>
                          <a:cs typeface="Roboto" panose="02000000000000000000" pitchFamily="2" charset="0"/>
                        </a:rPr>
                        <a:t>PiN based on survey representation</a:t>
                      </a:r>
                    </a:p>
                  </a:txBody>
                  <a:tcPr>
                    <a:solidFill>
                      <a:schemeClr val="accent2">
                        <a:lumMod val="40000"/>
                        <a:lumOff val="60000"/>
                      </a:schemeClr>
                    </a:solidFill>
                  </a:tcPr>
                </a:tc>
                <a:tc>
                  <a:txBody>
                    <a:bodyPr/>
                    <a:lstStyle/>
                    <a:p>
                      <a:pPr marL="0" algn="l" defTabSz="914400" rtl="0" eaLnBrk="1" latinLnBrk="0" hangingPunct="1"/>
                      <a:r>
                        <a:rPr lang="en-US" sz="1400" kern="1200" dirty="0">
                          <a:solidFill>
                            <a:schemeClr val="tx1"/>
                          </a:solidFill>
                          <a:latin typeface="Roboto" panose="02000000000000000000" pitchFamily="2" charset="0"/>
                          <a:ea typeface="Roboto" panose="02000000000000000000" pitchFamily="2" charset="0"/>
                          <a:cs typeface="Roboto" panose="02000000000000000000" pitchFamily="2" charset="0"/>
                        </a:rPr>
                        <a:t>PiN based on area severity allocation</a:t>
                      </a:r>
                    </a:p>
                  </a:txBody>
                  <a:tcPr/>
                </a:tc>
                <a:extLst>
                  <a:ext uri="{0D108BD9-81ED-4DB2-BD59-A6C34878D82A}">
                    <a16:rowId xmlns:a16="http://schemas.microsoft.com/office/drawing/2014/main" val="1762264238"/>
                  </a:ext>
                </a:extLst>
              </a:tr>
            </a:tbl>
          </a:graphicData>
        </a:graphic>
      </p:graphicFrame>
    </p:spTree>
    <p:custDataLst>
      <p:tags r:id="rId1"/>
    </p:custDataLst>
    <p:extLst>
      <p:ext uri="{BB962C8B-B14F-4D97-AF65-F5344CB8AC3E}">
        <p14:creationId xmlns:p14="http://schemas.microsoft.com/office/powerpoint/2010/main" val="2400642013"/>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20002F-8009-5D72-C80F-FDD31C427A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E3EF54-D660-80B2-E6CF-3E3BA097B297}"/>
              </a:ext>
            </a:extLst>
          </p:cNvPr>
          <p:cNvSpPr>
            <a:spLocks noGrp="1"/>
          </p:cNvSpPr>
          <p:nvPr>
            <p:ph type="title"/>
          </p:nvPr>
        </p:nvSpPr>
        <p:spPr>
          <a:xfrm>
            <a:off x="1377387" y="1844824"/>
            <a:ext cx="9437226" cy="2349792"/>
          </a:xfrm>
        </p:spPr>
        <p:txBody>
          <a:bodyPr>
            <a:normAutofit/>
          </a:bodyPr>
          <a:lstStyle/>
          <a:p>
            <a:r>
              <a:rPr lang="en-US" sz="3200" dirty="0">
                <a:latin typeface="Roboto" panose="02000000000000000000" pitchFamily="2" charset="0"/>
              </a:rPr>
              <a:t>SEVERITY &amp; PiN</a:t>
            </a:r>
            <a:br>
              <a:rPr lang="en-US" sz="3200" dirty="0">
                <a:latin typeface="Roboto" panose="02000000000000000000" pitchFamily="2" charset="0"/>
              </a:rPr>
            </a:br>
            <a:r>
              <a:rPr lang="en-US" sz="1800" dirty="0">
                <a:latin typeface="Roboto" panose="02000000000000000000" pitchFamily="2" charset="0"/>
              </a:rPr>
              <a:t>3. Data Poor Scenario tool</a:t>
            </a:r>
          </a:p>
        </p:txBody>
      </p:sp>
    </p:spTree>
    <p:custDataLst>
      <p:tags r:id="rId1"/>
    </p:custDataLst>
    <p:extLst>
      <p:ext uri="{BB962C8B-B14F-4D97-AF65-F5344CB8AC3E}">
        <p14:creationId xmlns:p14="http://schemas.microsoft.com/office/powerpoint/2010/main" val="7241299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15E231-EA6A-1095-D83C-09E7E67A81DD}"/>
            </a:ext>
          </a:extLst>
        </p:cNvPr>
        <p:cNvGrpSpPr/>
        <p:nvPr/>
      </p:nvGrpSpPr>
      <p:grpSpPr>
        <a:xfrm>
          <a:off x="0" y="0"/>
          <a:ext cx="0" cy="0"/>
          <a:chOff x="0" y="0"/>
          <a:chExt cx="0" cy="0"/>
        </a:xfrm>
      </p:grpSpPr>
      <p:sp>
        <p:nvSpPr>
          <p:cNvPr id="29" name="Rectangle 28">
            <a:extLst>
              <a:ext uri="{FF2B5EF4-FFF2-40B4-BE49-F238E27FC236}">
                <a16:creationId xmlns:a16="http://schemas.microsoft.com/office/drawing/2014/main" id="{043A4BD5-53F9-576A-136B-2EA3994035A0}"/>
              </a:ext>
            </a:extLst>
          </p:cNvPr>
          <p:cNvSpPr/>
          <p:nvPr/>
        </p:nvSpPr>
        <p:spPr>
          <a:xfrm>
            <a:off x="0" y="1"/>
            <a:ext cx="12192000" cy="775982"/>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2400" b="1" dirty="0">
                <a:solidFill>
                  <a:schemeClr val="tx1"/>
                </a:solidFill>
              </a:rPr>
              <a:t>Severity &amp; PiN (by population groups) – Data Poor Scenario Tool</a:t>
            </a:r>
            <a:endParaRPr lang="en-US" b="1" dirty="0">
              <a:solidFill>
                <a:srgbClr val="000000"/>
              </a:solidFill>
            </a:endParaRPr>
          </a:p>
        </p:txBody>
      </p:sp>
      <p:pic>
        <p:nvPicPr>
          <p:cNvPr id="7" name="Picture 6" descr="A logo of a group of colorful people&#10;&#10;Description automatically generated">
            <a:extLst>
              <a:ext uri="{FF2B5EF4-FFF2-40B4-BE49-F238E27FC236}">
                <a16:creationId xmlns:a16="http://schemas.microsoft.com/office/drawing/2014/main" id="{F94EDA33-0E3E-C709-D5FE-C781079F135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95904" y="137245"/>
            <a:ext cx="762960" cy="507201"/>
          </a:xfrm>
          <a:prstGeom prst="rect">
            <a:avLst/>
          </a:prstGeom>
        </p:spPr>
      </p:pic>
      <p:pic>
        <p:nvPicPr>
          <p:cNvPr id="8" name="Picture 7" descr="A black background with a black square&#10;&#10;Description automatically generated with medium confidence">
            <a:extLst>
              <a:ext uri="{FF2B5EF4-FFF2-40B4-BE49-F238E27FC236}">
                <a16:creationId xmlns:a16="http://schemas.microsoft.com/office/drawing/2014/main" id="{51B4160C-DCBC-6C58-31A7-D58F742F983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39057" y="6524158"/>
            <a:ext cx="1377703" cy="196597"/>
          </a:xfrm>
          <a:prstGeom prst="rect">
            <a:avLst/>
          </a:prstGeom>
        </p:spPr>
      </p:pic>
      <p:cxnSp>
        <p:nvCxnSpPr>
          <p:cNvPr id="49" name="Straight Connector 48">
            <a:extLst>
              <a:ext uri="{FF2B5EF4-FFF2-40B4-BE49-F238E27FC236}">
                <a16:creationId xmlns:a16="http://schemas.microsoft.com/office/drawing/2014/main" id="{209466A1-2CDF-0E70-332B-FA015BF0FFB5}"/>
              </a:ext>
            </a:extLst>
          </p:cNvPr>
          <p:cNvCxnSpPr/>
          <p:nvPr/>
        </p:nvCxnSpPr>
        <p:spPr>
          <a:xfrm>
            <a:off x="2711624" y="818796"/>
            <a:ext cx="0" cy="5428124"/>
          </a:xfrm>
          <a:prstGeom prst="line">
            <a:avLst/>
          </a:prstGeom>
          <a:ln>
            <a:solidFill>
              <a:schemeClr val="bg2">
                <a:lumMod val="90000"/>
              </a:schemeClr>
            </a:solidFill>
          </a:ln>
        </p:spPr>
        <p:style>
          <a:lnRef idx="2">
            <a:schemeClr val="accent1"/>
          </a:lnRef>
          <a:fillRef idx="0">
            <a:schemeClr val="accent1"/>
          </a:fillRef>
          <a:effectRef idx="1">
            <a:schemeClr val="accent1"/>
          </a:effectRef>
          <a:fontRef idx="minor">
            <a:schemeClr val="tx1"/>
          </a:fontRef>
        </p:style>
      </p:cxnSp>
      <p:sp>
        <p:nvSpPr>
          <p:cNvPr id="71" name="Rectangle 70">
            <a:extLst>
              <a:ext uri="{FF2B5EF4-FFF2-40B4-BE49-F238E27FC236}">
                <a16:creationId xmlns:a16="http://schemas.microsoft.com/office/drawing/2014/main" id="{EF946D43-6BEA-C9DD-C6CE-346FB509C8D9}"/>
              </a:ext>
            </a:extLst>
          </p:cNvPr>
          <p:cNvSpPr/>
          <p:nvPr/>
        </p:nvSpPr>
        <p:spPr>
          <a:xfrm>
            <a:off x="25882" y="2276872"/>
            <a:ext cx="2418474" cy="360040"/>
          </a:xfrm>
          <a:prstGeom prst="rect">
            <a:avLst/>
          </a:prstGeom>
          <a:solidFill>
            <a:schemeClr val="accent3">
              <a:lumMod val="75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Aft>
                <a:spcPts val="800"/>
              </a:spcAft>
              <a:buNone/>
            </a:pPr>
            <a:r>
              <a:rPr lang="en-GB" sz="1400" b="1" dirty="0">
                <a:solidFill>
                  <a:schemeClr val="bg1"/>
                </a:solidFill>
                <a:effectLst/>
                <a:latin typeface="Calibri" panose="020F0502020204030204" pitchFamily="34" charset="0"/>
                <a:ea typeface="Calibri" panose="020F0502020204030204" pitchFamily="34" charset="0"/>
              </a:rPr>
              <a:t>Data Poor Scenario Tool</a:t>
            </a:r>
            <a:endParaRPr lang="en-US" sz="2400" dirty="0">
              <a:solidFill>
                <a:schemeClr val="bg1"/>
              </a:solidFill>
              <a:effectLst/>
              <a:latin typeface="Calibri" panose="020F0502020204030204" pitchFamily="34" charset="0"/>
              <a:ea typeface="Calibri" panose="020F0502020204030204" pitchFamily="34" charset="0"/>
            </a:endParaRPr>
          </a:p>
        </p:txBody>
      </p:sp>
      <p:sp>
        <p:nvSpPr>
          <p:cNvPr id="5" name="Text 25">
            <a:extLst>
              <a:ext uri="{FF2B5EF4-FFF2-40B4-BE49-F238E27FC236}">
                <a16:creationId xmlns:a16="http://schemas.microsoft.com/office/drawing/2014/main" id="{15948A95-E06F-5C2E-2BC7-133923F2562F}"/>
              </a:ext>
            </a:extLst>
          </p:cNvPr>
          <p:cNvSpPr/>
          <p:nvPr/>
        </p:nvSpPr>
        <p:spPr>
          <a:xfrm>
            <a:off x="3548893" y="1194030"/>
            <a:ext cx="8503678" cy="1968654"/>
          </a:xfrm>
          <a:prstGeom prst="rect">
            <a:avLst/>
          </a:prstGeom>
          <a:noFill/>
          <a:ln/>
        </p:spPr>
        <p:txBody>
          <a:bodyPr wrap="square" lIns="0" tIns="0" rIns="0" bIns="0" rtlCol="0" anchor="ctr">
            <a:noAutofit/>
          </a:bodyPr>
          <a:lstStyle/>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Import Protection Risks Severity Analysis Scores.</a:t>
            </a:r>
          </a:p>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Select Top 5 Protection Risks.</a:t>
            </a:r>
          </a:p>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Populate population data by SADD (</a:t>
            </a:r>
            <a:r>
              <a:rPr lang="en-US" sz="1400" dirty="0" err="1">
                <a:solidFill>
                  <a:srgbClr val="002060"/>
                </a:solidFill>
                <a:latin typeface="Roboto" panose="02000000000000000000" pitchFamily="2" charset="0"/>
                <a:ea typeface="Roboto" panose="02000000000000000000" pitchFamily="2" charset="0"/>
                <a:cs typeface="Roboto" panose="02000000000000000000" pitchFamily="2" charset="0"/>
              </a:rPr>
              <a:t>PeR</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 / or Affected).</a:t>
            </a:r>
          </a:p>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Final severity score is used to distributes the </a:t>
            </a:r>
            <a:r>
              <a:rPr lang="en-US" sz="1400" dirty="0" err="1">
                <a:solidFill>
                  <a:srgbClr val="002060"/>
                </a:solidFill>
                <a:latin typeface="Roboto" panose="02000000000000000000" pitchFamily="2" charset="0"/>
                <a:ea typeface="Roboto" panose="02000000000000000000" pitchFamily="2" charset="0"/>
                <a:cs typeface="Roboto" panose="02000000000000000000" pitchFamily="2" charset="0"/>
              </a:rPr>
              <a:t>PeR</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 / or Affected population across severity phases using proportional allocation table.</a:t>
            </a:r>
          </a:p>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Generate PiN.</a:t>
            </a:r>
          </a:p>
        </p:txBody>
      </p:sp>
      <p:sp>
        <p:nvSpPr>
          <p:cNvPr id="6" name="TextBox 5">
            <a:extLst>
              <a:ext uri="{FF2B5EF4-FFF2-40B4-BE49-F238E27FC236}">
                <a16:creationId xmlns:a16="http://schemas.microsoft.com/office/drawing/2014/main" id="{07DCE3DD-D8EF-94ED-0A12-5920A8A1BA48}"/>
              </a:ext>
            </a:extLst>
          </p:cNvPr>
          <p:cNvSpPr txBox="1"/>
          <p:nvPr/>
        </p:nvSpPr>
        <p:spPr>
          <a:xfrm>
            <a:off x="3490500" y="818796"/>
            <a:ext cx="6108970" cy="369332"/>
          </a:xfrm>
          <a:prstGeom prst="rect">
            <a:avLst/>
          </a:prstGeom>
          <a:noFill/>
        </p:spPr>
        <p:txBody>
          <a:bodyPr wrap="square">
            <a:spAutoFit/>
          </a:bodyPr>
          <a:lstStyle/>
          <a:p>
            <a:r>
              <a:rPr lang="en-US" b="1" dirty="0">
                <a:solidFill>
                  <a:srgbClr val="009FE3"/>
                </a:solidFill>
                <a:cs typeface="Segoe UI"/>
              </a:rPr>
              <a:t>WHAT THE WORKSHEET DOES</a:t>
            </a:r>
            <a:endParaRPr lang="en-US" b="1" dirty="0"/>
          </a:p>
        </p:txBody>
      </p:sp>
      <p:sp>
        <p:nvSpPr>
          <p:cNvPr id="11" name="TextBox 10">
            <a:extLst>
              <a:ext uri="{FF2B5EF4-FFF2-40B4-BE49-F238E27FC236}">
                <a16:creationId xmlns:a16="http://schemas.microsoft.com/office/drawing/2014/main" id="{FB3CC2ED-A613-7EA4-F45D-782D5B728326}"/>
              </a:ext>
            </a:extLst>
          </p:cNvPr>
          <p:cNvSpPr txBox="1"/>
          <p:nvPr/>
        </p:nvSpPr>
        <p:spPr>
          <a:xfrm>
            <a:off x="2982544" y="5811520"/>
            <a:ext cx="8976320" cy="461665"/>
          </a:xfrm>
          <a:prstGeom prst="rect">
            <a:avLst/>
          </a:prstGeom>
          <a:solidFill>
            <a:srgbClr val="DDFFEC"/>
          </a:solidFill>
        </p:spPr>
        <p:txBody>
          <a:bodyPr wrap="square">
            <a:spAutoFit/>
          </a:bodyPr>
          <a:lstStyle/>
          <a:p>
            <a:r>
              <a:rPr lang="en-US" sz="1200" b="1" i="1" dirty="0">
                <a:solidFill>
                  <a:schemeClr val="accent2">
                    <a:lumMod val="75000"/>
                  </a:schemeClr>
                </a:solidFill>
                <a:cs typeface="Segoe UI"/>
              </a:rPr>
              <a:t>The Data-Poor Scenario Tool provides a practical approach for generating Severity and PiN estimates when household-level assessment data are unavailable, using Protection Risk analysis, affected population figures, and proportional severity allocation.</a:t>
            </a:r>
            <a:endParaRPr lang="en-US" sz="1200" b="1" i="1" dirty="0">
              <a:solidFill>
                <a:schemeClr val="accent2">
                  <a:lumMod val="75000"/>
                </a:schemeClr>
              </a:solidFill>
            </a:endParaRPr>
          </a:p>
        </p:txBody>
      </p:sp>
      <p:graphicFrame>
        <p:nvGraphicFramePr>
          <p:cNvPr id="2" name="Diagram 1">
            <a:extLst>
              <a:ext uri="{FF2B5EF4-FFF2-40B4-BE49-F238E27FC236}">
                <a16:creationId xmlns:a16="http://schemas.microsoft.com/office/drawing/2014/main" id="{592413B0-DD3C-8604-ED8C-797EFE86EB01}"/>
              </a:ext>
            </a:extLst>
          </p:cNvPr>
          <p:cNvGraphicFramePr/>
          <p:nvPr>
            <p:extLst>
              <p:ext uri="{D42A27DB-BD31-4B8C-83A1-F6EECF244321}">
                <p14:modId xmlns:p14="http://schemas.microsoft.com/office/powerpoint/2010/main" val="3994585135"/>
              </p:ext>
            </p:extLst>
          </p:nvPr>
        </p:nvGraphicFramePr>
        <p:xfrm>
          <a:off x="3129793" y="3898830"/>
          <a:ext cx="8829071" cy="1176544"/>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ustDataLst>
      <p:tags r:id="rId1"/>
    </p:custDataLst>
    <p:extLst>
      <p:ext uri="{BB962C8B-B14F-4D97-AF65-F5344CB8AC3E}">
        <p14:creationId xmlns:p14="http://schemas.microsoft.com/office/powerpoint/2010/main" val="2455538865"/>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1865C1-2491-3F28-58F4-7F5ADD2E74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61B1A9-E5DF-82A0-9705-3FCE5CE7F2E4}"/>
              </a:ext>
            </a:extLst>
          </p:cNvPr>
          <p:cNvSpPr>
            <a:spLocks noGrp="1"/>
          </p:cNvSpPr>
          <p:nvPr>
            <p:ph type="title"/>
          </p:nvPr>
        </p:nvSpPr>
        <p:spPr>
          <a:xfrm>
            <a:off x="1377387" y="2442127"/>
            <a:ext cx="9437226" cy="2349792"/>
          </a:xfrm>
        </p:spPr>
        <p:txBody>
          <a:bodyPr>
            <a:normAutofit/>
          </a:bodyPr>
          <a:lstStyle/>
          <a:p>
            <a:r>
              <a:rPr lang="en-US" sz="3200" b="1" i="0" dirty="0">
                <a:effectLst/>
                <a:latin typeface="Roboto" panose="02000000000000000000" pitchFamily="2" charset="0"/>
              </a:rPr>
              <a:t>TARGETING</a:t>
            </a:r>
            <a:endParaRPr lang="en-US" b="0" dirty="0"/>
          </a:p>
        </p:txBody>
      </p:sp>
    </p:spTree>
    <p:custDataLst>
      <p:tags r:id="rId1"/>
    </p:custDataLst>
    <p:extLst>
      <p:ext uri="{BB962C8B-B14F-4D97-AF65-F5344CB8AC3E}">
        <p14:creationId xmlns:p14="http://schemas.microsoft.com/office/powerpoint/2010/main" val="11372931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7AE7E-6E9D-AD06-449E-447B047084D6}"/>
            </a:ext>
          </a:extLst>
        </p:cNvPr>
        <p:cNvGrpSpPr/>
        <p:nvPr/>
      </p:nvGrpSpPr>
      <p:grpSpPr>
        <a:xfrm>
          <a:off x="0" y="0"/>
          <a:ext cx="0" cy="0"/>
          <a:chOff x="0" y="0"/>
          <a:chExt cx="0" cy="0"/>
        </a:xfrm>
      </p:grpSpPr>
      <p:sp>
        <p:nvSpPr>
          <p:cNvPr id="29" name="Rectangle 28">
            <a:extLst>
              <a:ext uri="{FF2B5EF4-FFF2-40B4-BE49-F238E27FC236}">
                <a16:creationId xmlns:a16="http://schemas.microsoft.com/office/drawing/2014/main" id="{29A1C8F6-8CBF-3386-C752-499C91EC0F0A}"/>
              </a:ext>
            </a:extLst>
          </p:cNvPr>
          <p:cNvSpPr/>
          <p:nvPr/>
        </p:nvSpPr>
        <p:spPr>
          <a:xfrm>
            <a:off x="0" y="1"/>
            <a:ext cx="12192000" cy="775982"/>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2400" b="1" dirty="0">
                <a:solidFill>
                  <a:schemeClr val="tx1"/>
                </a:solidFill>
              </a:rPr>
              <a:t>Target Prioritization Matrix Tool</a:t>
            </a:r>
            <a:endParaRPr lang="en-US" b="1" dirty="0">
              <a:solidFill>
                <a:srgbClr val="000000"/>
              </a:solidFill>
            </a:endParaRPr>
          </a:p>
        </p:txBody>
      </p:sp>
      <p:pic>
        <p:nvPicPr>
          <p:cNvPr id="7" name="Picture 6" descr="A logo of a group of colorful people&#10;&#10;Description automatically generated">
            <a:extLst>
              <a:ext uri="{FF2B5EF4-FFF2-40B4-BE49-F238E27FC236}">
                <a16:creationId xmlns:a16="http://schemas.microsoft.com/office/drawing/2014/main" id="{D58E384A-8CA0-37A4-C7E3-0860D329A8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95904" y="137245"/>
            <a:ext cx="762960" cy="507201"/>
          </a:xfrm>
          <a:prstGeom prst="rect">
            <a:avLst/>
          </a:prstGeom>
        </p:spPr>
      </p:pic>
      <p:pic>
        <p:nvPicPr>
          <p:cNvPr id="8" name="Picture 7" descr="A black background with a black square&#10;&#10;Description automatically generated with medium confidence">
            <a:extLst>
              <a:ext uri="{FF2B5EF4-FFF2-40B4-BE49-F238E27FC236}">
                <a16:creationId xmlns:a16="http://schemas.microsoft.com/office/drawing/2014/main" id="{DBED1758-A23E-5E7B-F876-0DD6E6D4B46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39057" y="6524158"/>
            <a:ext cx="1377703" cy="196597"/>
          </a:xfrm>
          <a:prstGeom prst="rect">
            <a:avLst/>
          </a:prstGeom>
        </p:spPr>
      </p:pic>
      <p:cxnSp>
        <p:nvCxnSpPr>
          <p:cNvPr id="49" name="Straight Connector 48">
            <a:extLst>
              <a:ext uri="{FF2B5EF4-FFF2-40B4-BE49-F238E27FC236}">
                <a16:creationId xmlns:a16="http://schemas.microsoft.com/office/drawing/2014/main" id="{3E4B9D87-2B59-E920-8858-FA11DEDBDAD2}"/>
              </a:ext>
            </a:extLst>
          </p:cNvPr>
          <p:cNvCxnSpPr/>
          <p:nvPr/>
        </p:nvCxnSpPr>
        <p:spPr>
          <a:xfrm>
            <a:off x="2711624" y="818796"/>
            <a:ext cx="0" cy="5428124"/>
          </a:xfrm>
          <a:prstGeom prst="line">
            <a:avLst/>
          </a:prstGeom>
          <a:ln>
            <a:solidFill>
              <a:schemeClr val="bg2">
                <a:lumMod val="90000"/>
              </a:schemeClr>
            </a:solidFill>
          </a:ln>
        </p:spPr>
        <p:style>
          <a:lnRef idx="2">
            <a:schemeClr val="accent1"/>
          </a:lnRef>
          <a:fillRef idx="0">
            <a:schemeClr val="accent1"/>
          </a:fillRef>
          <a:effectRef idx="1">
            <a:schemeClr val="accent1"/>
          </a:effectRef>
          <a:fontRef idx="minor">
            <a:schemeClr val="tx1"/>
          </a:fontRef>
        </p:style>
      </p:cxnSp>
      <p:sp>
        <p:nvSpPr>
          <p:cNvPr id="71" name="Rectangle 70">
            <a:extLst>
              <a:ext uri="{FF2B5EF4-FFF2-40B4-BE49-F238E27FC236}">
                <a16:creationId xmlns:a16="http://schemas.microsoft.com/office/drawing/2014/main" id="{01D672E7-C5A7-F60A-06E2-F2C2E73FADAE}"/>
              </a:ext>
            </a:extLst>
          </p:cNvPr>
          <p:cNvSpPr/>
          <p:nvPr/>
        </p:nvSpPr>
        <p:spPr>
          <a:xfrm>
            <a:off x="47328" y="2479135"/>
            <a:ext cx="2418474" cy="360040"/>
          </a:xfrm>
          <a:prstGeom prst="rect">
            <a:avLst/>
          </a:prstGeom>
          <a:solidFill>
            <a:schemeClr val="accent3">
              <a:lumMod val="75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Aft>
                <a:spcPts val="800"/>
              </a:spcAft>
              <a:buNone/>
            </a:pPr>
            <a:r>
              <a:rPr lang="en-GB" sz="1400" b="1" dirty="0">
                <a:solidFill>
                  <a:schemeClr val="bg1"/>
                </a:solidFill>
                <a:effectLst/>
                <a:latin typeface="Calibri" panose="020F0502020204030204" pitchFamily="34" charset="0"/>
                <a:ea typeface="Calibri" panose="020F0502020204030204" pitchFamily="34" charset="0"/>
              </a:rPr>
              <a:t>Targeting</a:t>
            </a:r>
            <a:endParaRPr lang="en-US" sz="2400" dirty="0">
              <a:solidFill>
                <a:schemeClr val="bg1"/>
              </a:solidFill>
              <a:effectLst/>
              <a:latin typeface="Calibri" panose="020F0502020204030204" pitchFamily="34" charset="0"/>
              <a:ea typeface="Calibri" panose="020F0502020204030204" pitchFamily="34" charset="0"/>
            </a:endParaRPr>
          </a:p>
        </p:txBody>
      </p:sp>
      <p:grpSp>
        <p:nvGrpSpPr>
          <p:cNvPr id="3" name="Group 2">
            <a:extLst>
              <a:ext uri="{FF2B5EF4-FFF2-40B4-BE49-F238E27FC236}">
                <a16:creationId xmlns:a16="http://schemas.microsoft.com/office/drawing/2014/main" id="{D2C8BCE7-F76D-DAB7-A689-52146442E8A9}"/>
              </a:ext>
            </a:extLst>
          </p:cNvPr>
          <p:cNvGrpSpPr/>
          <p:nvPr/>
        </p:nvGrpSpPr>
        <p:grpSpPr>
          <a:xfrm>
            <a:off x="3863752" y="1343303"/>
            <a:ext cx="5491604" cy="3723029"/>
            <a:chOff x="0" y="0"/>
            <a:chExt cx="4314825" cy="2647950"/>
          </a:xfrm>
        </p:grpSpPr>
        <p:grpSp>
          <p:nvGrpSpPr>
            <p:cNvPr id="4" name="Group 3">
              <a:extLst>
                <a:ext uri="{FF2B5EF4-FFF2-40B4-BE49-F238E27FC236}">
                  <a16:creationId xmlns:a16="http://schemas.microsoft.com/office/drawing/2014/main" id="{112E2D28-2756-BBBB-E588-8B44BAAAA28C}"/>
                </a:ext>
              </a:extLst>
            </p:cNvPr>
            <p:cNvGrpSpPr/>
            <p:nvPr/>
          </p:nvGrpSpPr>
          <p:grpSpPr>
            <a:xfrm>
              <a:off x="0" y="0"/>
              <a:ext cx="4314825" cy="2647950"/>
              <a:chOff x="0" y="0"/>
              <a:chExt cx="4314825" cy="2647950"/>
            </a:xfrm>
          </p:grpSpPr>
          <p:sp>
            <p:nvSpPr>
              <p:cNvPr id="9" name="Rectangle 8">
                <a:extLst>
                  <a:ext uri="{FF2B5EF4-FFF2-40B4-BE49-F238E27FC236}">
                    <a16:creationId xmlns:a16="http://schemas.microsoft.com/office/drawing/2014/main" id="{7B77526B-9E9B-F124-2719-43D77561BBD4}"/>
                  </a:ext>
                </a:extLst>
              </p:cNvPr>
              <p:cNvSpPr/>
              <p:nvPr/>
            </p:nvSpPr>
            <p:spPr>
              <a:xfrm>
                <a:off x="0" y="0"/>
                <a:ext cx="4314825" cy="2647950"/>
              </a:xfrm>
              <a:prstGeom prst="rect">
                <a:avLst/>
              </a:prstGeom>
              <a:noFill/>
              <a:ln>
                <a:noFill/>
              </a:ln>
            </p:spPr>
            <p:txBody>
              <a:bodyPr spcFirstLastPara="1" wrap="square" lIns="91425" tIns="91425" rIns="91425" bIns="91425" anchor="ctr" anchorCtr="0">
                <a:noAutofit/>
              </a:bodyPr>
              <a:lstStyle/>
              <a:p>
                <a:pPr marL="0" marR="0">
                  <a:lnSpc>
                    <a:spcPct val="107000"/>
                  </a:lnSpc>
                  <a:spcAft>
                    <a:spcPts val="800"/>
                  </a:spcAft>
                  <a:buNone/>
                </a:pPr>
                <a:r>
                  <a:rPr lang="en-GB" sz="1400">
                    <a:effectLst/>
                    <a:latin typeface="Calibri" panose="020F0502020204030204" pitchFamily="34" charset="0"/>
                    <a:ea typeface="Calibri" panose="020F0502020204030204" pitchFamily="34" charset="0"/>
                  </a:rPr>
                  <a:t> </a:t>
                </a:r>
                <a:endParaRPr lang="en-US" sz="2400">
                  <a:effectLst/>
                  <a:latin typeface="Calibri" panose="020F0502020204030204" pitchFamily="34" charset="0"/>
                  <a:ea typeface="Calibri" panose="020F0502020204030204" pitchFamily="34" charset="0"/>
                </a:endParaRPr>
              </a:p>
            </p:txBody>
          </p:sp>
          <p:sp>
            <p:nvSpPr>
              <p:cNvPr id="10" name="Rectangle 9">
                <a:extLst>
                  <a:ext uri="{FF2B5EF4-FFF2-40B4-BE49-F238E27FC236}">
                    <a16:creationId xmlns:a16="http://schemas.microsoft.com/office/drawing/2014/main" id="{7F3567E8-9448-EADD-2157-091789A33685}"/>
                  </a:ext>
                </a:extLst>
              </p:cNvPr>
              <p:cNvSpPr/>
              <p:nvPr/>
            </p:nvSpPr>
            <p:spPr>
              <a:xfrm rot="5400000">
                <a:off x="-194106" y="651694"/>
                <a:ext cx="873469" cy="105995"/>
              </a:xfrm>
              <a:prstGeom prst="rect">
                <a:avLst/>
              </a:prstGeom>
              <a:solidFill>
                <a:srgbClr val="ED1922"/>
              </a:solidFill>
              <a:ln>
                <a:noFill/>
              </a:ln>
            </p:spPr>
            <p:txBody>
              <a:bodyPr spcFirstLastPara="1" wrap="square" lIns="91425" tIns="91425" rIns="91425" bIns="91425" anchor="ctr" anchorCtr="0">
                <a:noAutofit/>
              </a:bodyPr>
              <a:lstStyle/>
              <a:p>
                <a:pPr marL="0" marR="0">
                  <a:lnSpc>
                    <a:spcPct val="107000"/>
                  </a:lnSpc>
                  <a:spcAft>
                    <a:spcPts val="800"/>
                  </a:spcAft>
                  <a:buNone/>
                </a:pPr>
                <a:r>
                  <a:rPr lang="en-GB" sz="1400">
                    <a:effectLst/>
                    <a:latin typeface="Calibri" panose="020F0502020204030204" pitchFamily="34" charset="0"/>
                    <a:ea typeface="Calibri" panose="020F0502020204030204" pitchFamily="34" charset="0"/>
                  </a:rPr>
                  <a:t> </a:t>
                </a:r>
                <a:endParaRPr lang="en-US" sz="2400">
                  <a:effectLst/>
                  <a:latin typeface="Calibri" panose="020F0502020204030204" pitchFamily="34" charset="0"/>
                  <a:ea typeface="Calibri" panose="020F0502020204030204" pitchFamily="34" charset="0"/>
                </a:endParaRPr>
              </a:p>
            </p:txBody>
          </p:sp>
          <p:sp>
            <p:nvSpPr>
              <p:cNvPr id="12" name="Rectangle: Rounded Corners 11">
                <a:extLst>
                  <a:ext uri="{FF2B5EF4-FFF2-40B4-BE49-F238E27FC236}">
                    <a16:creationId xmlns:a16="http://schemas.microsoft.com/office/drawing/2014/main" id="{74FDFA04-7ACC-606D-99CF-157F863AB872}"/>
                  </a:ext>
                </a:extLst>
              </p:cNvPr>
              <p:cNvSpPr/>
              <p:nvPr/>
            </p:nvSpPr>
            <p:spPr>
              <a:xfrm>
                <a:off x="2170" y="87360"/>
                <a:ext cx="1177728" cy="706636"/>
              </a:xfrm>
              <a:prstGeom prst="roundRect">
                <a:avLst>
                  <a:gd name="adj" fmla="val 10000"/>
                </a:avLst>
              </a:prstGeom>
              <a:solidFill>
                <a:srgbClr val="ED1922"/>
              </a:solidFill>
              <a:ln w="1270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marR="0">
                  <a:lnSpc>
                    <a:spcPct val="107000"/>
                  </a:lnSpc>
                  <a:spcAft>
                    <a:spcPts val="800"/>
                  </a:spcAft>
                  <a:buNone/>
                </a:pPr>
                <a:r>
                  <a:rPr lang="en-GB" sz="1400">
                    <a:effectLst/>
                    <a:latin typeface="Calibri" panose="020F0502020204030204" pitchFamily="34" charset="0"/>
                    <a:ea typeface="Calibri" panose="020F0502020204030204" pitchFamily="34" charset="0"/>
                  </a:rPr>
                  <a:t> </a:t>
                </a:r>
                <a:endParaRPr lang="en-US" sz="2400">
                  <a:effectLst/>
                  <a:latin typeface="Calibri" panose="020F0502020204030204" pitchFamily="34" charset="0"/>
                  <a:ea typeface="Calibri" panose="020F0502020204030204" pitchFamily="34" charset="0"/>
                </a:endParaRPr>
              </a:p>
            </p:txBody>
          </p:sp>
          <p:sp>
            <p:nvSpPr>
              <p:cNvPr id="13" name="Text Box 1578096115">
                <a:extLst>
                  <a:ext uri="{FF2B5EF4-FFF2-40B4-BE49-F238E27FC236}">
                    <a16:creationId xmlns:a16="http://schemas.microsoft.com/office/drawing/2014/main" id="{5B32BC1F-4404-F57E-DF9B-FBE6C59B0CB6}"/>
                  </a:ext>
                </a:extLst>
              </p:cNvPr>
              <p:cNvSpPr txBox="1"/>
              <p:nvPr/>
            </p:nvSpPr>
            <p:spPr>
              <a:xfrm>
                <a:off x="22867" y="108058"/>
                <a:ext cx="1136334" cy="665242"/>
              </a:xfrm>
              <a:prstGeom prst="rect">
                <a:avLst/>
              </a:prstGeom>
              <a:noFill/>
              <a:ln>
                <a:noFill/>
              </a:ln>
            </p:spPr>
            <p:txBody>
              <a:bodyPr spcFirstLastPara="1" wrap="square" lIns="41900" tIns="41900" rIns="41900" bIns="41900" anchor="ctr" anchorCtr="0">
                <a:noAutofit/>
              </a:bodyPr>
              <a:lstStyle/>
              <a:p>
                <a:pPr marL="0" marR="0">
                  <a:lnSpc>
                    <a:spcPct val="89000"/>
                  </a:lnSpc>
                  <a:spcAft>
                    <a:spcPts val="800"/>
                  </a:spcAft>
                  <a:buNone/>
                </a:pPr>
                <a:r>
                  <a:rPr lang="en-GB" sz="1400" dirty="0">
                    <a:solidFill>
                      <a:schemeClr val="bg1"/>
                    </a:solidFill>
                    <a:effectLst/>
                    <a:latin typeface="Calibri" panose="020F0502020204030204" pitchFamily="34" charset="0"/>
                    <a:ea typeface="Calibri" panose="020F0502020204030204" pitchFamily="34" charset="0"/>
                  </a:rPr>
                  <a:t>1. Protection Severity &amp; PiN (previous year)</a:t>
                </a:r>
                <a:endParaRPr lang="en-US" sz="2400" dirty="0">
                  <a:solidFill>
                    <a:schemeClr val="bg1"/>
                  </a:solidFill>
                  <a:effectLst/>
                  <a:latin typeface="Calibri" panose="020F0502020204030204" pitchFamily="34" charset="0"/>
                  <a:ea typeface="Calibri" panose="020F0502020204030204" pitchFamily="34" charset="0"/>
                </a:endParaRPr>
              </a:p>
            </p:txBody>
          </p:sp>
          <p:sp>
            <p:nvSpPr>
              <p:cNvPr id="14" name="Rectangle 13">
                <a:extLst>
                  <a:ext uri="{FF2B5EF4-FFF2-40B4-BE49-F238E27FC236}">
                    <a16:creationId xmlns:a16="http://schemas.microsoft.com/office/drawing/2014/main" id="{0AC286C4-0072-408F-D695-A9F6D86B566A}"/>
                  </a:ext>
                </a:extLst>
              </p:cNvPr>
              <p:cNvSpPr/>
              <p:nvPr/>
            </p:nvSpPr>
            <p:spPr>
              <a:xfrm rot="5400000">
                <a:off x="-194106" y="1534990"/>
                <a:ext cx="873469" cy="105995"/>
              </a:xfrm>
              <a:prstGeom prst="rect">
                <a:avLst/>
              </a:prstGeom>
              <a:solidFill>
                <a:schemeClr val="accent1">
                  <a:lumMod val="60000"/>
                  <a:lumOff val="40000"/>
                </a:schemeClr>
              </a:solidFill>
              <a:ln>
                <a:noFill/>
              </a:ln>
            </p:spPr>
            <p:txBody>
              <a:bodyPr spcFirstLastPara="1" wrap="square" lIns="91425" tIns="91425" rIns="91425" bIns="91425" anchor="ctr" anchorCtr="0">
                <a:noAutofit/>
              </a:bodyPr>
              <a:lstStyle/>
              <a:p>
                <a:pPr marL="0" marR="0">
                  <a:lnSpc>
                    <a:spcPct val="107000"/>
                  </a:lnSpc>
                  <a:spcAft>
                    <a:spcPts val="800"/>
                  </a:spcAft>
                  <a:buNone/>
                </a:pPr>
                <a:r>
                  <a:rPr lang="en-GB" sz="1400">
                    <a:effectLst/>
                    <a:latin typeface="Calibri" panose="020F0502020204030204" pitchFamily="34" charset="0"/>
                    <a:ea typeface="Calibri" panose="020F0502020204030204" pitchFamily="34" charset="0"/>
                  </a:rPr>
                  <a:t> </a:t>
                </a:r>
                <a:endParaRPr lang="en-US" sz="2400">
                  <a:effectLst/>
                  <a:latin typeface="Calibri" panose="020F0502020204030204" pitchFamily="34" charset="0"/>
                  <a:ea typeface="Calibri" panose="020F0502020204030204" pitchFamily="34" charset="0"/>
                </a:endParaRPr>
              </a:p>
            </p:txBody>
          </p:sp>
          <p:sp>
            <p:nvSpPr>
              <p:cNvPr id="15" name="Rectangle: Rounded Corners 14">
                <a:extLst>
                  <a:ext uri="{FF2B5EF4-FFF2-40B4-BE49-F238E27FC236}">
                    <a16:creationId xmlns:a16="http://schemas.microsoft.com/office/drawing/2014/main" id="{572A8419-3556-09AC-2B8F-25F8D8345C94}"/>
                  </a:ext>
                </a:extLst>
              </p:cNvPr>
              <p:cNvSpPr/>
              <p:nvPr/>
            </p:nvSpPr>
            <p:spPr>
              <a:xfrm>
                <a:off x="2170" y="970656"/>
                <a:ext cx="1177728" cy="706636"/>
              </a:xfrm>
              <a:prstGeom prst="roundRect">
                <a:avLst>
                  <a:gd name="adj" fmla="val 10000"/>
                </a:avLst>
              </a:prstGeom>
              <a:solidFill>
                <a:schemeClr val="accent1">
                  <a:lumMod val="40000"/>
                  <a:lumOff val="60000"/>
                </a:schemeClr>
              </a:solidFill>
              <a:ln w="1270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marR="0">
                  <a:lnSpc>
                    <a:spcPct val="107000"/>
                  </a:lnSpc>
                  <a:spcAft>
                    <a:spcPts val="800"/>
                  </a:spcAft>
                  <a:buNone/>
                </a:pPr>
                <a:r>
                  <a:rPr lang="en-GB" sz="1400">
                    <a:effectLst/>
                    <a:latin typeface="Calibri" panose="020F0502020204030204" pitchFamily="34" charset="0"/>
                    <a:ea typeface="Calibri" panose="020F0502020204030204" pitchFamily="34" charset="0"/>
                  </a:rPr>
                  <a:t> </a:t>
                </a:r>
                <a:endParaRPr lang="en-US" sz="2400">
                  <a:effectLst/>
                  <a:latin typeface="Calibri" panose="020F0502020204030204" pitchFamily="34" charset="0"/>
                  <a:ea typeface="Calibri" panose="020F0502020204030204" pitchFamily="34" charset="0"/>
                </a:endParaRPr>
              </a:p>
            </p:txBody>
          </p:sp>
          <p:sp>
            <p:nvSpPr>
              <p:cNvPr id="16" name="Text Box 1575597394">
                <a:extLst>
                  <a:ext uri="{FF2B5EF4-FFF2-40B4-BE49-F238E27FC236}">
                    <a16:creationId xmlns:a16="http://schemas.microsoft.com/office/drawing/2014/main" id="{0FE41679-5E23-DE2F-2696-05E7139EA242}"/>
                  </a:ext>
                </a:extLst>
              </p:cNvPr>
              <p:cNvSpPr txBox="1"/>
              <p:nvPr/>
            </p:nvSpPr>
            <p:spPr>
              <a:xfrm>
                <a:off x="22867" y="991353"/>
                <a:ext cx="869567" cy="665242"/>
              </a:xfrm>
              <a:prstGeom prst="rect">
                <a:avLst/>
              </a:prstGeom>
              <a:solidFill>
                <a:schemeClr val="accent1">
                  <a:lumMod val="40000"/>
                  <a:lumOff val="60000"/>
                </a:schemeClr>
              </a:solidFill>
              <a:ln>
                <a:noFill/>
              </a:ln>
            </p:spPr>
            <p:txBody>
              <a:bodyPr spcFirstLastPara="1" wrap="square" lIns="41900" tIns="41900" rIns="41900" bIns="41900" anchor="ctr" anchorCtr="0">
                <a:noAutofit/>
              </a:bodyPr>
              <a:lstStyle/>
              <a:p>
                <a:pPr marL="0" marR="0">
                  <a:lnSpc>
                    <a:spcPct val="89000"/>
                  </a:lnSpc>
                  <a:spcAft>
                    <a:spcPts val="800"/>
                  </a:spcAft>
                  <a:buNone/>
                </a:pPr>
                <a:r>
                  <a:rPr lang="en-GB" sz="1400" dirty="0">
                    <a:solidFill>
                      <a:srgbClr val="000000"/>
                    </a:solidFill>
                    <a:effectLst/>
                    <a:latin typeface="Calibri" panose="020F0502020204030204" pitchFamily="34" charset="0"/>
                    <a:ea typeface="Calibri" panose="020F0502020204030204" pitchFamily="34" charset="0"/>
                  </a:rPr>
                  <a:t>2. Access Conditions</a:t>
                </a:r>
                <a:endParaRPr lang="en-US" sz="2400" dirty="0">
                  <a:effectLst/>
                  <a:latin typeface="Calibri" panose="020F0502020204030204" pitchFamily="34" charset="0"/>
                  <a:ea typeface="Calibri" panose="020F0502020204030204" pitchFamily="34" charset="0"/>
                </a:endParaRPr>
              </a:p>
            </p:txBody>
          </p:sp>
          <p:sp>
            <p:nvSpPr>
              <p:cNvPr id="17" name="Rectangle 16">
                <a:extLst>
                  <a:ext uri="{FF2B5EF4-FFF2-40B4-BE49-F238E27FC236}">
                    <a16:creationId xmlns:a16="http://schemas.microsoft.com/office/drawing/2014/main" id="{0585A109-7CB6-95BC-D6F3-C3F378C79B95}"/>
                  </a:ext>
                </a:extLst>
              </p:cNvPr>
              <p:cNvSpPr/>
              <p:nvPr/>
            </p:nvSpPr>
            <p:spPr>
              <a:xfrm>
                <a:off x="247541" y="1976638"/>
                <a:ext cx="1556552" cy="105995"/>
              </a:xfrm>
              <a:prstGeom prst="rect">
                <a:avLst/>
              </a:prstGeom>
              <a:solidFill>
                <a:schemeClr val="accent1">
                  <a:lumMod val="60000"/>
                  <a:lumOff val="40000"/>
                </a:schemeClr>
              </a:solidFill>
              <a:ln>
                <a:noFill/>
              </a:ln>
            </p:spPr>
            <p:txBody>
              <a:bodyPr spcFirstLastPara="1" wrap="square" lIns="91425" tIns="91425" rIns="91425" bIns="91425" anchor="ctr" anchorCtr="0">
                <a:noAutofit/>
              </a:bodyPr>
              <a:lstStyle/>
              <a:p>
                <a:pPr marL="0" marR="0">
                  <a:lnSpc>
                    <a:spcPct val="107000"/>
                  </a:lnSpc>
                  <a:spcAft>
                    <a:spcPts val="800"/>
                  </a:spcAft>
                  <a:buNone/>
                </a:pPr>
                <a:r>
                  <a:rPr lang="en-GB" sz="1400">
                    <a:effectLst/>
                    <a:latin typeface="Calibri" panose="020F0502020204030204" pitchFamily="34" charset="0"/>
                    <a:ea typeface="Calibri" panose="020F0502020204030204" pitchFamily="34" charset="0"/>
                  </a:rPr>
                  <a:t> </a:t>
                </a:r>
                <a:endParaRPr lang="en-US" sz="2400">
                  <a:effectLst/>
                  <a:latin typeface="Calibri" panose="020F0502020204030204" pitchFamily="34" charset="0"/>
                  <a:ea typeface="Calibri" panose="020F0502020204030204" pitchFamily="34" charset="0"/>
                </a:endParaRPr>
              </a:p>
            </p:txBody>
          </p:sp>
          <p:sp>
            <p:nvSpPr>
              <p:cNvPr id="18" name="Rectangle: Rounded Corners 17">
                <a:extLst>
                  <a:ext uri="{FF2B5EF4-FFF2-40B4-BE49-F238E27FC236}">
                    <a16:creationId xmlns:a16="http://schemas.microsoft.com/office/drawing/2014/main" id="{E62E3002-6B37-F20B-05D6-89A1C052C2C2}"/>
                  </a:ext>
                </a:extLst>
              </p:cNvPr>
              <p:cNvSpPr/>
              <p:nvPr/>
            </p:nvSpPr>
            <p:spPr>
              <a:xfrm>
                <a:off x="2170" y="1853952"/>
                <a:ext cx="1177728" cy="706636"/>
              </a:xfrm>
              <a:prstGeom prst="roundRect">
                <a:avLst>
                  <a:gd name="adj" fmla="val 10000"/>
                </a:avLst>
              </a:prstGeom>
              <a:solidFill>
                <a:schemeClr val="accent1">
                  <a:lumMod val="40000"/>
                  <a:lumOff val="60000"/>
                </a:schemeClr>
              </a:solidFill>
              <a:ln w="1270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marR="0">
                  <a:lnSpc>
                    <a:spcPct val="107000"/>
                  </a:lnSpc>
                  <a:spcAft>
                    <a:spcPts val="800"/>
                  </a:spcAft>
                  <a:buNone/>
                </a:pPr>
                <a:r>
                  <a:rPr lang="en-GB" sz="1400">
                    <a:effectLst/>
                    <a:latin typeface="Calibri" panose="020F0502020204030204" pitchFamily="34" charset="0"/>
                    <a:ea typeface="Calibri" panose="020F0502020204030204" pitchFamily="34" charset="0"/>
                  </a:rPr>
                  <a:t> </a:t>
                </a:r>
                <a:endParaRPr lang="en-US" sz="2400">
                  <a:effectLst/>
                  <a:latin typeface="Calibri" panose="020F0502020204030204" pitchFamily="34" charset="0"/>
                  <a:ea typeface="Calibri" panose="020F0502020204030204" pitchFamily="34" charset="0"/>
                </a:endParaRPr>
              </a:p>
            </p:txBody>
          </p:sp>
          <p:sp>
            <p:nvSpPr>
              <p:cNvPr id="19" name="Text Box 263412402">
                <a:extLst>
                  <a:ext uri="{FF2B5EF4-FFF2-40B4-BE49-F238E27FC236}">
                    <a16:creationId xmlns:a16="http://schemas.microsoft.com/office/drawing/2014/main" id="{B2FBAF10-2AA5-E5AC-8A7C-3EC243ACCF13}"/>
                  </a:ext>
                </a:extLst>
              </p:cNvPr>
              <p:cNvSpPr txBox="1"/>
              <p:nvPr/>
            </p:nvSpPr>
            <p:spPr>
              <a:xfrm>
                <a:off x="22867" y="1874649"/>
                <a:ext cx="1136334" cy="665242"/>
              </a:xfrm>
              <a:prstGeom prst="rect">
                <a:avLst/>
              </a:prstGeom>
              <a:noFill/>
              <a:ln>
                <a:noFill/>
              </a:ln>
            </p:spPr>
            <p:txBody>
              <a:bodyPr spcFirstLastPara="1" wrap="square" lIns="41900" tIns="41900" rIns="41900" bIns="41900" anchor="ctr" anchorCtr="0">
                <a:noAutofit/>
              </a:bodyPr>
              <a:lstStyle/>
              <a:p>
                <a:pPr marL="0" marR="0">
                  <a:lnSpc>
                    <a:spcPct val="89000"/>
                  </a:lnSpc>
                  <a:spcAft>
                    <a:spcPts val="800"/>
                  </a:spcAft>
                  <a:buNone/>
                </a:pPr>
                <a:r>
                  <a:rPr lang="en-GB" sz="1400" dirty="0">
                    <a:effectLst/>
                    <a:latin typeface="Calibri" panose="020F0502020204030204" pitchFamily="34" charset="0"/>
                    <a:ea typeface="Calibri" panose="020F0502020204030204" pitchFamily="34" charset="0"/>
                  </a:rPr>
                  <a:t>3. Partners Presence</a:t>
                </a:r>
                <a:endParaRPr lang="en-US" sz="2400" dirty="0">
                  <a:effectLst/>
                  <a:latin typeface="Calibri" panose="020F0502020204030204" pitchFamily="34" charset="0"/>
                  <a:ea typeface="Calibri" panose="020F0502020204030204" pitchFamily="34" charset="0"/>
                </a:endParaRPr>
              </a:p>
            </p:txBody>
          </p:sp>
          <p:sp>
            <p:nvSpPr>
              <p:cNvPr id="20" name="Rectangle 19">
                <a:extLst>
                  <a:ext uri="{FF2B5EF4-FFF2-40B4-BE49-F238E27FC236}">
                    <a16:creationId xmlns:a16="http://schemas.microsoft.com/office/drawing/2014/main" id="{A8798457-3624-EFCB-41F2-DAE416AE18D5}"/>
                  </a:ext>
                </a:extLst>
              </p:cNvPr>
              <p:cNvSpPr/>
              <p:nvPr/>
            </p:nvSpPr>
            <p:spPr>
              <a:xfrm rot="-5400000">
                <a:off x="1372272" y="1534990"/>
                <a:ext cx="873469" cy="105995"/>
              </a:xfrm>
              <a:prstGeom prst="rect">
                <a:avLst/>
              </a:prstGeom>
              <a:solidFill>
                <a:schemeClr val="accent1">
                  <a:lumMod val="60000"/>
                  <a:lumOff val="40000"/>
                </a:schemeClr>
              </a:solidFill>
              <a:ln>
                <a:noFill/>
              </a:ln>
            </p:spPr>
            <p:txBody>
              <a:bodyPr spcFirstLastPara="1" wrap="square" lIns="91425" tIns="91425" rIns="91425" bIns="91425" anchor="ctr" anchorCtr="0">
                <a:noAutofit/>
              </a:bodyPr>
              <a:lstStyle/>
              <a:p>
                <a:pPr marL="0" marR="0">
                  <a:lnSpc>
                    <a:spcPct val="107000"/>
                  </a:lnSpc>
                  <a:spcAft>
                    <a:spcPts val="800"/>
                  </a:spcAft>
                  <a:buNone/>
                </a:pPr>
                <a:r>
                  <a:rPr lang="en-GB" sz="1400">
                    <a:effectLst/>
                    <a:latin typeface="Calibri" panose="020F0502020204030204" pitchFamily="34" charset="0"/>
                    <a:ea typeface="Calibri" panose="020F0502020204030204" pitchFamily="34" charset="0"/>
                  </a:rPr>
                  <a:t> </a:t>
                </a:r>
                <a:endParaRPr lang="en-US" sz="2400">
                  <a:effectLst/>
                  <a:latin typeface="Calibri" panose="020F0502020204030204" pitchFamily="34" charset="0"/>
                  <a:ea typeface="Calibri" panose="020F0502020204030204" pitchFamily="34" charset="0"/>
                </a:endParaRPr>
              </a:p>
            </p:txBody>
          </p:sp>
          <p:sp>
            <p:nvSpPr>
              <p:cNvPr id="21" name="Rectangle: Rounded Corners 20">
                <a:extLst>
                  <a:ext uri="{FF2B5EF4-FFF2-40B4-BE49-F238E27FC236}">
                    <a16:creationId xmlns:a16="http://schemas.microsoft.com/office/drawing/2014/main" id="{9CAA3DEF-3651-D023-DEC7-614912C193B1}"/>
                  </a:ext>
                </a:extLst>
              </p:cNvPr>
              <p:cNvSpPr/>
              <p:nvPr/>
            </p:nvSpPr>
            <p:spPr>
              <a:xfrm>
                <a:off x="1568548" y="1853952"/>
                <a:ext cx="1177728" cy="706636"/>
              </a:xfrm>
              <a:prstGeom prst="roundRect">
                <a:avLst>
                  <a:gd name="adj" fmla="val 10000"/>
                </a:avLst>
              </a:prstGeom>
              <a:solidFill>
                <a:schemeClr val="bg1"/>
              </a:solidFill>
              <a:ln w="1270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marR="0">
                  <a:lnSpc>
                    <a:spcPct val="107000"/>
                  </a:lnSpc>
                  <a:spcAft>
                    <a:spcPts val="800"/>
                  </a:spcAft>
                  <a:buNone/>
                </a:pPr>
                <a:r>
                  <a:rPr lang="en-GB" sz="1400">
                    <a:effectLst/>
                    <a:latin typeface="Calibri" panose="020F0502020204030204" pitchFamily="34" charset="0"/>
                    <a:ea typeface="Calibri" panose="020F0502020204030204" pitchFamily="34" charset="0"/>
                  </a:rPr>
                  <a:t> </a:t>
                </a:r>
                <a:endParaRPr lang="en-US" sz="2400">
                  <a:effectLst/>
                  <a:latin typeface="Calibri" panose="020F0502020204030204" pitchFamily="34" charset="0"/>
                  <a:ea typeface="Calibri" panose="020F0502020204030204" pitchFamily="34" charset="0"/>
                </a:endParaRPr>
              </a:p>
            </p:txBody>
          </p:sp>
          <p:sp>
            <p:nvSpPr>
              <p:cNvPr id="22" name="Text Box 913526937">
                <a:extLst>
                  <a:ext uri="{FF2B5EF4-FFF2-40B4-BE49-F238E27FC236}">
                    <a16:creationId xmlns:a16="http://schemas.microsoft.com/office/drawing/2014/main" id="{2B337729-EF7D-F9BB-91F7-4580A69BD340}"/>
                  </a:ext>
                </a:extLst>
              </p:cNvPr>
              <p:cNvSpPr txBox="1"/>
              <p:nvPr/>
            </p:nvSpPr>
            <p:spPr>
              <a:xfrm>
                <a:off x="1589245" y="1874649"/>
                <a:ext cx="1136334" cy="665242"/>
              </a:xfrm>
              <a:prstGeom prst="rect">
                <a:avLst/>
              </a:prstGeom>
              <a:solidFill>
                <a:schemeClr val="accent1">
                  <a:lumMod val="40000"/>
                  <a:lumOff val="60000"/>
                </a:schemeClr>
              </a:solidFill>
              <a:ln>
                <a:noFill/>
              </a:ln>
            </p:spPr>
            <p:txBody>
              <a:bodyPr spcFirstLastPara="1" wrap="square" lIns="41900" tIns="41900" rIns="41900" bIns="41900" anchor="ctr" anchorCtr="0">
                <a:noAutofit/>
              </a:bodyPr>
              <a:lstStyle/>
              <a:p>
                <a:pPr marL="0" marR="0">
                  <a:lnSpc>
                    <a:spcPct val="89000"/>
                  </a:lnSpc>
                  <a:spcAft>
                    <a:spcPts val="800"/>
                  </a:spcAft>
                  <a:buNone/>
                </a:pPr>
                <a:r>
                  <a:rPr lang="en-GB" sz="1400" dirty="0">
                    <a:effectLst/>
                    <a:latin typeface="Calibri" panose="020F0502020204030204" pitchFamily="34" charset="0"/>
                    <a:ea typeface="Calibri" panose="020F0502020204030204" pitchFamily="34" charset="0"/>
                  </a:rPr>
                  <a:t>4. Existing Response Coverage</a:t>
                </a:r>
                <a:endParaRPr lang="en-US" sz="2400" dirty="0">
                  <a:effectLst/>
                  <a:latin typeface="Calibri" panose="020F0502020204030204" pitchFamily="34" charset="0"/>
                  <a:ea typeface="Calibri" panose="020F0502020204030204" pitchFamily="34" charset="0"/>
                </a:endParaRPr>
              </a:p>
            </p:txBody>
          </p:sp>
          <p:sp>
            <p:nvSpPr>
              <p:cNvPr id="23" name="Rectangle 22">
                <a:extLst>
                  <a:ext uri="{FF2B5EF4-FFF2-40B4-BE49-F238E27FC236}">
                    <a16:creationId xmlns:a16="http://schemas.microsoft.com/office/drawing/2014/main" id="{54A5FB52-C35D-D055-F525-14ECA7708909}"/>
                  </a:ext>
                </a:extLst>
              </p:cNvPr>
              <p:cNvSpPr/>
              <p:nvPr/>
            </p:nvSpPr>
            <p:spPr>
              <a:xfrm rot="-5400000">
                <a:off x="1372272" y="651694"/>
                <a:ext cx="873469" cy="105995"/>
              </a:xfrm>
              <a:prstGeom prst="rect">
                <a:avLst/>
              </a:prstGeom>
              <a:solidFill>
                <a:schemeClr val="accent1">
                  <a:lumMod val="60000"/>
                  <a:lumOff val="40000"/>
                </a:schemeClr>
              </a:solidFill>
              <a:ln>
                <a:noFill/>
              </a:ln>
            </p:spPr>
            <p:txBody>
              <a:bodyPr spcFirstLastPara="1" wrap="square" lIns="91425" tIns="91425" rIns="91425" bIns="91425" anchor="ctr" anchorCtr="0">
                <a:noAutofit/>
              </a:bodyPr>
              <a:lstStyle/>
              <a:p>
                <a:pPr marL="0" marR="0">
                  <a:lnSpc>
                    <a:spcPct val="107000"/>
                  </a:lnSpc>
                  <a:spcAft>
                    <a:spcPts val="800"/>
                  </a:spcAft>
                  <a:buNone/>
                </a:pPr>
                <a:r>
                  <a:rPr lang="en-GB" sz="1400">
                    <a:effectLst/>
                    <a:latin typeface="Calibri" panose="020F0502020204030204" pitchFamily="34" charset="0"/>
                    <a:ea typeface="Calibri" panose="020F0502020204030204" pitchFamily="34" charset="0"/>
                  </a:rPr>
                  <a:t> </a:t>
                </a:r>
                <a:endParaRPr lang="en-US" sz="2400">
                  <a:effectLst/>
                  <a:latin typeface="Calibri" panose="020F0502020204030204" pitchFamily="34" charset="0"/>
                  <a:ea typeface="Calibri" panose="020F0502020204030204" pitchFamily="34" charset="0"/>
                </a:endParaRPr>
              </a:p>
            </p:txBody>
          </p:sp>
          <p:sp>
            <p:nvSpPr>
              <p:cNvPr id="24" name="Rectangle: Rounded Corners 23">
                <a:extLst>
                  <a:ext uri="{FF2B5EF4-FFF2-40B4-BE49-F238E27FC236}">
                    <a16:creationId xmlns:a16="http://schemas.microsoft.com/office/drawing/2014/main" id="{8604477D-2EAD-D6CE-26EC-FC09E0885209}"/>
                  </a:ext>
                </a:extLst>
              </p:cNvPr>
              <p:cNvSpPr/>
              <p:nvPr/>
            </p:nvSpPr>
            <p:spPr>
              <a:xfrm>
                <a:off x="1568548" y="970656"/>
                <a:ext cx="1177728" cy="706636"/>
              </a:xfrm>
              <a:prstGeom prst="roundRect">
                <a:avLst>
                  <a:gd name="adj" fmla="val 10000"/>
                </a:avLst>
              </a:prstGeom>
              <a:solidFill>
                <a:schemeClr val="accent6"/>
              </a:solidFill>
              <a:ln w="1270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marR="0">
                  <a:lnSpc>
                    <a:spcPct val="107000"/>
                  </a:lnSpc>
                  <a:spcAft>
                    <a:spcPts val="800"/>
                  </a:spcAft>
                  <a:buNone/>
                </a:pPr>
                <a:r>
                  <a:rPr lang="en-GB" sz="1400">
                    <a:effectLst/>
                    <a:latin typeface="Calibri" panose="020F0502020204030204" pitchFamily="34" charset="0"/>
                    <a:ea typeface="Calibri" panose="020F0502020204030204" pitchFamily="34" charset="0"/>
                  </a:rPr>
                  <a:t> </a:t>
                </a:r>
                <a:endParaRPr lang="en-US" sz="2400">
                  <a:effectLst/>
                  <a:latin typeface="Calibri" panose="020F0502020204030204" pitchFamily="34" charset="0"/>
                  <a:ea typeface="Calibri" panose="020F0502020204030204" pitchFamily="34" charset="0"/>
                </a:endParaRPr>
              </a:p>
            </p:txBody>
          </p:sp>
          <p:sp>
            <p:nvSpPr>
              <p:cNvPr id="25" name="Text Box 1570453169">
                <a:extLst>
                  <a:ext uri="{FF2B5EF4-FFF2-40B4-BE49-F238E27FC236}">
                    <a16:creationId xmlns:a16="http://schemas.microsoft.com/office/drawing/2014/main" id="{42CF8B45-37A2-5378-BD71-9EBA3AB12669}"/>
                  </a:ext>
                </a:extLst>
              </p:cNvPr>
              <p:cNvSpPr txBox="1"/>
              <p:nvPr/>
            </p:nvSpPr>
            <p:spPr>
              <a:xfrm>
                <a:off x="1589245" y="991353"/>
                <a:ext cx="1136334" cy="665242"/>
              </a:xfrm>
              <a:prstGeom prst="rect">
                <a:avLst/>
              </a:prstGeom>
              <a:solidFill>
                <a:schemeClr val="accent1">
                  <a:lumMod val="60000"/>
                  <a:lumOff val="40000"/>
                </a:schemeClr>
              </a:solidFill>
              <a:ln>
                <a:noFill/>
              </a:ln>
            </p:spPr>
            <p:txBody>
              <a:bodyPr spcFirstLastPara="1" wrap="square" lIns="41900" tIns="41900" rIns="41900" bIns="41900" anchor="ctr" anchorCtr="0">
                <a:noAutofit/>
              </a:bodyPr>
              <a:lstStyle/>
              <a:p>
                <a:pPr marL="0" marR="0">
                  <a:lnSpc>
                    <a:spcPct val="89000"/>
                  </a:lnSpc>
                  <a:spcAft>
                    <a:spcPts val="800"/>
                  </a:spcAft>
                  <a:buNone/>
                </a:pPr>
                <a:r>
                  <a:rPr lang="en-GB" sz="1400" dirty="0">
                    <a:effectLst/>
                    <a:latin typeface="Calibri" panose="020F0502020204030204" pitchFamily="34" charset="0"/>
                    <a:ea typeface="Calibri" panose="020F0502020204030204" pitchFamily="34" charset="0"/>
                  </a:rPr>
                  <a:t>5. Priority Score</a:t>
                </a:r>
                <a:endParaRPr lang="en-US" sz="2400" dirty="0">
                  <a:effectLst/>
                  <a:latin typeface="Calibri" panose="020F0502020204030204" pitchFamily="34" charset="0"/>
                  <a:ea typeface="Calibri" panose="020F0502020204030204" pitchFamily="34" charset="0"/>
                </a:endParaRPr>
              </a:p>
            </p:txBody>
          </p:sp>
          <p:sp>
            <p:nvSpPr>
              <p:cNvPr id="26" name="Rectangle 25">
                <a:extLst>
                  <a:ext uri="{FF2B5EF4-FFF2-40B4-BE49-F238E27FC236}">
                    <a16:creationId xmlns:a16="http://schemas.microsoft.com/office/drawing/2014/main" id="{74A441FA-5386-A202-6478-2DD551EEE5BE}"/>
                  </a:ext>
                </a:extLst>
              </p:cNvPr>
              <p:cNvSpPr/>
              <p:nvPr/>
            </p:nvSpPr>
            <p:spPr>
              <a:xfrm>
                <a:off x="1813920" y="210046"/>
                <a:ext cx="1556552" cy="105995"/>
              </a:xfrm>
              <a:prstGeom prst="rect">
                <a:avLst/>
              </a:prstGeom>
              <a:solidFill>
                <a:srgbClr val="ED1922"/>
              </a:solidFill>
              <a:ln>
                <a:noFill/>
              </a:ln>
            </p:spPr>
            <p:txBody>
              <a:bodyPr spcFirstLastPara="1" wrap="square" lIns="91425" tIns="91425" rIns="91425" bIns="91425" anchor="ctr" anchorCtr="0">
                <a:noAutofit/>
              </a:bodyPr>
              <a:lstStyle/>
              <a:p>
                <a:pPr marL="0" marR="0">
                  <a:lnSpc>
                    <a:spcPct val="107000"/>
                  </a:lnSpc>
                  <a:spcAft>
                    <a:spcPts val="800"/>
                  </a:spcAft>
                  <a:buNone/>
                </a:pPr>
                <a:r>
                  <a:rPr lang="en-GB" sz="1400">
                    <a:effectLst/>
                    <a:latin typeface="Calibri" panose="020F0502020204030204" pitchFamily="34" charset="0"/>
                    <a:ea typeface="Calibri" panose="020F0502020204030204" pitchFamily="34" charset="0"/>
                  </a:rPr>
                  <a:t> </a:t>
                </a:r>
                <a:endParaRPr lang="en-US" sz="2400">
                  <a:effectLst/>
                  <a:latin typeface="Calibri" panose="020F0502020204030204" pitchFamily="34" charset="0"/>
                  <a:ea typeface="Calibri" panose="020F0502020204030204" pitchFamily="34" charset="0"/>
                </a:endParaRPr>
              </a:p>
            </p:txBody>
          </p:sp>
          <p:sp>
            <p:nvSpPr>
              <p:cNvPr id="27" name="Rectangle: Rounded Corners 26">
                <a:extLst>
                  <a:ext uri="{FF2B5EF4-FFF2-40B4-BE49-F238E27FC236}">
                    <a16:creationId xmlns:a16="http://schemas.microsoft.com/office/drawing/2014/main" id="{9EDC547A-0D2D-ABC9-C936-B0602BC12C93}"/>
                  </a:ext>
                </a:extLst>
              </p:cNvPr>
              <p:cNvSpPr/>
              <p:nvPr/>
            </p:nvSpPr>
            <p:spPr>
              <a:xfrm>
                <a:off x="1568548" y="87360"/>
                <a:ext cx="1177728" cy="706636"/>
              </a:xfrm>
              <a:prstGeom prst="roundRect">
                <a:avLst>
                  <a:gd name="adj" fmla="val 10000"/>
                </a:avLst>
              </a:prstGeom>
              <a:solidFill>
                <a:srgbClr val="ED1922"/>
              </a:solidFill>
              <a:ln w="1270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marR="0">
                  <a:lnSpc>
                    <a:spcPct val="107000"/>
                  </a:lnSpc>
                  <a:spcAft>
                    <a:spcPts val="800"/>
                  </a:spcAft>
                  <a:buNone/>
                </a:pPr>
                <a:r>
                  <a:rPr lang="en-GB" sz="1400">
                    <a:effectLst/>
                    <a:latin typeface="Calibri" panose="020F0502020204030204" pitchFamily="34" charset="0"/>
                    <a:ea typeface="Calibri" panose="020F0502020204030204" pitchFamily="34" charset="0"/>
                  </a:rPr>
                  <a:t> </a:t>
                </a:r>
                <a:endParaRPr lang="en-US" sz="2400">
                  <a:effectLst/>
                  <a:latin typeface="Calibri" panose="020F0502020204030204" pitchFamily="34" charset="0"/>
                  <a:ea typeface="Calibri" panose="020F0502020204030204" pitchFamily="34" charset="0"/>
                </a:endParaRPr>
              </a:p>
            </p:txBody>
          </p:sp>
          <p:sp>
            <p:nvSpPr>
              <p:cNvPr id="28" name="Text Box 1920087360">
                <a:extLst>
                  <a:ext uri="{FF2B5EF4-FFF2-40B4-BE49-F238E27FC236}">
                    <a16:creationId xmlns:a16="http://schemas.microsoft.com/office/drawing/2014/main" id="{1FE29B9E-7B67-F237-2288-2894E3340C69}"/>
                  </a:ext>
                </a:extLst>
              </p:cNvPr>
              <p:cNvSpPr txBox="1"/>
              <p:nvPr/>
            </p:nvSpPr>
            <p:spPr>
              <a:xfrm>
                <a:off x="1589245" y="108057"/>
                <a:ext cx="1136334" cy="753577"/>
              </a:xfrm>
              <a:prstGeom prst="rect">
                <a:avLst/>
              </a:prstGeom>
              <a:noFill/>
              <a:ln>
                <a:noFill/>
              </a:ln>
            </p:spPr>
            <p:txBody>
              <a:bodyPr spcFirstLastPara="1" wrap="square" lIns="41900" tIns="41900" rIns="41900" bIns="41900" anchor="ctr" anchorCtr="0">
                <a:noAutofit/>
              </a:bodyPr>
              <a:lstStyle/>
              <a:p>
                <a:pPr marL="0" marR="0">
                  <a:lnSpc>
                    <a:spcPct val="89000"/>
                  </a:lnSpc>
                  <a:spcAft>
                    <a:spcPts val="800"/>
                  </a:spcAft>
                  <a:buNone/>
                </a:pPr>
                <a:r>
                  <a:rPr lang="en-GB" sz="1400" dirty="0">
                    <a:solidFill>
                      <a:schemeClr val="bg1"/>
                    </a:solidFill>
                    <a:effectLst/>
                    <a:latin typeface="Calibri" panose="020F0502020204030204" pitchFamily="34" charset="0"/>
                    <a:ea typeface="Calibri" panose="020F0502020204030204" pitchFamily="34" charset="0"/>
                  </a:rPr>
                  <a:t>6. Priority Classification</a:t>
                </a:r>
                <a:endParaRPr lang="en-US" sz="2400" dirty="0">
                  <a:solidFill>
                    <a:schemeClr val="bg1"/>
                  </a:solidFill>
                  <a:effectLst/>
                  <a:latin typeface="Calibri" panose="020F0502020204030204" pitchFamily="34" charset="0"/>
                  <a:ea typeface="Calibri" panose="020F0502020204030204" pitchFamily="34" charset="0"/>
                </a:endParaRPr>
              </a:p>
            </p:txBody>
          </p:sp>
          <p:sp>
            <p:nvSpPr>
              <p:cNvPr id="30" name="Rectangle 29">
                <a:extLst>
                  <a:ext uri="{FF2B5EF4-FFF2-40B4-BE49-F238E27FC236}">
                    <a16:creationId xmlns:a16="http://schemas.microsoft.com/office/drawing/2014/main" id="{F62519ED-7C61-471F-C838-1B14611AE824}"/>
                  </a:ext>
                </a:extLst>
              </p:cNvPr>
              <p:cNvSpPr/>
              <p:nvPr/>
            </p:nvSpPr>
            <p:spPr>
              <a:xfrm rot="5400000">
                <a:off x="2938650" y="651694"/>
                <a:ext cx="873469" cy="105995"/>
              </a:xfrm>
              <a:prstGeom prst="rect">
                <a:avLst/>
              </a:prstGeom>
              <a:solidFill>
                <a:srgbClr val="FBAF3F"/>
              </a:solidFill>
              <a:ln>
                <a:noFill/>
              </a:ln>
            </p:spPr>
            <p:txBody>
              <a:bodyPr spcFirstLastPara="1" wrap="square" lIns="91425" tIns="91425" rIns="91425" bIns="91425" anchor="ctr" anchorCtr="0">
                <a:noAutofit/>
              </a:bodyPr>
              <a:lstStyle/>
              <a:p>
                <a:pPr marL="0" marR="0">
                  <a:lnSpc>
                    <a:spcPct val="107000"/>
                  </a:lnSpc>
                  <a:spcAft>
                    <a:spcPts val="800"/>
                  </a:spcAft>
                  <a:buNone/>
                </a:pPr>
                <a:r>
                  <a:rPr lang="en-GB" sz="1400">
                    <a:effectLst/>
                    <a:latin typeface="Calibri" panose="020F0502020204030204" pitchFamily="34" charset="0"/>
                    <a:ea typeface="Calibri" panose="020F0502020204030204" pitchFamily="34" charset="0"/>
                  </a:rPr>
                  <a:t> </a:t>
                </a:r>
                <a:endParaRPr lang="en-US" sz="2400">
                  <a:effectLst/>
                  <a:latin typeface="Calibri" panose="020F0502020204030204" pitchFamily="34" charset="0"/>
                  <a:ea typeface="Calibri" panose="020F0502020204030204" pitchFamily="34" charset="0"/>
                </a:endParaRPr>
              </a:p>
            </p:txBody>
          </p:sp>
          <p:sp>
            <p:nvSpPr>
              <p:cNvPr id="31" name="Rectangle: Rounded Corners 30">
                <a:extLst>
                  <a:ext uri="{FF2B5EF4-FFF2-40B4-BE49-F238E27FC236}">
                    <a16:creationId xmlns:a16="http://schemas.microsoft.com/office/drawing/2014/main" id="{1CFB189B-7316-8B37-D34D-0C7726071F5E}"/>
                  </a:ext>
                </a:extLst>
              </p:cNvPr>
              <p:cNvSpPr/>
              <p:nvPr/>
            </p:nvSpPr>
            <p:spPr>
              <a:xfrm>
                <a:off x="3134926" y="87360"/>
                <a:ext cx="1177728" cy="706636"/>
              </a:xfrm>
              <a:prstGeom prst="roundRect">
                <a:avLst>
                  <a:gd name="adj" fmla="val 10000"/>
                </a:avLst>
              </a:prstGeom>
              <a:solidFill>
                <a:srgbClr val="FBAF3F"/>
              </a:solidFill>
              <a:ln w="1270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marR="0">
                  <a:lnSpc>
                    <a:spcPct val="107000"/>
                  </a:lnSpc>
                  <a:spcAft>
                    <a:spcPts val="800"/>
                  </a:spcAft>
                  <a:buNone/>
                </a:pPr>
                <a:r>
                  <a:rPr lang="en-GB" sz="1400">
                    <a:effectLst/>
                    <a:latin typeface="Calibri" panose="020F0502020204030204" pitchFamily="34" charset="0"/>
                    <a:ea typeface="Calibri" panose="020F0502020204030204" pitchFamily="34" charset="0"/>
                  </a:rPr>
                  <a:t> </a:t>
                </a:r>
                <a:endParaRPr lang="en-US" sz="2400">
                  <a:effectLst/>
                  <a:latin typeface="Calibri" panose="020F0502020204030204" pitchFamily="34" charset="0"/>
                  <a:ea typeface="Calibri" panose="020F0502020204030204" pitchFamily="34" charset="0"/>
                </a:endParaRPr>
              </a:p>
            </p:txBody>
          </p:sp>
          <p:sp>
            <p:nvSpPr>
              <p:cNvPr id="32" name="Text Box 1482086380">
                <a:extLst>
                  <a:ext uri="{FF2B5EF4-FFF2-40B4-BE49-F238E27FC236}">
                    <a16:creationId xmlns:a16="http://schemas.microsoft.com/office/drawing/2014/main" id="{114C22CF-FF2C-738F-88DC-DD2C1E449EB3}"/>
                  </a:ext>
                </a:extLst>
              </p:cNvPr>
              <p:cNvSpPr txBox="1"/>
              <p:nvPr/>
            </p:nvSpPr>
            <p:spPr>
              <a:xfrm>
                <a:off x="3155623" y="108057"/>
                <a:ext cx="1136334" cy="665242"/>
              </a:xfrm>
              <a:prstGeom prst="rect">
                <a:avLst/>
              </a:prstGeom>
              <a:noFill/>
              <a:ln>
                <a:noFill/>
              </a:ln>
            </p:spPr>
            <p:txBody>
              <a:bodyPr spcFirstLastPara="1" wrap="square" lIns="41900" tIns="41900" rIns="41900" bIns="41900" anchor="ctr" anchorCtr="0">
                <a:noAutofit/>
              </a:bodyPr>
              <a:lstStyle/>
              <a:p>
                <a:pPr marL="0" marR="0">
                  <a:lnSpc>
                    <a:spcPct val="89000"/>
                  </a:lnSpc>
                  <a:spcAft>
                    <a:spcPts val="800"/>
                  </a:spcAft>
                  <a:buNone/>
                </a:pPr>
                <a:r>
                  <a:rPr lang="en-GB" sz="1400" dirty="0">
                    <a:solidFill>
                      <a:srgbClr val="000000"/>
                    </a:solidFill>
                    <a:effectLst/>
                    <a:latin typeface="Calibri" panose="020F0502020204030204" pitchFamily="34" charset="0"/>
                    <a:ea typeface="Calibri" panose="020F0502020204030204" pitchFamily="34" charset="0"/>
                  </a:rPr>
                  <a:t>7. Target Coverage (% of PiN) </a:t>
                </a:r>
                <a:endParaRPr lang="en-US" sz="2400" dirty="0">
                  <a:effectLst/>
                  <a:latin typeface="Calibri" panose="020F0502020204030204" pitchFamily="34" charset="0"/>
                  <a:ea typeface="Calibri" panose="020F0502020204030204" pitchFamily="34" charset="0"/>
                </a:endParaRPr>
              </a:p>
            </p:txBody>
          </p:sp>
          <p:sp>
            <p:nvSpPr>
              <p:cNvPr id="34" name="Rectangle: Rounded Corners 33">
                <a:extLst>
                  <a:ext uri="{FF2B5EF4-FFF2-40B4-BE49-F238E27FC236}">
                    <a16:creationId xmlns:a16="http://schemas.microsoft.com/office/drawing/2014/main" id="{6BF4D217-32C5-0C70-75A8-2B362C67EC06}"/>
                  </a:ext>
                </a:extLst>
              </p:cNvPr>
              <p:cNvSpPr/>
              <p:nvPr/>
            </p:nvSpPr>
            <p:spPr>
              <a:xfrm>
                <a:off x="3134926" y="970656"/>
                <a:ext cx="1177728" cy="706636"/>
              </a:xfrm>
              <a:prstGeom prst="roundRect">
                <a:avLst>
                  <a:gd name="adj" fmla="val 10000"/>
                </a:avLst>
              </a:prstGeom>
              <a:solidFill>
                <a:schemeClr val="accent3">
                  <a:lumMod val="50000"/>
                </a:schemeClr>
              </a:solidFill>
              <a:ln w="1270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marR="0">
                  <a:lnSpc>
                    <a:spcPct val="107000"/>
                  </a:lnSpc>
                  <a:spcAft>
                    <a:spcPts val="800"/>
                  </a:spcAft>
                  <a:buNone/>
                </a:pPr>
                <a:r>
                  <a:rPr lang="en-GB" sz="1400">
                    <a:effectLst/>
                    <a:latin typeface="Calibri" panose="020F0502020204030204" pitchFamily="34" charset="0"/>
                    <a:ea typeface="Calibri" panose="020F0502020204030204" pitchFamily="34" charset="0"/>
                  </a:rPr>
                  <a:t> </a:t>
                </a:r>
                <a:endParaRPr lang="en-US" sz="2400">
                  <a:effectLst/>
                  <a:latin typeface="Calibri" panose="020F0502020204030204" pitchFamily="34" charset="0"/>
                  <a:ea typeface="Calibri" panose="020F0502020204030204" pitchFamily="34" charset="0"/>
                </a:endParaRPr>
              </a:p>
            </p:txBody>
          </p:sp>
          <p:sp>
            <p:nvSpPr>
              <p:cNvPr id="35" name="Text Box 525318844">
                <a:extLst>
                  <a:ext uri="{FF2B5EF4-FFF2-40B4-BE49-F238E27FC236}">
                    <a16:creationId xmlns:a16="http://schemas.microsoft.com/office/drawing/2014/main" id="{47C64F02-D05C-AF26-7D4B-C4406C51BA3E}"/>
                  </a:ext>
                </a:extLst>
              </p:cNvPr>
              <p:cNvSpPr txBox="1"/>
              <p:nvPr/>
            </p:nvSpPr>
            <p:spPr>
              <a:xfrm>
                <a:off x="3155623" y="991354"/>
                <a:ext cx="1136334" cy="553570"/>
              </a:xfrm>
              <a:prstGeom prst="rect">
                <a:avLst/>
              </a:prstGeom>
              <a:noFill/>
              <a:ln>
                <a:noFill/>
              </a:ln>
            </p:spPr>
            <p:txBody>
              <a:bodyPr spcFirstLastPara="1" wrap="square" lIns="41900" tIns="41900" rIns="41900" bIns="41900" anchor="ctr" anchorCtr="0">
                <a:noAutofit/>
              </a:bodyPr>
              <a:lstStyle/>
              <a:p>
                <a:pPr marL="0" marR="0">
                  <a:lnSpc>
                    <a:spcPct val="89000"/>
                  </a:lnSpc>
                  <a:spcAft>
                    <a:spcPts val="800"/>
                  </a:spcAft>
                  <a:buNone/>
                </a:pPr>
                <a:r>
                  <a:rPr lang="en-GB" sz="1400" dirty="0">
                    <a:solidFill>
                      <a:schemeClr val="bg1"/>
                    </a:solidFill>
                    <a:effectLst/>
                    <a:latin typeface="Calibri" panose="020F0502020204030204" pitchFamily="34" charset="0"/>
                    <a:ea typeface="Calibri" panose="020F0502020204030204" pitchFamily="34" charset="0"/>
                  </a:rPr>
                  <a:t>8. Final Target</a:t>
                </a:r>
                <a:endParaRPr lang="en-US" sz="2400" dirty="0">
                  <a:solidFill>
                    <a:schemeClr val="bg1"/>
                  </a:solidFill>
                  <a:effectLst/>
                  <a:latin typeface="Calibri" panose="020F0502020204030204" pitchFamily="34" charset="0"/>
                  <a:ea typeface="Calibri" panose="020F0502020204030204" pitchFamily="34" charset="0"/>
                </a:endParaRPr>
              </a:p>
            </p:txBody>
          </p:sp>
        </p:grpSp>
      </p:grpSp>
      <p:sp>
        <p:nvSpPr>
          <p:cNvPr id="38" name="TextBox 37">
            <a:extLst>
              <a:ext uri="{FF2B5EF4-FFF2-40B4-BE49-F238E27FC236}">
                <a16:creationId xmlns:a16="http://schemas.microsoft.com/office/drawing/2014/main" id="{F62B0BA6-4773-AC30-E431-423771869652}"/>
              </a:ext>
            </a:extLst>
          </p:cNvPr>
          <p:cNvSpPr txBox="1"/>
          <p:nvPr/>
        </p:nvSpPr>
        <p:spPr>
          <a:xfrm>
            <a:off x="2982544" y="5811520"/>
            <a:ext cx="8976320" cy="461665"/>
          </a:xfrm>
          <a:prstGeom prst="rect">
            <a:avLst/>
          </a:prstGeom>
          <a:solidFill>
            <a:srgbClr val="DDFFEC"/>
          </a:solidFill>
        </p:spPr>
        <p:txBody>
          <a:bodyPr wrap="square">
            <a:spAutoFit/>
          </a:bodyPr>
          <a:lstStyle/>
          <a:p>
            <a:r>
              <a:rPr lang="en-US" sz="1200" b="1" i="1" dirty="0">
                <a:solidFill>
                  <a:schemeClr val="accent2">
                    <a:lumMod val="75000"/>
                  </a:schemeClr>
                </a:solidFill>
                <a:cs typeface="Segoe UI"/>
              </a:rPr>
              <a:t>Targets are driven by both the intensity of protection needs (severity) and operational priority considerations, ensuring transparent and consistent response planning.</a:t>
            </a:r>
            <a:endParaRPr lang="en-US" sz="1200" b="1" i="1" dirty="0">
              <a:solidFill>
                <a:schemeClr val="accent2">
                  <a:lumMod val="75000"/>
                </a:schemeClr>
              </a:solidFill>
            </a:endParaRPr>
          </a:p>
        </p:txBody>
      </p:sp>
    </p:spTree>
    <p:custDataLst>
      <p:tags r:id="rId1"/>
    </p:custDataLst>
    <p:extLst>
      <p:ext uri="{BB962C8B-B14F-4D97-AF65-F5344CB8AC3E}">
        <p14:creationId xmlns:p14="http://schemas.microsoft.com/office/powerpoint/2010/main" val="1396077631"/>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3A45D-69FF-879A-714E-C46E7FB32CB6}"/>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F57C85B9-8FB4-4576-EB4C-8D6D6FB5E056}"/>
              </a:ext>
            </a:extLst>
          </p:cNvPr>
          <p:cNvSpPr/>
          <p:nvPr/>
        </p:nvSpPr>
        <p:spPr>
          <a:xfrm>
            <a:off x="0" y="7754"/>
            <a:ext cx="12192000" cy="144646"/>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descr="A black background with a black square&#10;&#10;Description automatically generated with medium confidence">
            <a:extLst>
              <a:ext uri="{FF2B5EF4-FFF2-40B4-BE49-F238E27FC236}">
                <a16:creationId xmlns:a16="http://schemas.microsoft.com/office/drawing/2014/main" id="{F59E03FA-71C6-2C66-656D-B26C42D22C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39057" y="6623547"/>
            <a:ext cx="1377703" cy="196597"/>
          </a:xfrm>
          <a:prstGeom prst="rect">
            <a:avLst/>
          </a:prstGeom>
        </p:spPr>
      </p:pic>
      <p:sp>
        <p:nvSpPr>
          <p:cNvPr id="7" name="TextBox 7">
            <a:extLst>
              <a:ext uri="{FF2B5EF4-FFF2-40B4-BE49-F238E27FC236}">
                <a16:creationId xmlns:a16="http://schemas.microsoft.com/office/drawing/2014/main" id="{E5E8190D-24D8-64A7-AF1D-8FE5634F96C5}"/>
              </a:ext>
            </a:extLst>
          </p:cNvPr>
          <p:cNvSpPr txBox="1"/>
          <p:nvPr/>
        </p:nvSpPr>
        <p:spPr>
          <a:xfrm>
            <a:off x="153425" y="101103"/>
            <a:ext cx="11693581" cy="523220"/>
          </a:xfrm>
          <a:prstGeom prst="rect">
            <a:avLst/>
          </a:prstGeom>
          <a:noFill/>
        </p:spPr>
        <p:txBody>
          <a:bodyPr wrap="square" lIns="0" rtlCol="0">
            <a:spAutoFit/>
          </a:bodyPr>
          <a:lstStyle/>
          <a:p>
            <a:r>
              <a:rPr lang="es-ES" sz="2800" b="1" dirty="0">
                <a:latin typeface="Calibri" panose="020F0502020204030204" pitchFamily="34" charset="0"/>
                <a:cs typeface="Calibri" panose="020F0502020204030204" pitchFamily="34" charset="0"/>
              </a:rPr>
              <a:t>AGENDA</a:t>
            </a:r>
            <a:endParaRPr lang="en-US" sz="2800" b="1" dirty="0">
              <a:solidFill>
                <a:schemeClr val="accent1"/>
              </a:solidFill>
              <a:latin typeface="Calibri" panose="020F0502020204030204" pitchFamily="34" charset="0"/>
              <a:cs typeface="Calibri" panose="020F0502020204030204" pitchFamily="34" charset="0"/>
            </a:endParaRPr>
          </a:p>
        </p:txBody>
      </p:sp>
      <p:pic>
        <p:nvPicPr>
          <p:cNvPr id="10" name="Picture 9" descr="A group of colorful people&#10;&#10;Description automatically generated">
            <a:extLst>
              <a:ext uri="{FF2B5EF4-FFF2-40B4-BE49-F238E27FC236}">
                <a16:creationId xmlns:a16="http://schemas.microsoft.com/office/drawing/2014/main" id="{428A63C1-E8BF-F1F2-8A42-BF9215CA643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177264" y="190858"/>
            <a:ext cx="797331" cy="495512"/>
          </a:xfrm>
          <a:prstGeom prst="rect">
            <a:avLst/>
          </a:prstGeom>
        </p:spPr>
      </p:pic>
      <p:sp>
        <p:nvSpPr>
          <p:cNvPr id="2" name="TextBox 1">
            <a:extLst>
              <a:ext uri="{FF2B5EF4-FFF2-40B4-BE49-F238E27FC236}">
                <a16:creationId xmlns:a16="http://schemas.microsoft.com/office/drawing/2014/main" id="{573ED72D-13A9-AA63-13BD-E8BDB757AEA7}"/>
              </a:ext>
            </a:extLst>
          </p:cNvPr>
          <p:cNvSpPr txBox="1"/>
          <p:nvPr/>
        </p:nvSpPr>
        <p:spPr>
          <a:xfrm>
            <a:off x="3359696" y="1526619"/>
            <a:ext cx="7992888" cy="1508105"/>
          </a:xfrm>
          <a:prstGeom prst="rect">
            <a:avLst/>
          </a:prstGeom>
          <a:noFill/>
        </p:spPr>
        <p:txBody>
          <a:bodyPr wrap="square" rtlCol="0">
            <a:spAutoFit/>
          </a:bodyPr>
          <a:lstStyle/>
          <a:p>
            <a:pPr marL="342900" indent="-342900">
              <a:spcAft>
                <a:spcPts val="1200"/>
              </a:spcAft>
              <a:buFont typeface="+mj-lt"/>
              <a:buAutoNum type="arabicPeriod"/>
            </a:pPr>
            <a:r>
              <a:rPr lang="en-US" sz="2400" dirty="0"/>
              <a:t>Purpose of the Session</a:t>
            </a:r>
          </a:p>
          <a:p>
            <a:pPr marL="342900" indent="-342900">
              <a:spcAft>
                <a:spcPts val="1200"/>
              </a:spcAft>
              <a:buFont typeface="+mj-lt"/>
              <a:buAutoNum type="arabicPeriod"/>
            </a:pPr>
            <a:r>
              <a:rPr lang="en-US" sz="2400" dirty="0"/>
              <a:t>Key Takeaways</a:t>
            </a:r>
          </a:p>
          <a:p>
            <a:pPr marL="342900" indent="-342900">
              <a:spcAft>
                <a:spcPts val="1200"/>
              </a:spcAft>
              <a:buFont typeface="+mj-lt"/>
              <a:buAutoNum type="arabicPeriod"/>
            </a:pPr>
            <a:r>
              <a:rPr lang="en-US" sz="2400" dirty="0"/>
              <a:t>Overview of the Tools Package</a:t>
            </a:r>
          </a:p>
        </p:txBody>
      </p:sp>
      <p:cxnSp>
        <p:nvCxnSpPr>
          <p:cNvPr id="4" name="Straight Connector 3">
            <a:extLst>
              <a:ext uri="{FF2B5EF4-FFF2-40B4-BE49-F238E27FC236}">
                <a16:creationId xmlns:a16="http://schemas.microsoft.com/office/drawing/2014/main" id="{CB8CDC5E-84C8-A46D-CB01-1E3F3A51E928}"/>
              </a:ext>
            </a:extLst>
          </p:cNvPr>
          <p:cNvCxnSpPr/>
          <p:nvPr/>
        </p:nvCxnSpPr>
        <p:spPr>
          <a:xfrm>
            <a:off x="1388042" y="1196752"/>
            <a:ext cx="10728718"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6BEC25C5-A77E-8F94-A458-1092957D3B9A}"/>
              </a:ext>
            </a:extLst>
          </p:cNvPr>
          <p:cNvCxnSpPr/>
          <p:nvPr/>
        </p:nvCxnSpPr>
        <p:spPr>
          <a:xfrm>
            <a:off x="1271464" y="4941168"/>
            <a:ext cx="10728718" cy="0"/>
          </a:xfrm>
          <a:prstGeom prst="line">
            <a:avLst/>
          </a:prstGeom>
        </p:spPr>
        <p:style>
          <a:lnRef idx="2">
            <a:schemeClr val="accent1"/>
          </a:lnRef>
          <a:fillRef idx="0">
            <a:schemeClr val="accent1"/>
          </a:fillRef>
          <a:effectRef idx="1">
            <a:schemeClr val="accent1"/>
          </a:effectRef>
          <a:fontRef idx="minor">
            <a:schemeClr val="tx1"/>
          </a:fontRef>
        </p:style>
      </p:cxnSp>
    </p:spTree>
    <p:custDataLst>
      <p:tags r:id="rId1"/>
    </p:custDataLst>
    <p:extLst>
      <p:ext uri="{BB962C8B-B14F-4D97-AF65-F5344CB8AC3E}">
        <p14:creationId xmlns:p14="http://schemas.microsoft.com/office/powerpoint/2010/main" val="924517439"/>
      </p:ext>
    </p:extLst>
  </p:cSld>
  <p:clrMapOvr>
    <a:masterClrMapping/>
  </p:clrMapOvr>
  <mc:AlternateContent xmlns:mc="http://schemas.openxmlformats.org/markup-compatibility/2006" xmlns:p14="http://schemas.microsoft.com/office/powerpoint/2010/main">
    <mc:Choice Requires="p14">
      <p:transition spd="slow" p14:dur="2000" advTm="62383"/>
    </mc:Choice>
    <mc:Fallback xmlns="">
      <p:transition spd="slow" advTm="62383"/>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E2893-7F1E-6EA3-54CB-7DEFDE5BC8F4}"/>
            </a:ext>
          </a:extLst>
        </p:cNvPr>
        <p:cNvGrpSpPr/>
        <p:nvPr/>
      </p:nvGrpSpPr>
      <p:grpSpPr>
        <a:xfrm>
          <a:off x="0" y="0"/>
          <a:ext cx="0" cy="0"/>
          <a:chOff x="0" y="0"/>
          <a:chExt cx="0" cy="0"/>
        </a:xfrm>
      </p:grpSpPr>
      <p:sp>
        <p:nvSpPr>
          <p:cNvPr id="29" name="Rectangle 28">
            <a:extLst>
              <a:ext uri="{FF2B5EF4-FFF2-40B4-BE49-F238E27FC236}">
                <a16:creationId xmlns:a16="http://schemas.microsoft.com/office/drawing/2014/main" id="{E1F7E1F2-CA5D-F11D-9C2B-09F5245EADF3}"/>
              </a:ext>
            </a:extLst>
          </p:cNvPr>
          <p:cNvSpPr/>
          <p:nvPr/>
        </p:nvSpPr>
        <p:spPr>
          <a:xfrm>
            <a:off x="0" y="1"/>
            <a:ext cx="12192000" cy="775982"/>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2400" b="1" dirty="0">
                <a:solidFill>
                  <a:schemeClr val="tx1"/>
                </a:solidFill>
              </a:rPr>
              <a:t>Target Prioritization Matrix Tool</a:t>
            </a:r>
          </a:p>
        </p:txBody>
      </p:sp>
      <p:pic>
        <p:nvPicPr>
          <p:cNvPr id="7" name="Picture 6" descr="A logo of a group of colorful people&#10;&#10;Description automatically generated">
            <a:extLst>
              <a:ext uri="{FF2B5EF4-FFF2-40B4-BE49-F238E27FC236}">
                <a16:creationId xmlns:a16="http://schemas.microsoft.com/office/drawing/2014/main" id="{7D031352-7E4B-6329-B2B3-C77FB540751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95904" y="137245"/>
            <a:ext cx="762960" cy="507201"/>
          </a:xfrm>
          <a:prstGeom prst="rect">
            <a:avLst/>
          </a:prstGeom>
        </p:spPr>
      </p:pic>
      <p:pic>
        <p:nvPicPr>
          <p:cNvPr id="8" name="Picture 7" descr="A black background with a black square&#10;&#10;Description automatically generated with medium confidence">
            <a:extLst>
              <a:ext uri="{FF2B5EF4-FFF2-40B4-BE49-F238E27FC236}">
                <a16:creationId xmlns:a16="http://schemas.microsoft.com/office/drawing/2014/main" id="{54F82CC2-0FFA-648A-7693-0B4B2135D49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39057" y="6524158"/>
            <a:ext cx="1377703" cy="196597"/>
          </a:xfrm>
          <a:prstGeom prst="rect">
            <a:avLst/>
          </a:prstGeom>
        </p:spPr>
      </p:pic>
      <p:cxnSp>
        <p:nvCxnSpPr>
          <p:cNvPr id="49" name="Straight Connector 48">
            <a:extLst>
              <a:ext uri="{FF2B5EF4-FFF2-40B4-BE49-F238E27FC236}">
                <a16:creationId xmlns:a16="http://schemas.microsoft.com/office/drawing/2014/main" id="{3F2220F6-E845-BFA9-85E0-BAF47397B4C5}"/>
              </a:ext>
            </a:extLst>
          </p:cNvPr>
          <p:cNvCxnSpPr/>
          <p:nvPr/>
        </p:nvCxnSpPr>
        <p:spPr>
          <a:xfrm>
            <a:off x="2711624" y="818796"/>
            <a:ext cx="0" cy="5428124"/>
          </a:xfrm>
          <a:prstGeom prst="line">
            <a:avLst/>
          </a:prstGeom>
          <a:ln>
            <a:solidFill>
              <a:schemeClr val="bg2">
                <a:lumMod val="90000"/>
              </a:schemeClr>
            </a:solidFill>
          </a:ln>
        </p:spPr>
        <p:style>
          <a:lnRef idx="2">
            <a:schemeClr val="accent1"/>
          </a:lnRef>
          <a:fillRef idx="0">
            <a:schemeClr val="accent1"/>
          </a:fillRef>
          <a:effectRef idx="1">
            <a:schemeClr val="accent1"/>
          </a:effectRef>
          <a:fontRef idx="minor">
            <a:schemeClr val="tx1"/>
          </a:fontRef>
        </p:style>
      </p:cxnSp>
      <p:sp>
        <p:nvSpPr>
          <p:cNvPr id="71" name="Rectangle 70">
            <a:extLst>
              <a:ext uri="{FF2B5EF4-FFF2-40B4-BE49-F238E27FC236}">
                <a16:creationId xmlns:a16="http://schemas.microsoft.com/office/drawing/2014/main" id="{8C300415-571B-B65C-AF7C-2C50F28225E5}"/>
              </a:ext>
            </a:extLst>
          </p:cNvPr>
          <p:cNvSpPr/>
          <p:nvPr/>
        </p:nvSpPr>
        <p:spPr>
          <a:xfrm>
            <a:off x="5118" y="2795661"/>
            <a:ext cx="2418474" cy="360040"/>
          </a:xfrm>
          <a:prstGeom prst="rect">
            <a:avLst/>
          </a:prstGeom>
          <a:solidFill>
            <a:schemeClr val="accent3">
              <a:lumMod val="75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Aft>
                <a:spcPts val="800"/>
              </a:spcAft>
              <a:buNone/>
            </a:pPr>
            <a:r>
              <a:rPr lang="en-GB" sz="1400" b="1" dirty="0">
                <a:solidFill>
                  <a:schemeClr val="bg1"/>
                </a:solidFill>
                <a:effectLst/>
                <a:latin typeface="Calibri" panose="020F0502020204030204" pitchFamily="34" charset="0"/>
                <a:ea typeface="Calibri" panose="020F0502020204030204" pitchFamily="34" charset="0"/>
              </a:rPr>
              <a:t>Targeting</a:t>
            </a:r>
            <a:endParaRPr lang="en-US" sz="2400" dirty="0">
              <a:solidFill>
                <a:schemeClr val="bg1"/>
              </a:solidFill>
              <a:effectLst/>
              <a:latin typeface="Calibri" panose="020F0502020204030204" pitchFamily="34" charset="0"/>
              <a:ea typeface="Calibri" panose="020F0502020204030204" pitchFamily="34" charset="0"/>
            </a:endParaRPr>
          </a:p>
        </p:txBody>
      </p:sp>
      <p:graphicFrame>
        <p:nvGraphicFramePr>
          <p:cNvPr id="2" name="Table 1">
            <a:extLst>
              <a:ext uri="{FF2B5EF4-FFF2-40B4-BE49-F238E27FC236}">
                <a16:creationId xmlns:a16="http://schemas.microsoft.com/office/drawing/2014/main" id="{EC7A5A8E-CE8E-6302-B435-82B573083299}"/>
              </a:ext>
            </a:extLst>
          </p:cNvPr>
          <p:cNvGraphicFramePr>
            <a:graphicFrameLocks noGrp="1"/>
          </p:cNvGraphicFramePr>
          <p:nvPr>
            <p:extLst>
              <p:ext uri="{D42A27DB-BD31-4B8C-83A1-F6EECF244321}">
                <p14:modId xmlns:p14="http://schemas.microsoft.com/office/powerpoint/2010/main" val="522551406"/>
              </p:ext>
            </p:extLst>
          </p:nvPr>
        </p:nvGraphicFramePr>
        <p:xfrm>
          <a:off x="3067905" y="1358990"/>
          <a:ext cx="8127999" cy="1576754"/>
        </p:xfrm>
        <a:graphic>
          <a:graphicData uri="http://schemas.openxmlformats.org/drawingml/2006/table">
            <a:tbl>
              <a:tblPr firstRow="1" bandRow="1">
                <a:tableStyleId>{F5AB1C69-6EDB-4FF4-983F-18BD219EF322}</a:tableStyleId>
              </a:tblPr>
              <a:tblGrid>
                <a:gridCol w="2709333">
                  <a:extLst>
                    <a:ext uri="{9D8B030D-6E8A-4147-A177-3AD203B41FA5}">
                      <a16:colId xmlns:a16="http://schemas.microsoft.com/office/drawing/2014/main" val="2019898875"/>
                    </a:ext>
                  </a:extLst>
                </a:gridCol>
                <a:gridCol w="2709333">
                  <a:extLst>
                    <a:ext uri="{9D8B030D-6E8A-4147-A177-3AD203B41FA5}">
                      <a16:colId xmlns:a16="http://schemas.microsoft.com/office/drawing/2014/main" val="590940159"/>
                    </a:ext>
                  </a:extLst>
                </a:gridCol>
                <a:gridCol w="2709333">
                  <a:extLst>
                    <a:ext uri="{9D8B030D-6E8A-4147-A177-3AD203B41FA5}">
                      <a16:colId xmlns:a16="http://schemas.microsoft.com/office/drawing/2014/main" val="3313426426"/>
                    </a:ext>
                  </a:extLst>
                </a:gridCol>
              </a:tblGrid>
              <a:tr h="370840">
                <a:tc>
                  <a:txBody>
                    <a:bodyPr/>
                    <a:lstStyle/>
                    <a:p>
                      <a:r>
                        <a:rPr lang="en-US" sz="1800" dirty="0">
                          <a:latin typeface="Roboto" panose="02000000000000000000" pitchFamily="2" charset="0"/>
                          <a:ea typeface="Roboto" panose="02000000000000000000" pitchFamily="2" charset="0"/>
                          <a:cs typeface="Roboto" panose="02000000000000000000" pitchFamily="2" charset="0"/>
                        </a:rPr>
                        <a:t>Filter</a:t>
                      </a:r>
                    </a:p>
                  </a:txBody>
                  <a:tcPr/>
                </a:tc>
                <a:tc>
                  <a:txBody>
                    <a:bodyPr/>
                    <a:lstStyle/>
                    <a:p>
                      <a:r>
                        <a:rPr lang="en-US" sz="1800" dirty="0">
                          <a:latin typeface="Roboto" panose="02000000000000000000" pitchFamily="2" charset="0"/>
                          <a:ea typeface="Roboto" panose="02000000000000000000" pitchFamily="2" charset="0"/>
                          <a:cs typeface="Roboto" panose="02000000000000000000" pitchFamily="2" charset="0"/>
                        </a:rPr>
                        <a:t>Purpose</a:t>
                      </a:r>
                    </a:p>
                  </a:txBody>
                  <a:tcPr/>
                </a:tc>
                <a:tc>
                  <a:txBody>
                    <a:bodyPr/>
                    <a:lstStyle/>
                    <a:p>
                      <a:r>
                        <a:rPr lang="en-US" sz="1800" dirty="0">
                          <a:latin typeface="Roboto" panose="02000000000000000000" pitchFamily="2" charset="0"/>
                          <a:ea typeface="Roboto" panose="02000000000000000000" pitchFamily="2" charset="0"/>
                          <a:cs typeface="Roboto" panose="02000000000000000000" pitchFamily="2" charset="0"/>
                        </a:rPr>
                        <a:t>Max Score (8)</a:t>
                      </a:r>
                    </a:p>
                  </a:txBody>
                  <a:tcPr/>
                </a:tc>
                <a:extLst>
                  <a:ext uri="{0D108BD9-81ED-4DB2-BD59-A6C34878D82A}">
                    <a16:rowId xmlns:a16="http://schemas.microsoft.com/office/drawing/2014/main" val="3044306900"/>
                  </a:ext>
                </a:extLst>
              </a:tr>
              <a:tr h="370840">
                <a:tc>
                  <a:txBody>
                    <a:bodyPr/>
                    <a:lstStyle/>
                    <a:p>
                      <a:r>
                        <a:rPr lang="en-US" sz="1400" dirty="0">
                          <a:latin typeface="Roboto" panose="02000000000000000000" pitchFamily="2" charset="0"/>
                          <a:ea typeface="Roboto" panose="02000000000000000000" pitchFamily="2" charset="0"/>
                          <a:cs typeface="Roboto" panose="02000000000000000000" pitchFamily="2" charset="0"/>
                        </a:rPr>
                        <a:t>Access Feasibility</a:t>
                      </a:r>
                    </a:p>
                  </a:txBody>
                  <a:tcPr/>
                </a:tc>
                <a:tc>
                  <a:txBody>
                    <a:bodyPr/>
                    <a:lstStyle/>
                    <a:p>
                      <a:r>
                        <a:rPr lang="en-US" sz="1400" dirty="0">
                          <a:latin typeface="Roboto" panose="02000000000000000000" pitchFamily="2" charset="0"/>
                          <a:ea typeface="Roboto" panose="02000000000000000000" pitchFamily="2" charset="0"/>
                          <a:cs typeface="Roboto" panose="02000000000000000000" pitchFamily="2" charset="0"/>
                        </a:rPr>
                        <a:t>Operational access constraints</a:t>
                      </a:r>
                    </a:p>
                  </a:txBody>
                  <a:tcPr/>
                </a:tc>
                <a:tc>
                  <a:txBody>
                    <a:bodyPr/>
                    <a:lstStyle/>
                    <a:p>
                      <a:r>
                        <a:rPr lang="en-US" sz="1400" dirty="0">
                          <a:latin typeface="Roboto" panose="02000000000000000000" pitchFamily="2" charset="0"/>
                          <a:ea typeface="Roboto" panose="02000000000000000000" pitchFamily="2" charset="0"/>
                          <a:cs typeface="Roboto" panose="02000000000000000000" pitchFamily="2" charset="0"/>
                        </a:rPr>
                        <a:t>5</a:t>
                      </a:r>
                    </a:p>
                  </a:txBody>
                  <a:tcPr/>
                </a:tc>
                <a:extLst>
                  <a:ext uri="{0D108BD9-81ED-4DB2-BD59-A6C34878D82A}">
                    <a16:rowId xmlns:a16="http://schemas.microsoft.com/office/drawing/2014/main" val="2009433285"/>
                  </a:ext>
                </a:extLst>
              </a:tr>
              <a:tr h="464234">
                <a:tc>
                  <a:txBody>
                    <a:bodyPr/>
                    <a:lstStyle/>
                    <a:p>
                      <a:r>
                        <a:rPr lang="en-US" sz="1400" dirty="0">
                          <a:latin typeface="Roboto" panose="02000000000000000000" pitchFamily="2" charset="0"/>
                          <a:ea typeface="Roboto" panose="02000000000000000000" pitchFamily="2" charset="0"/>
                          <a:cs typeface="Roboto" panose="02000000000000000000" pitchFamily="2" charset="0"/>
                        </a:rPr>
                        <a:t>Partner Presence</a:t>
                      </a:r>
                    </a:p>
                  </a:txBody>
                  <a:tcPr/>
                </a:tc>
                <a:tc>
                  <a:txBody>
                    <a:bodyPr/>
                    <a:lstStyle/>
                    <a:p>
                      <a:r>
                        <a:rPr lang="en-US" sz="1400" dirty="0">
                          <a:latin typeface="Roboto" panose="02000000000000000000" pitchFamily="2" charset="0"/>
                          <a:ea typeface="Roboto" panose="02000000000000000000" pitchFamily="2" charset="0"/>
                          <a:cs typeface="Roboto" panose="02000000000000000000" pitchFamily="2" charset="0"/>
                        </a:rPr>
                        <a:t>Availability of protection actors</a:t>
                      </a:r>
                    </a:p>
                  </a:txBody>
                  <a:tcPr/>
                </a:tc>
                <a:tc>
                  <a:txBody>
                    <a:bodyPr/>
                    <a:lstStyle/>
                    <a:p>
                      <a:r>
                        <a:rPr lang="en-US" sz="1400" dirty="0">
                          <a:latin typeface="Roboto" panose="02000000000000000000" pitchFamily="2" charset="0"/>
                          <a:ea typeface="Roboto" panose="02000000000000000000" pitchFamily="2" charset="0"/>
                          <a:cs typeface="Roboto" panose="02000000000000000000" pitchFamily="2" charset="0"/>
                        </a:rPr>
                        <a:t>1</a:t>
                      </a:r>
                    </a:p>
                  </a:txBody>
                  <a:tcPr/>
                </a:tc>
                <a:extLst>
                  <a:ext uri="{0D108BD9-81ED-4DB2-BD59-A6C34878D82A}">
                    <a16:rowId xmlns:a16="http://schemas.microsoft.com/office/drawing/2014/main" val="930560942"/>
                  </a:ext>
                </a:extLst>
              </a:tr>
              <a:tr h="370840">
                <a:tc>
                  <a:txBody>
                    <a:bodyPr/>
                    <a:lstStyle/>
                    <a:p>
                      <a:r>
                        <a:rPr lang="en-US" sz="1400" dirty="0">
                          <a:latin typeface="Roboto" panose="02000000000000000000" pitchFamily="2" charset="0"/>
                          <a:ea typeface="Roboto" panose="02000000000000000000" pitchFamily="2" charset="0"/>
                          <a:cs typeface="Roboto" panose="02000000000000000000" pitchFamily="2" charset="0"/>
                        </a:rPr>
                        <a:t>Response Coverage</a:t>
                      </a:r>
                    </a:p>
                  </a:txBody>
                  <a:tcPr/>
                </a:tc>
                <a:tc>
                  <a:txBody>
                    <a:bodyPr/>
                    <a:lstStyle/>
                    <a:p>
                      <a:r>
                        <a:rPr lang="en-US" sz="1400" dirty="0">
                          <a:latin typeface="Roboto" panose="02000000000000000000" pitchFamily="2" charset="0"/>
                          <a:ea typeface="Roboto" panose="02000000000000000000" pitchFamily="2" charset="0"/>
                          <a:cs typeface="Roboto" panose="02000000000000000000" pitchFamily="2" charset="0"/>
                        </a:rPr>
                        <a:t>Existing reach and service gaps</a:t>
                      </a:r>
                    </a:p>
                  </a:txBody>
                  <a:tcPr/>
                </a:tc>
                <a:tc>
                  <a:txBody>
                    <a:bodyPr/>
                    <a:lstStyle/>
                    <a:p>
                      <a:r>
                        <a:rPr lang="en-US" sz="1400" dirty="0">
                          <a:latin typeface="Roboto" panose="02000000000000000000" pitchFamily="2" charset="0"/>
                          <a:ea typeface="Roboto" panose="02000000000000000000" pitchFamily="2" charset="0"/>
                          <a:cs typeface="Roboto" panose="02000000000000000000" pitchFamily="2" charset="0"/>
                        </a:rPr>
                        <a:t>2</a:t>
                      </a:r>
                    </a:p>
                  </a:txBody>
                  <a:tcPr/>
                </a:tc>
                <a:extLst>
                  <a:ext uri="{0D108BD9-81ED-4DB2-BD59-A6C34878D82A}">
                    <a16:rowId xmlns:a16="http://schemas.microsoft.com/office/drawing/2014/main" val="1525313454"/>
                  </a:ext>
                </a:extLst>
              </a:tr>
            </a:tbl>
          </a:graphicData>
        </a:graphic>
      </p:graphicFrame>
      <p:sp>
        <p:nvSpPr>
          <p:cNvPr id="5" name="Text 25">
            <a:extLst>
              <a:ext uri="{FF2B5EF4-FFF2-40B4-BE49-F238E27FC236}">
                <a16:creationId xmlns:a16="http://schemas.microsoft.com/office/drawing/2014/main" id="{BB905F28-4455-F910-6522-8D4FFBACF148}"/>
              </a:ext>
            </a:extLst>
          </p:cNvPr>
          <p:cNvSpPr/>
          <p:nvPr/>
        </p:nvSpPr>
        <p:spPr>
          <a:xfrm>
            <a:off x="8832304" y="4473055"/>
            <a:ext cx="2872037" cy="1025955"/>
          </a:xfrm>
          <a:prstGeom prst="rect">
            <a:avLst/>
          </a:prstGeom>
          <a:noFill/>
          <a:ln/>
        </p:spPr>
        <p:txBody>
          <a:bodyPr wrap="square" lIns="0" tIns="0" rIns="0" bIns="0" rtlCol="0" anchor="ctr">
            <a:noAutofit/>
          </a:bodyPr>
          <a:lstStyle/>
          <a:p>
            <a:pPr>
              <a:spcAft>
                <a:spcPts val="1200"/>
              </a:spcAft>
            </a:pPr>
            <a:r>
              <a:rPr lang="en-US" sz="1400" b="1" dirty="0">
                <a:solidFill>
                  <a:schemeClr val="accent3">
                    <a:lumMod val="75000"/>
                  </a:schemeClr>
                </a:solidFill>
                <a:latin typeface="Roboto" panose="02000000000000000000" pitchFamily="2" charset="0"/>
                <a:ea typeface="Roboto" panose="02000000000000000000" pitchFamily="2" charset="0"/>
                <a:cs typeface="Roboto" panose="02000000000000000000" pitchFamily="2" charset="0"/>
              </a:rPr>
              <a:t>Severity Level + Priority Category</a:t>
            </a:r>
          </a:p>
          <a:p>
            <a:pPr>
              <a:spcAft>
                <a:spcPts val="1200"/>
              </a:spcAft>
            </a:pPr>
            <a:r>
              <a:rPr lang="en-US" sz="1400" b="1" dirty="0">
                <a:solidFill>
                  <a:schemeClr val="accent3">
                    <a:lumMod val="75000"/>
                  </a:schemeClr>
                </a:solidFill>
                <a:latin typeface="Roboto" panose="02000000000000000000" pitchFamily="2" charset="0"/>
                <a:ea typeface="Roboto" panose="02000000000000000000" pitchFamily="2" charset="0"/>
                <a:cs typeface="Roboto" panose="02000000000000000000" pitchFamily="2" charset="0"/>
              </a:rPr>
              <a:t>                    ↓</a:t>
            </a:r>
          </a:p>
          <a:p>
            <a:pPr>
              <a:spcAft>
                <a:spcPts val="1200"/>
              </a:spcAft>
            </a:pPr>
            <a:r>
              <a:rPr lang="en-US" sz="1400" b="1" dirty="0">
                <a:solidFill>
                  <a:schemeClr val="accent3">
                    <a:lumMod val="75000"/>
                  </a:schemeClr>
                </a:solidFill>
                <a:latin typeface="Roboto" panose="02000000000000000000" pitchFamily="2" charset="0"/>
                <a:ea typeface="Roboto" panose="02000000000000000000" pitchFamily="2" charset="0"/>
                <a:cs typeface="Roboto" panose="02000000000000000000" pitchFamily="2" charset="0"/>
              </a:rPr>
              <a:t>Coverage % of PiN</a:t>
            </a:r>
          </a:p>
        </p:txBody>
      </p:sp>
      <p:sp>
        <p:nvSpPr>
          <p:cNvPr id="6" name="TextBox 5">
            <a:extLst>
              <a:ext uri="{FF2B5EF4-FFF2-40B4-BE49-F238E27FC236}">
                <a16:creationId xmlns:a16="http://schemas.microsoft.com/office/drawing/2014/main" id="{C70E73F3-CF06-9BC4-F425-08D43F84C038}"/>
              </a:ext>
            </a:extLst>
          </p:cNvPr>
          <p:cNvSpPr txBox="1"/>
          <p:nvPr/>
        </p:nvSpPr>
        <p:spPr>
          <a:xfrm>
            <a:off x="2982544" y="3163526"/>
            <a:ext cx="6108970" cy="369332"/>
          </a:xfrm>
          <a:prstGeom prst="rect">
            <a:avLst/>
          </a:prstGeom>
          <a:noFill/>
        </p:spPr>
        <p:txBody>
          <a:bodyPr wrap="square">
            <a:spAutoFit/>
          </a:bodyPr>
          <a:lstStyle/>
          <a:p>
            <a:r>
              <a:rPr lang="en-US" b="1" dirty="0">
                <a:solidFill>
                  <a:schemeClr val="accent3">
                    <a:lumMod val="50000"/>
                  </a:schemeClr>
                </a:solidFill>
                <a:cs typeface="Segoe UI"/>
              </a:rPr>
              <a:t>Priority Score combined with Severity of Needs</a:t>
            </a:r>
          </a:p>
        </p:txBody>
      </p:sp>
      <p:pic>
        <p:nvPicPr>
          <p:cNvPr id="37" name="Picture 36">
            <a:extLst>
              <a:ext uri="{FF2B5EF4-FFF2-40B4-BE49-F238E27FC236}">
                <a16:creationId xmlns:a16="http://schemas.microsoft.com/office/drawing/2014/main" id="{153752EE-5B0D-8522-675F-F27B40C4C5CA}"/>
              </a:ext>
            </a:extLst>
          </p:cNvPr>
          <p:cNvPicPr>
            <a:picLocks noChangeAspect="1"/>
          </p:cNvPicPr>
          <p:nvPr/>
        </p:nvPicPr>
        <p:blipFill>
          <a:blip r:embed="rId6"/>
          <a:stretch>
            <a:fillRect/>
          </a:stretch>
        </p:blipFill>
        <p:spPr>
          <a:xfrm>
            <a:off x="3048921" y="3653705"/>
            <a:ext cx="5229225" cy="3067050"/>
          </a:xfrm>
          <a:prstGeom prst="rect">
            <a:avLst/>
          </a:prstGeom>
        </p:spPr>
      </p:pic>
    </p:spTree>
    <p:custDataLst>
      <p:tags r:id="rId1"/>
    </p:custDataLst>
    <p:extLst>
      <p:ext uri="{BB962C8B-B14F-4D97-AF65-F5344CB8AC3E}">
        <p14:creationId xmlns:p14="http://schemas.microsoft.com/office/powerpoint/2010/main" val="3062838597"/>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3EFA7C-D45A-372B-2813-4764C23272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3118B6-AED8-6DD4-DAA7-5C9E4CF58124}"/>
              </a:ext>
            </a:extLst>
          </p:cNvPr>
          <p:cNvSpPr>
            <a:spLocks noGrp="1"/>
          </p:cNvSpPr>
          <p:nvPr>
            <p:ph type="title"/>
          </p:nvPr>
        </p:nvSpPr>
        <p:spPr>
          <a:xfrm>
            <a:off x="1377387" y="2442127"/>
            <a:ext cx="9437226" cy="2349792"/>
          </a:xfrm>
        </p:spPr>
        <p:txBody>
          <a:bodyPr>
            <a:normAutofit/>
          </a:bodyPr>
          <a:lstStyle/>
          <a:p>
            <a:r>
              <a:rPr lang="en-US" sz="3200" b="1" i="0" dirty="0">
                <a:effectLst/>
                <a:latin typeface="Roboto" panose="02000000000000000000" pitchFamily="2" charset="0"/>
              </a:rPr>
              <a:t>RESOURCES</a:t>
            </a:r>
            <a:endParaRPr lang="en-US" b="0" dirty="0"/>
          </a:p>
        </p:txBody>
      </p:sp>
    </p:spTree>
    <p:custDataLst>
      <p:tags r:id="rId1"/>
    </p:custDataLst>
    <p:extLst>
      <p:ext uri="{BB962C8B-B14F-4D97-AF65-F5344CB8AC3E}">
        <p14:creationId xmlns:p14="http://schemas.microsoft.com/office/powerpoint/2010/main" val="13850225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8AC484-AE7C-51E1-E04B-6E5C4B737E12}"/>
            </a:ext>
          </a:extLst>
        </p:cNvPr>
        <p:cNvGrpSpPr/>
        <p:nvPr/>
      </p:nvGrpSpPr>
      <p:grpSpPr>
        <a:xfrm>
          <a:off x="0" y="0"/>
          <a:ext cx="0" cy="0"/>
          <a:chOff x="0" y="0"/>
          <a:chExt cx="0" cy="0"/>
        </a:xfrm>
      </p:grpSpPr>
      <p:sp>
        <p:nvSpPr>
          <p:cNvPr id="29" name="Rectangle 28">
            <a:extLst>
              <a:ext uri="{FF2B5EF4-FFF2-40B4-BE49-F238E27FC236}">
                <a16:creationId xmlns:a16="http://schemas.microsoft.com/office/drawing/2014/main" id="{67BB1117-BD27-F05C-D072-B23E9EA98739}"/>
              </a:ext>
            </a:extLst>
          </p:cNvPr>
          <p:cNvSpPr/>
          <p:nvPr/>
        </p:nvSpPr>
        <p:spPr>
          <a:xfrm>
            <a:off x="0" y="1"/>
            <a:ext cx="12192000" cy="775982"/>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2400" b="1" dirty="0">
                <a:solidFill>
                  <a:schemeClr val="tx1"/>
                </a:solidFill>
              </a:rPr>
              <a:t>Resources</a:t>
            </a:r>
            <a:endParaRPr lang="en-US" b="1" dirty="0">
              <a:solidFill>
                <a:srgbClr val="000000"/>
              </a:solidFill>
            </a:endParaRPr>
          </a:p>
        </p:txBody>
      </p:sp>
      <p:pic>
        <p:nvPicPr>
          <p:cNvPr id="7" name="Picture 6" descr="A logo of a group of colorful people&#10;&#10;Description automatically generated">
            <a:extLst>
              <a:ext uri="{FF2B5EF4-FFF2-40B4-BE49-F238E27FC236}">
                <a16:creationId xmlns:a16="http://schemas.microsoft.com/office/drawing/2014/main" id="{6B075DBD-DE9A-E193-982C-75E2FEEA85B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95904" y="137245"/>
            <a:ext cx="762960" cy="507201"/>
          </a:xfrm>
          <a:prstGeom prst="rect">
            <a:avLst/>
          </a:prstGeom>
        </p:spPr>
      </p:pic>
      <p:sp>
        <p:nvSpPr>
          <p:cNvPr id="6" name="Text 25">
            <a:extLst>
              <a:ext uri="{FF2B5EF4-FFF2-40B4-BE49-F238E27FC236}">
                <a16:creationId xmlns:a16="http://schemas.microsoft.com/office/drawing/2014/main" id="{170AD355-5F10-49E7-DA68-3C8B5384CB37}"/>
              </a:ext>
            </a:extLst>
          </p:cNvPr>
          <p:cNvSpPr/>
          <p:nvPr/>
        </p:nvSpPr>
        <p:spPr>
          <a:xfrm>
            <a:off x="3073706" y="945648"/>
            <a:ext cx="8503678" cy="5003632"/>
          </a:xfrm>
          <a:prstGeom prst="rect">
            <a:avLst/>
          </a:prstGeom>
          <a:noFill/>
          <a:ln/>
        </p:spPr>
        <p:txBody>
          <a:bodyPr wrap="square" lIns="0" tIns="0" rIns="0" bIns="0" rtlCol="0" anchor="ctr">
            <a:noAutofit/>
          </a:bodyPr>
          <a:lstStyle/>
          <a:p>
            <a:pPr>
              <a:spcAft>
                <a:spcPts val="1200"/>
              </a:spcAft>
            </a:pPr>
            <a:r>
              <a:rPr lang="en-US" sz="1400" b="1" dirty="0">
                <a:solidFill>
                  <a:srgbClr val="002060"/>
                </a:solidFill>
                <a:latin typeface="Roboto"/>
                <a:ea typeface="Roboto"/>
                <a:cs typeface="Roboto"/>
              </a:rPr>
              <a:t>Tools</a:t>
            </a:r>
            <a:endParaRPr lang="en-US" sz="1400" dirty="0">
              <a:solidFill>
                <a:srgbClr val="002060"/>
              </a:solidFill>
              <a:latin typeface="Roboto"/>
              <a:ea typeface="Roboto"/>
              <a:cs typeface="Roboto"/>
            </a:endParaRPr>
          </a:p>
          <a:p>
            <a:pPr marL="800100" lvl="1" indent="-342900">
              <a:spcAft>
                <a:spcPts val="1200"/>
              </a:spcAft>
              <a:buFont typeface="+mj-l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01_tool_protection_risk_need_severity_pin_scenario01_household_level</a:t>
            </a:r>
          </a:p>
          <a:p>
            <a:pPr marL="800100" lvl="1" indent="-342900">
              <a:spcAft>
                <a:spcPts val="1200"/>
              </a:spcAft>
              <a:buFont typeface="+mj-l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02_tool_protection_risk_need_severity_pin_scenario02_area_level</a:t>
            </a:r>
          </a:p>
          <a:p>
            <a:pPr marL="800100" lvl="1" indent="-342900">
              <a:spcAft>
                <a:spcPts val="1200"/>
              </a:spcAft>
              <a:buFont typeface="+mj-l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03_tool_protection_risk_need_severity_pin_scenario03_data_poor</a:t>
            </a:r>
          </a:p>
          <a:p>
            <a:pPr marL="800100" lvl="1" indent="-342900">
              <a:spcAft>
                <a:spcPts val="1200"/>
              </a:spcAft>
              <a:buFont typeface="+mj-l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04_tool_protection_severity_pin_check</a:t>
            </a:r>
          </a:p>
          <a:p>
            <a:pPr marL="800100" lvl="1" indent="-342900">
              <a:spcAft>
                <a:spcPts val="1200"/>
              </a:spcAft>
              <a:buFont typeface="+mj-l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05_Protection_Cluster_Consolidated_Target_Prioritization_Matrix - template</a:t>
            </a:r>
          </a:p>
          <a:p>
            <a:pPr>
              <a:spcAft>
                <a:spcPts val="1200"/>
              </a:spcAft>
            </a:pPr>
            <a:r>
              <a:rPr lang="en-US" sz="1400" b="1" dirty="0">
                <a:solidFill>
                  <a:srgbClr val="002060"/>
                </a:solidFill>
                <a:latin typeface="Roboto"/>
                <a:ea typeface="Roboto"/>
                <a:cs typeface="Roboto"/>
              </a:rPr>
              <a:t>Guidance</a:t>
            </a:r>
            <a:endParaRPr lang="en-US" sz="1400" dirty="0">
              <a:solidFill>
                <a:srgbClr val="002060"/>
              </a:solidFill>
              <a:latin typeface="Roboto"/>
              <a:ea typeface="Roboto"/>
              <a:cs typeface="Roboto"/>
            </a:endParaRPr>
          </a:p>
          <a:p>
            <a:pPr marL="800100" lvl="1" indent="-342900">
              <a:spcAft>
                <a:spcPts val="1200"/>
              </a:spcAft>
              <a:buFont typeface="+mj-l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GUIDANCE NOTE - Protection Severity PiN HH Area Level Tool for 2027 HPC</a:t>
            </a:r>
          </a:p>
          <a:p>
            <a:pPr marL="800100" lvl="1" indent="-342900">
              <a:spcAft>
                <a:spcPts val="1200"/>
              </a:spcAft>
              <a:buFont typeface="+mj-l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GUIDANCE NOTE - Protection Severity &amp; PiN Data Poor Scenario Tool for 2027 HPC</a:t>
            </a:r>
          </a:p>
          <a:p>
            <a:pPr marL="800100" lvl="1" indent="-342900">
              <a:spcAft>
                <a:spcPts val="1200"/>
              </a:spcAft>
              <a:buFont typeface="+mj-l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GUIDANCE NOTE - Protection Targeting Tool for 2027 HPC</a:t>
            </a:r>
          </a:p>
          <a:p>
            <a:pPr marL="800100" lvl="1" indent="-342900">
              <a:spcAft>
                <a:spcPts val="1200"/>
              </a:spcAft>
              <a:buFont typeface="+mj-l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GUIDANCE NOTE – People Exposed to Risks Prediction Model </a:t>
            </a:r>
          </a:p>
          <a:p>
            <a:pPr marL="800100" lvl="1" indent="-342900">
              <a:spcAft>
                <a:spcPts val="1200"/>
              </a:spcAft>
              <a:buFont typeface="+mj-lt"/>
              <a:buAutoNum type="arabicPeriod"/>
            </a:pPr>
            <a:r>
              <a:rPr lang="en-US" sz="1400" dirty="0">
                <a:solidFill>
                  <a:srgbClr val="C00000"/>
                </a:solidFill>
                <a:latin typeface="Roboto" panose="02000000000000000000" pitchFamily="2" charset="0"/>
                <a:ea typeface="Roboto" panose="02000000000000000000" pitchFamily="2" charset="0"/>
                <a:cs typeface="Roboto" panose="02000000000000000000" pitchFamily="2" charset="0"/>
              </a:rPr>
              <a:t>GUIDANCE NOTE – Costing Methodology for 2027 HPC (pending)</a:t>
            </a:r>
          </a:p>
          <a:p>
            <a:pPr marL="800100" lvl="1" indent="-342900">
              <a:spcAft>
                <a:spcPts val="1200"/>
              </a:spcAft>
              <a:buFont typeface="+mj-lt"/>
              <a:buAutoNum type="arabicPeriod"/>
            </a:pPr>
            <a:r>
              <a:rPr lang="en-US" sz="1400" dirty="0">
                <a:solidFill>
                  <a:srgbClr val="C00000"/>
                </a:solidFill>
                <a:latin typeface="Roboto" panose="02000000000000000000" pitchFamily="2" charset="0"/>
                <a:ea typeface="Roboto" panose="02000000000000000000" pitchFamily="2" charset="0"/>
                <a:cs typeface="Roboto" panose="02000000000000000000" pitchFamily="2" charset="0"/>
              </a:rPr>
              <a:t>GUIDANCE NOTE – JIAF 2.0 Outcome Indicator for 2027 HPC (pending)</a:t>
            </a:r>
            <a:endParaRPr lang="en-US" sz="1400" dirty="0">
              <a:solidFill>
                <a:srgbClr val="002060"/>
              </a:solidFill>
              <a:latin typeface="Roboto" panose="02000000000000000000" pitchFamily="2" charset="0"/>
              <a:ea typeface="Roboto" panose="02000000000000000000" pitchFamily="2" charset="0"/>
              <a:cs typeface="Roboto" panose="02000000000000000000" pitchFamily="2" charset="0"/>
            </a:endParaRPr>
          </a:p>
          <a:p>
            <a:pPr>
              <a:spcAft>
                <a:spcPts val="1200"/>
              </a:spcAft>
            </a:pPr>
            <a:endParaRPr lang="en-US" sz="1400" dirty="0">
              <a:solidFill>
                <a:srgbClr val="002060"/>
              </a:solidFill>
              <a:latin typeface="Roboto" panose="02000000000000000000" pitchFamily="2" charset="0"/>
              <a:ea typeface="Roboto" panose="02000000000000000000" pitchFamily="2" charset="0"/>
              <a:cs typeface="Roboto" panose="02000000000000000000" pitchFamily="2" charset="0"/>
            </a:endParaRPr>
          </a:p>
        </p:txBody>
      </p:sp>
      <p:pic>
        <p:nvPicPr>
          <p:cNvPr id="8" name="Picture 7" descr="A black background with a black square&#10;&#10;Description automatically generated with medium confidence">
            <a:extLst>
              <a:ext uri="{FF2B5EF4-FFF2-40B4-BE49-F238E27FC236}">
                <a16:creationId xmlns:a16="http://schemas.microsoft.com/office/drawing/2014/main" id="{F1ADC23E-79EA-F31E-0A70-669293B57AC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39057" y="6524158"/>
            <a:ext cx="1377703" cy="196597"/>
          </a:xfrm>
          <a:prstGeom prst="rect">
            <a:avLst/>
          </a:prstGeom>
        </p:spPr>
      </p:pic>
      <p:cxnSp>
        <p:nvCxnSpPr>
          <p:cNvPr id="49" name="Straight Connector 48">
            <a:extLst>
              <a:ext uri="{FF2B5EF4-FFF2-40B4-BE49-F238E27FC236}">
                <a16:creationId xmlns:a16="http://schemas.microsoft.com/office/drawing/2014/main" id="{390BBD15-F864-5F3B-ED8B-18686D15EE58}"/>
              </a:ext>
            </a:extLst>
          </p:cNvPr>
          <p:cNvCxnSpPr/>
          <p:nvPr/>
        </p:nvCxnSpPr>
        <p:spPr>
          <a:xfrm>
            <a:off x="2711624" y="818796"/>
            <a:ext cx="0" cy="5428124"/>
          </a:xfrm>
          <a:prstGeom prst="line">
            <a:avLst/>
          </a:prstGeom>
          <a:ln>
            <a:solidFill>
              <a:schemeClr val="bg2">
                <a:lumMod val="90000"/>
              </a:schemeClr>
            </a:solidFill>
          </a:ln>
        </p:spPr>
        <p:style>
          <a:lnRef idx="2">
            <a:schemeClr val="accent1"/>
          </a:lnRef>
          <a:fillRef idx="0">
            <a:schemeClr val="accent1"/>
          </a:fillRef>
          <a:effectRef idx="1">
            <a:schemeClr val="accent1"/>
          </a:effectRef>
          <a:fontRef idx="minor">
            <a:schemeClr val="tx1"/>
          </a:fontRef>
        </p:style>
      </p:cxnSp>
      <p:cxnSp>
        <p:nvCxnSpPr>
          <p:cNvPr id="50" name="Straight Connector 49">
            <a:extLst>
              <a:ext uri="{FF2B5EF4-FFF2-40B4-BE49-F238E27FC236}">
                <a16:creationId xmlns:a16="http://schemas.microsoft.com/office/drawing/2014/main" id="{77CBC5AB-B968-7CF8-0A1C-739CCF19BCE4}"/>
              </a:ext>
            </a:extLst>
          </p:cNvPr>
          <p:cNvCxnSpPr>
            <a:cxnSpLocks/>
          </p:cNvCxnSpPr>
          <p:nvPr/>
        </p:nvCxnSpPr>
        <p:spPr>
          <a:xfrm flipH="1">
            <a:off x="3299145" y="5877272"/>
            <a:ext cx="8278239" cy="0"/>
          </a:xfrm>
          <a:prstGeom prst="line">
            <a:avLst/>
          </a:prstGeom>
          <a:ln>
            <a:solidFill>
              <a:schemeClr val="bg2">
                <a:lumMod val="90000"/>
              </a:schemeClr>
            </a:solidFill>
          </a:ln>
        </p:spPr>
        <p:style>
          <a:lnRef idx="2">
            <a:schemeClr val="accent1"/>
          </a:lnRef>
          <a:fillRef idx="0">
            <a:schemeClr val="accent1"/>
          </a:fillRef>
          <a:effectRef idx="1">
            <a:schemeClr val="accent1"/>
          </a:effectRef>
          <a:fontRef idx="minor">
            <a:schemeClr val="tx1"/>
          </a:fontRef>
        </p:style>
      </p:cxnSp>
    </p:spTree>
    <p:custDataLst>
      <p:tags r:id="rId1"/>
    </p:custDataLst>
    <p:extLst>
      <p:ext uri="{BB962C8B-B14F-4D97-AF65-F5344CB8AC3E}">
        <p14:creationId xmlns:p14="http://schemas.microsoft.com/office/powerpoint/2010/main" val="3525633534"/>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14C689B-8844-C77F-A11B-7B3C50D13AD5}"/>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CDF616C7-465C-59B5-6A04-C386AF7CBF43}"/>
              </a:ext>
            </a:extLst>
          </p:cNvPr>
          <p:cNvSpPr/>
          <p:nvPr/>
        </p:nvSpPr>
        <p:spPr>
          <a:xfrm>
            <a:off x="0" y="0"/>
            <a:ext cx="12192000" cy="285750"/>
          </a:xfrm>
          <a:prstGeom prst="rect">
            <a:avLst/>
          </a:prstGeom>
          <a:solidFill>
            <a:srgbClr val="FFC9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Picture 7" descr="A black background with a black square&#10;&#10;Description automatically generated with medium confidence">
            <a:extLst>
              <a:ext uri="{FF2B5EF4-FFF2-40B4-BE49-F238E27FC236}">
                <a16:creationId xmlns:a16="http://schemas.microsoft.com/office/drawing/2014/main" id="{55A0BA77-6624-ACE3-D9ED-0FC4202718C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39057" y="6539568"/>
            <a:ext cx="1377703" cy="196597"/>
          </a:xfrm>
          <a:prstGeom prst="rect">
            <a:avLst/>
          </a:prstGeom>
        </p:spPr>
      </p:pic>
      <p:sp>
        <p:nvSpPr>
          <p:cNvPr id="9" name="TextBox 8">
            <a:extLst>
              <a:ext uri="{FF2B5EF4-FFF2-40B4-BE49-F238E27FC236}">
                <a16:creationId xmlns:a16="http://schemas.microsoft.com/office/drawing/2014/main" id="{D400E84F-E9D5-73AE-ADA6-EF5FA3110782}"/>
              </a:ext>
            </a:extLst>
          </p:cNvPr>
          <p:cNvSpPr txBox="1"/>
          <p:nvPr/>
        </p:nvSpPr>
        <p:spPr>
          <a:xfrm>
            <a:off x="911424" y="2668323"/>
            <a:ext cx="9357404" cy="1015663"/>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accent3">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Q &amp; A</a:t>
            </a:r>
            <a:endParaRPr kumimoji="0" lang="en-US" sz="6000" b="0" i="0" u="none" strike="noStrike" kern="1200" cap="none" spc="0" normalizeH="0" baseline="0" noProof="0" dirty="0">
              <a:ln>
                <a:noFill/>
              </a:ln>
              <a:solidFill>
                <a:schemeClr val="accent3">
                  <a:lumMod val="75000"/>
                </a:schemeClr>
              </a:solidFill>
              <a:effectLst/>
              <a:uLnTx/>
              <a:uFillTx/>
              <a:latin typeface="Calibri" panose="020F0502020204030204"/>
              <a:ea typeface="+mn-ea"/>
              <a:cs typeface="+mn-cs"/>
            </a:endParaRPr>
          </a:p>
        </p:txBody>
      </p:sp>
      <p:pic>
        <p:nvPicPr>
          <p:cNvPr id="22" name="Picture 21" descr="A group of colorful people&#10;&#10;Description automatically generated">
            <a:extLst>
              <a:ext uri="{FF2B5EF4-FFF2-40B4-BE49-F238E27FC236}">
                <a16:creationId xmlns:a16="http://schemas.microsoft.com/office/drawing/2014/main" id="{A0761137-B4A5-38BE-8994-5DFFDB3E7BA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119373" y="455568"/>
            <a:ext cx="739552" cy="459608"/>
          </a:xfrm>
          <a:prstGeom prst="rect">
            <a:avLst/>
          </a:prstGeom>
        </p:spPr>
      </p:pic>
      <p:sp>
        <p:nvSpPr>
          <p:cNvPr id="2" name="TextBox 1">
            <a:extLst>
              <a:ext uri="{FF2B5EF4-FFF2-40B4-BE49-F238E27FC236}">
                <a16:creationId xmlns:a16="http://schemas.microsoft.com/office/drawing/2014/main" id="{B51458BB-AB9D-94E5-6ABD-03379CAA451A}"/>
              </a:ext>
            </a:extLst>
          </p:cNvPr>
          <p:cNvSpPr txBox="1"/>
          <p:nvPr/>
        </p:nvSpPr>
        <p:spPr>
          <a:xfrm>
            <a:off x="565570" y="4149080"/>
            <a:ext cx="10669972" cy="646331"/>
          </a:xfrm>
          <a:prstGeom prst="rect">
            <a:avLst/>
          </a:prstGeom>
          <a:noFill/>
        </p:spPr>
        <p:txBody>
          <a:bodyPr wrap="none" rtlCol="0">
            <a:spAutoFit/>
          </a:bodyPr>
          <a:lstStyle/>
          <a:p>
            <a:r>
              <a:rPr lang="es-ES" b="1" dirty="0">
                <a:solidFill>
                  <a:schemeClr val="accent3">
                    <a:lumMod val="50000"/>
                  </a:schemeClr>
                </a:solidFill>
              </a:rPr>
              <a:t>Please contact Kashif &amp; Francesco </a:t>
            </a:r>
            <a:r>
              <a:rPr lang="es-ES" b="1" u="sng" dirty="0">
                <a:solidFill>
                  <a:schemeClr val="accent3">
                    <a:lumMod val="50000"/>
                  </a:schemeClr>
                </a:solidFill>
              </a:rPr>
              <a:t>before you start planning</a:t>
            </a:r>
            <a:r>
              <a:rPr lang="es-ES" b="1" dirty="0">
                <a:solidFill>
                  <a:schemeClr val="accent3">
                    <a:lumMod val="50000"/>
                  </a:schemeClr>
                </a:solidFill>
              </a:rPr>
              <a:t> to support you coherently given the current reset </a:t>
            </a:r>
          </a:p>
          <a:p>
            <a:r>
              <a:rPr lang="es-ES" b="1" dirty="0">
                <a:solidFill>
                  <a:schemeClr val="accent3">
                    <a:lumMod val="50000"/>
                  </a:schemeClr>
                </a:solidFill>
              </a:rPr>
              <a:t>decisions at country and global level </a:t>
            </a:r>
            <a:r>
              <a:rPr lang="es-ES" dirty="0">
                <a:solidFill>
                  <a:schemeClr val="accent3">
                    <a:lumMod val="50000"/>
                  </a:schemeClr>
                </a:solidFill>
              </a:rPr>
              <a:t>(</a:t>
            </a:r>
            <a:r>
              <a:rPr lang="es-ES" dirty="0">
                <a:solidFill>
                  <a:schemeClr val="accent3">
                    <a:lumMod val="50000"/>
                  </a:schemeClr>
                </a:solidFill>
                <a:hlinkClick r:id="rId6">
                  <a:extLst>
                    <a:ext uri="{A12FA001-AC4F-418D-AE19-62706E023703}">
                      <ahyp:hlinkClr xmlns:ahyp="http://schemas.microsoft.com/office/drawing/2018/hyperlinkcolor" val="tx"/>
                    </a:ext>
                  </a:extLst>
                </a:hlinkClick>
              </a:rPr>
              <a:t>rehmanka@unhcr.org</a:t>
            </a:r>
            <a:r>
              <a:rPr lang="es-ES" dirty="0">
                <a:solidFill>
                  <a:schemeClr val="accent3">
                    <a:lumMod val="50000"/>
                  </a:schemeClr>
                </a:solidFill>
              </a:rPr>
              <a:t>, </a:t>
            </a:r>
            <a:r>
              <a:rPr lang="es-ES" dirty="0">
                <a:solidFill>
                  <a:schemeClr val="accent3">
                    <a:lumMod val="50000"/>
                  </a:schemeClr>
                </a:solidFill>
                <a:hlinkClick r:id="rId7">
                  <a:extLst>
                    <a:ext uri="{A12FA001-AC4F-418D-AE19-62706E023703}">
                      <ahyp:hlinkClr xmlns:ahyp="http://schemas.microsoft.com/office/drawing/2018/hyperlinkcolor" val="tx"/>
                    </a:ext>
                  </a:extLst>
                </a:hlinkClick>
              </a:rPr>
              <a:t>michele@unhcr.org</a:t>
            </a:r>
            <a:r>
              <a:rPr lang="es-ES" dirty="0">
                <a:solidFill>
                  <a:schemeClr val="accent3">
                    <a:lumMod val="50000"/>
                  </a:schemeClr>
                </a:solidFill>
              </a:rPr>
              <a:t> )</a:t>
            </a:r>
            <a:endParaRPr lang="en-US" b="1" dirty="0">
              <a:solidFill>
                <a:schemeClr val="accent3">
                  <a:lumMod val="50000"/>
                </a:schemeClr>
              </a:solidFill>
            </a:endParaRPr>
          </a:p>
        </p:txBody>
      </p:sp>
    </p:spTree>
    <p:custDataLst>
      <p:tags r:id="rId1"/>
    </p:custDataLst>
    <p:extLst>
      <p:ext uri="{BB962C8B-B14F-4D97-AF65-F5344CB8AC3E}">
        <p14:creationId xmlns:p14="http://schemas.microsoft.com/office/powerpoint/2010/main" val="2841659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BFBEFA-7055-0B8B-B790-AFA76114B61E}"/>
            </a:ext>
          </a:extLst>
        </p:cNvPr>
        <p:cNvGrpSpPr/>
        <p:nvPr/>
      </p:nvGrpSpPr>
      <p:grpSpPr>
        <a:xfrm>
          <a:off x="0" y="0"/>
          <a:ext cx="0" cy="0"/>
          <a:chOff x="0" y="0"/>
          <a:chExt cx="0" cy="0"/>
        </a:xfrm>
      </p:grpSpPr>
      <p:sp>
        <p:nvSpPr>
          <p:cNvPr id="29" name="Rectangle 28">
            <a:extLst>
              <a:ext uri="{FF2B5EF4-FFF2-40B4-BE49-F238E27FC236}">
                <a16:creationId xmlns:a16="http://schemas.microsoft.com/office/drawing/2014/main" id="{CA5AF11E-E872-9120-F14E-BE93925880EE}"/>
              </a:ext>
            </a:extLst>
          </p:cNvPr>
          <p:cNvSpPr/>
          <p:nvPr/>
        </p:nvSpPr>
        <p:spPr>
          <a:xfrm>
            <a:off x="0" y="1"/>
            <a:ext cx="12192000" cy="775982"/>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2400" b="1" dirty="0">
                <a:solidFill>
                  <a:schemeClr val="tx1"/>
                </a:solidFill>
              </a:rPr>
              <a:t>Needs and Target – Tools &amp; Guidance</a:t>
            </a:r>
            <a:endParaRPr lang="en-US" b="1" dirty="0">
              <a:solidFill>
                <a:srgbClr val="000000"/>
              </a:solidFill>
            </a:endParaRPr>
          </a:p>
        </p:txBody>
      </p:sp>
      <p:pic>
        <p:nvPicPr>
          <p:cNvPr id="7" name="Picture 6" descr="A logo of a group of colorful people&#10;&#10;Description automatically generated">
            <a:extLst>
              <a:ext uri="{FF2B5EF4-FFF2-40B4-BE49-F238E27FC236}">
                <a16:creationId xmlns:a16="http://schemas.microsoft.com/office/drawing/2014/main" id="{66C43192-E0EC-5F56-9AA4-D569EAC6192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95904" y="137245"/>
            <a:ext cx="762960" cy="507201"/>
          </a:xfrm>
          <a:prstGeom prst="rect">
            <a:avLst/>
          </a:prstGeom>
        </p:spPr>
      </p:pic>
      <p:sp>
        <p:nvSpPr>
          <p:cNvPr id="6" name="Text 25">
            <a:extLst>
              <a:ext uri="{FF2B5EF4-FFF2-40B4-BE49-F238E27FC236}">
                <a16:creationId xmlns:a16="http://schemas.microsoft.com/office/drawing/2014/main" id="{B86E1566-7810-EFDF-3690-F6EFD9683E21}"/>
              </a:ext>
            </a:extLst>
          </p:cNvPr>
          <p:cNvSpPr/>
          <p:nvPr/>
        </p:nvSpPr>
        <p:spPr>
          <a:xfrm>
            <a:off x="3073706" y="945648"/>
            <a:ext cx="8503678" cy="4787608"/>
          </a:xfrm>
          <a:prstGeom prst="rect">
            <a:avLst/>
          </a:prstGeom>
          <a:noFill/>
          <a:ln/>
        </p:spPr>
        <p:txBody>
          <a:bodyPr wrap="square" lIns="0" tIns="0" rIns="0" bIns="0" rtlCol="0" anchor="ctr">
            <a:noAutofit/>
          </a:bodyPr>
          <a:lstStyle/>
          <a:p>
            <a:pPr>
              <a:spcAft>
                <a:spcPts val="1200"/>
              </a:spcAft>
            </a:pPr>
            <a:r>
              <a:rPr lang="en-US" sz="1400" b="1" dirty="0">
                <a:solidFill>
                  <a:srgbClr val="002060"/>
                </a:solidFill>
                <a:latin typeface="Roboto"/>
                <a:ea typeface="Roboto"/>
                <a:cs typeface="Roboto"/>
              </a:rPr>
              <a:t>Tools</a:t>
            </a:r>
            <a:endParaRPr lang="en-US" sz="1400" dirty="0">
              <a:solidFill>
                <a:srgbClr val="002060"/>
              </a:solidFill>
              <a:latin typeface="Roboto"/>
              <a:ea typeface="Roboto"/>
              <a:cs typeface="Roboto"/>
            </a:endParaRPr>
          </a:p>
          <a:p>
            <a:pPr marL="800100" lvl="1" indent="-342900">
              <a:spcAft>
                <a:spcPts val="1200"/>
              </a:spcAft>
              <a:buFont typeface="+mj-l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01_tool_protection_risk_need_severity_pin_scenario01_household_level</a:t>
            </a:r>
          </a:p>
          <a:p>
            <a:pPr marL="800100" lvl="1" indent="-342900">
              <a:spcAft>
                <a:spcPts val="1200"/>
              </a:spcAft>
              <a:buFont typeface="+mj-l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02_tool_protection_risk_need_severity_pin_scenario02_area_level</a:t>
            </a:r>
          </a:p>
          <a:p>
            <a:pPr marL="800100" lvl="1" indent="-342900">
              <a:spcAft>
                <a:spcPts val="1200"/>
              </a:spcAft>
              <a:buFont typeface="+mj-l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03_tool_protection_risk_need_severity_pin_scenario03_data_poor</a:t>
            </a:r>
          </a:p>
          <a:p>
            <a:pPr marL="800100" lvl="1" indent="-342900">
              <a:spcAft>
                <a:spcPts val="1200"/>
              </a:spcAft>
              <a:buFont typeface="+mj-l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04_tool_protection_severity_pin_check</a:t>
            </a:r>
          </a:p>
          <a:p>
            <a:pPr marL="800100" lvl="1" indent="-342900">
              <a:spcAft>
                <a:spcPts val="1200"/>
              </a:spcAft>
              <a:buFont typeface="+mj-l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05_Protection_Cluster_Consolidated_Target_Prioritization_Matrix - template</a:t>
            </a:r>
          </a:p>
          <a:p>
            <a:pPr>
              <a:spcAft>
                <a:spcPts val="1200"/>
              </a:spcAft>
            </a:pPr>
            <a:r>
              <a:rPr lang="en-US" sz="1400" b="1" dirty="0">
                <a:solidFill>
                  <a:srgbClr val="002060"/>
                </a:solidFill>
                <a:latin typeface="Roboto"/>
                <a:ea typeface="Roboto"/>
                <a:cs typeface="Roboto"/>
              </a:rPr>
              <a:t>Guidance</a:t>
            </a:r>
            <a:endParaRPr lang="en-US" sz="1400" dirty="0">
              <a:solidFill>
                <a:srgbClr val="002060"/>
              </a:solidFill>
              <a:latin typeface="Roboto"/>
              <a:ea typeface="Roboto"/>
              <a:cs typeface="Roboto"/>
            </a:endParaRPr>
          </a:p>
          <a:p>
            <a:pPr marL="800100" lvl="1" indent="-342900">
              <a:spcAft>
                <a:spcPts val="1200"/>
              </a:spcAft>
              <a:buFont typeface="+mj-l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GUIDANCE NOTE - Protection Severity PiN HH Area Level Tool for 2027 HPC</a:t>
            </a:r>
          </a:p>
          <a:p>
            <a:pPr marL="800100" lvl="1" indent="-342900">
              <a:spcAft>
                <a:spcPts val="1200"/>
              </a:spcAft>
              <a:buFont typeface="+mj-l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GUIDANCE NOTE - Protection Severity &amp; PiN Data Poor Scenario Tool for 2027 HPC</a:t>
            </a:r>
          </a:p>
          <a:p>
            <a:pPr marL="800100" lvl="1" indent="-342900">
              <a:spcAft>
                <a:spcPts val="1200"/>
              </a:spcAft>
              <a:buFont typeface="+mj-l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GUIDANCE NOTE - Protection Targeting Tool for 2027 HPC</a:t>
            </a:r>
          </a:p>
          <a:p>
            <a:pPr marL="800100" lvl="1" indent="-342900">
              <a:spcAft>
                <a:spcPts val="1200"/>
              </a:spcAft>
              <a:buFont typeface="+mj-l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GUIDANCE NOTE – People Exposed to Risks Prediction Model</a:t>
            </a:r>
          </a:p>
          <a:p>
            <a:pPr>
              <a:spcAft>
                <a:spcPts val="1200"/>
              </a:spcAft>
            </a:pPr>
            <a:endParaRPr lang="en-US" sz="1400" dirty="0">
              <a:solidFill>
                <a:srgbClr val="002060"/>
              </a:solidFill>
              <a:latin typeface="Roboto" panose="02000000000000000000" pitchFamily="2" charset="0"/>
              <a:ea typeface="Roboto" panose="02000000000000000000" pitchFamily="2" charset="0"/>
              <a:cs typeface="Roboto" panose="02000000000000000000" pitchFamily="2" charset="0"/>
            </a:endParaRPr>
          </a:p>
        </p:txBody>
      </p:sp>
      <p:pic>
        <p:nvPicPr>
          <p:cNvPr id="8" name="Picture 7" descr="A black background with a black square&#10;&#10;Description automatically generated with medium confidence">
            <a:extLst>
              <a:ext uri="{FF2B5EF4-FFF2-40B4-BE49-F238E27FC236}">
                <a16:creationId xmlns:a16="http://schemas.microsoft.com/office/drawing/2014/main" id="{3818135C-3D92-E057-98E9-C74DDB82C36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39057" y="6524158"/>
            <a:ext cx="1377703" cy="196597"/>
          </a:xfrm>
          <a:prstGeom prst="rect">
            <a:avLst/>
          </a:prstGeom>
        </p:spPr>
      </p:pic>
      <p:cxnSp>
        <p:nvCxnSpPr>
          <p:cNvPr id="49" name="Straight Connector 48">
            <a:extLst>
              <a:ext uri="{FF2B5EF4-FFF2-40B4-BE49-F238E27FC236}">
                <a16:creationId xmlns:a16="http://schemas.microsoft.com/office/drawing/2014/main" id="{6E2FA9DA-6AB2-D7AB-8D59-2AAB11293D2F}"/>
              </a:ext>
            </a:extLst>
          </p:cNvPr>
          <p:cNvCxnSpPr/>
          <p:nvPr/>
        </p:nvCxnSpPr>
        <p:spPr>
          <a:xfrm>
            <a:off x="2711624" y="818796"/>
            <a:ext cx="0" cy="5428124"/>
          </a:xfrm>
          <a:prstGeom prst="line">
            <a:avLst/>
          </a:prstGeom>
          <a:ln>
            <a:solidFill>
              <a:schemeClr val="bg2">
                <a:lumMod val="90000"/>
              </a:schemeClr>
            </a:solidFill>
          </a:ln>
        </p:spPr>
        <p:style>
          <a:lnRef idx="2">
            <a:schemeClr val="accent1"/>
          </a:lnRef>
          <a:fillRef idx="0">
            <a:schemeClr val="accent1"/>
          </a:fillRef>
          <a:effectRef idx="1">
            <a:schemeClr val="accent1"/>
          </a:effectRef>
          <a:fontRef idx="minor">
            <a:schemeClr val="tx1"/>
          </a:fontRef>
        </p:style>
      </p:cxnSp>
      <p:cxnSp>
        <p:nvCxnSpPr>
          <p:cNvPr id="50" name="Straight Connector 49">
            <a:extLst>
              <a:ext uri="{FF2B5EF4-FFF2-40B4-BE49-F238E27FC236}">
                <a16:creationId xmlns:a16="http://schemas.microsoft.com/office/drawing/2014/main" id="{6E475DE6-E2E7-7F26-E251-0CDCB89693A0}"/>
              </a:ext>
            </a:extLst>
          </p:cNvPr>
          <p:cNvCxnSpPr>
            <a:cxnSpLocks/>
          </p:cNvCxnSpPr>
          <p:nvPr/>
        </p:nvCxnSpPr>
        <p:spPr>
          <a:xfrm flipH="1">
            <a:off x="3299145" y="5877272"/>
            <a:ext cx="8278239" cy="0"/>
          </a:xfrm>
          <a:prstGeom prst="line">
            <a:avLst/>
          </a:prstGeom>
          <a:ln>
            <a:solidFill>
              <a:schemeClr val="bg2">
                <a:lumMod val="90000"/>
              </a:schemeClr>
            </a:solidFill>
          </a:ln>
        </p:spPr>
        <p:style>
          <a:lnRef idx="2">
            <a:schemeClr val="accent1"/>
          </a:lnRef>
          <a:fillRef idx="0">
            <a:schemeClr val="accent1"/>
          </a:fillRef>
          <a:effectRef idx="1">
            <a:schemeClr val="accent1"/>
          </a:effectRef>
          <a:fontRef idx="minor">
            <a:schemeClr val="tx1"/>
          </a:fontRef>
        </p:style>
      </p:cxnSp>
    </p:spTree>
    <p:custDataLst>
      <p:tags r:id="rId1"/>
    </p:custDataLst>
    <p:extLst>
      <p:ext uri="{BB962C8B-B14F-4D97-AF65-F5344CB8AC3E}">
        <p14:creationId xmlns:p14="http://schemas.microsoft.com/office/powerpoint/2010/main" val="2941976703"/>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A134D-CD5D-BF1A-F6B3-3290AF1C5FDA}"/>
            </a:ext>
          </a:extLst>
        </p:cNvPr>
        <p:cNvGrpSpPr/>
        <p:nvPr/>
      </p:nvGrpSpPr>
      <p:grpSpPr>
        <a:xfrm>
          <a:off x="0" y="0"/>
          <a:ext cx="0" cy="0"/>
          <a:chOff x="0" y="0"/>
          <a:chExt cx="0" cy="0"/>
        </a:xfrm>
      </p:grpSpPr>
      <p:sp>
        <p:nvSpPr>
          <p:cNvPr id="29" name="Rectangle 28">
            <a:extLst>
              <a:ext uri="{FF2B5EF4-FFF2-40B4-BE49-F238E27FC236}">
                <a16:creationId xmlns:a16="http://schemas.microsoft.com/office/drawing/2014/main" id="{20288CF0-556C-7FA0-235D-D8C64F1EFD62}"/>
              </a:ext>
            </a:extLst>
          </p:cNvPr>
          <p:cNvSpPr/>
          <p:nvPr/>
        </p:nvSpPr>
        <p:spPr>
          <a:xfrm>
            <a:off x="0" y="1"/>
            <a:ext cx="12192000" cy="775982"/>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2400" b="1" dirty="0">
                <a:solidFill>
                  <a:schemeClr val="tx1"/>
                </a:solidFill>
              </a:rPr>
              <a:t>Scope</a:t>
            </a:r>
            <a:endParaRPr lang="en-US" b="1" dirty="0">
              <a:solidFill>
                <a:srgbClr val="000000"/>
              </a:solidFill>
            </a:endParaRPr>
          </a:p>
        </p:txBody>
      </p:sp>
      <p:pic>
        <p:nvPicPr>
          <p:cNvPr id="7" name="Picture 6" descr="A logo of a group of colorful people&#10;&#10;Description automatically generated">
            <a:extLst>
              <a:ext uri="{FF2B5EF4-FFF2-40B4-BE49-F238E27FC236}">
                <a16:creationId xmlns:a16="http://schemas.microsoft.com/office/drawing/2014/main" id="{7AFEA9F8-5313-614B-D7FC-8E0FECCED12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95904" y="137245"/>
            <a:ext cx="762960" cy="507201"/>
          </a:xfrm>
          <a:prstGeom prst="rect">
            <a:avLst/>
          </a:prstGeom>
        </p:spPr>
      </p:pic>
      <p:sp>
        <p:nvSpPr>
          <p:cNvPr id="6" name="Text 25">
            <a:extLst>
              <a:ext uri="{FF2B5EF4-FFF2-40B4-BE49-F238E27FC236}">
                <a16:creationId xmlns:a16="http://schemas.microsoft.com/office/drawing/2014/main" id="{1DA22BEA-D942-961C-1813-3CE19522FC5F}"/>
              </a:ext>
            </a:extLst>
          </p:cNvPr>
          <p:cNvSpPr/>
          <p:nvPr/>
        </p:nvSpPr>
        <p:spPr>
          <a:xfrm>
            <a:off x="3073706" y="945648"/>
            <a:ext cx="8503678" cy="3387098"/>
          </a:xfrm>
          <a:prstGeom prst="rect">
            <a:avLst/>
          </a:prstGeom>
          <a:noFill/>
          <a:ln/>
        </p:spPr>
        <p:txBody>
          <a:bodyPr wrap="square" lIns="0" tIns="0" rIns="0" bIns="0" rtlCol="0" anchor="ctr">
            <a:noAutofit/>
          </a:bodyPr>
          <a:lstStyle/>
          <a:p>
            <a:pPr marL="342900" indent="-342900">
              <a:spcAft>
                <a:spcPts val="1200"/>
              </a:spcAft>
              <a:buFont typeface="+mj-lt"/>
              <a:buAutoNum type="arabicPeriod"/>
            </a:pPr>
            <a:r>
              <a:rPr lang="en-US" sz="1400" dirty="0">
                <a:solidFill>
                  <a:srgbClr val="002060"/>
                </a:solidFill>
                <a:latin typeface="Roboto"/>
                <a:ea typeface="Roboto"/>
                <a:cs typeface="Roboto"/>
              </a:rPr>
              <a:t>The methodology and tools support the calculation of both the </a:t>
            </a:r>
            <a:r>
              <a:rPr lang="en-US" sz="1400" b="1" dirty="0">
                <a:solidFill>
                  <a:srgbClr val="002060"/>
                </a:solidFill>
                <a:latin typeface="Roboto"/>
                <a:ea typeface="Roboto"/>
                <a:cs typeface="Roboto"/>
              </a:rPr>
              <a:t>Protection Cluster Severity &amp; PiN</a:t>
            </a:r>
            <a:r>
              <a:rPr lang="en-US" sz="1400" dirty="0">
                <a:solidFill>
                  <a:srgbClr val="002060"/>
                </a:solidFill>
                <a:latin typeface="Roboto"/>
                <a:ea typeface="Roboto"/>
                <a:cs typeface="Roboto"/>
              </a:rPr>
              <a:t> and the </a:t>
            </a:r>
            <a:r>
              <a:rPr lang="en-US" sz="1400" b="1" dirty="0">
                <a:solidFill>
                  <a:srgbClr val="002060"/>
                </a:solidFill>
                <a:latin typeface="Roboto"/>
                <a:ea typeface="Roboto"/>
                <a:cs typeface="Roboto"/>
              </a:rPr>
              <a:t>response type-specific caseloads </a:t>
            </a:r>
            <a:r>
              <a:rPr lang="en-US" sz="1400" dirty="0">
                <a:solidFill>
                  <a:srgbClr val="002060"/>
                </a:solidFill>
                <a:latin typeface="Roboto"/>
                <a:ea typeface="Roboto"/>
                <a:cs typeface="Roboto"/>
              </a:rPr>
              <a:t>for:</a:t>
            </a:r>
          </a:p>
          <a:p>
            <a:pPr marL="742950" lvl="1" indent="-285750">
              <a:spcAft>
                <a:spcPts val="1200"/>
              </a:spcAft>
              <a:buFont typeface="Arial" panose="020B0604020202020204" pitchFamily="34" charset="0"/>
              <a:buChar char="•"/>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Gender-Based Violence (GBV)</a:t>
            </a:r>
          </a:p>
          <a:p>
            <a:pPr marL="742950" lvl="1" indent="-285750">
              <a:spcAft>
                <a:spcPts val="1200"/>
              </a:spcAft>
              <a:buFont typeface="Arial" panose="020B0604020202020204" pitchFamily="34" charset="0"/>
              <a:buChar char="•"/>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Child Protection (CP)</a:t>
            </a:r>
          </a:p>
          <a:p>
            <a:pPr marL="742950" lvl="1" indent="-285750">
              <a:spcAft>
                <a:spcPts val="1200"/>
              </a:spcAft>
              <a:buFont typeface="Arial" panose="020B0604020202020204" pitchFamily="34" charset="0"/>
              <a:buChar char="•"/>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Mine Action (MA)</a:t>
            </a:r>
          </a:p>
          <a:p>
            <a:pPr marL="742950" lvl="1" indent="-285750">
              <a:spcAft>
                <a:spcPts val="1200"/>
              </a:spcAft>
              <a:buFont typeface="Arial" panose="020B0604020202020204" pitchFamily="34" charset="0"/>
              <a:buChar char="•"/>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Housing, Land and Property (HLP) </a:t>
            </a:r>
            <a:r>
              <a:rPr lang="en-US" sz="1400" dirty="0">
                <a:solidFill>
                  <a:schemeClr val="accent2"/>
                </a:solidFill>
                <a:latin typeface="Roboto" panose="02000000000000000000" pitchFamily="2" charset="0"/>
                <a:ea typeface="Roboto" panose="02000000000000000000" pitchFamily="2" charset="0"/>
                <a:cs typeface="Roboto" panose="02000000000000000000" pitchFamily="2" charset="0"/>
              </a:rPr>
              <a:t>*</a:t>
            </a:r>
          </a:p>
          <a:p>
            <a:pPr marL="342900" indent="-342900">
              <a:lnSpc>
                <a:spcPct val="150000"/>
              </a:lnSpc>
              <a:buFont typeface="+mj-l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The approach can be implemented through a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single integrated process </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or through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separate calculations by dedicated response type IMOs</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 depending on available IM capacity.</a:t>
            </a:r>
          </a:p>
          <a:p>
            <a:pPr>
              <a:spcAft>
                <a:spcPts val="1200"/>
              </a:spcAft>
            </a:pPr>
            <a:endParaRPr lang="en-US" sz="1400" dirty="0">
              <a:solidFill>
                <a:srgbClr val="002060"/>
              </a:solidFill>
              <a:latin typeface="Roboto" panose="02000000000000000000" pitchFamily="2" charset="0"/>
              <a:ea typeface="Roboto" panose="02000000000000000000" pitchFamily="2" charset="0"/>
              <a:cs typeface="Roboto" panose="02000000000000000000" pitchFamily="2" charset="0"/>
            </a:endParaRPr>
          </a:p>
        </p:txBody>
      </p:sp>
      <p:pic>
        <p:nvPicPr>
          <p:cNvPr id="8" name="Picture 7" descr="A black background with a black square&#10;&#10;Description automatically generated with medium confidence">
            <a:extLst>
              <a:ext uri="{FF2B5EF4-FFF2-40B4-BE49-F238E27FC236}">
                <a16:creationId xmlns:a16="http://schemas.microsoft.com/office/drawing/2014/main" id="{B9558E0D-5C1D-A363-94F0-70662D4ED7E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39057" y="6524158"/>
            <a:ext cx="1377703" cy="196597"/>
          </a:xfrm>
          <a:prstGeom prst="rect">
            <a:avLst/>
          </a:prstGeom>
        </p:spPr>
      </p:pic>
      <p:cxnSp>
        <p:nvCxnSpPr>
          <p:cNvPr id="49" name="Straight Connector 48">
            <a:extLst>
              <a:ext uri="{FF2B5EF4-FFF2-40B4-BE49-F238E27FC236}">
                <a16:creationId xmlns:a16="http://schemas.microsoft.com/office/drawing/2014/main" id="{99CF3154-F6CD-F58B-7CBA-16D0D12BABAE}"/>
              </a:ext>
            </a:extLst>
          </p:cNvPr>
          <p:cNvCxnSpPr/>
          <p:nvPr/>
        </p:nvCxnSpPr>
        <p:spPr>
          <a:xfrm>
            <a:off x="2711624" y="818796"/>
            <a:ext cx="0" cy="5428124"/>
          </a:xfrm>
          <a:prstGeom prst="line">
            <a:avLst/>
          </a:prstGeom>
          <a:ln>
            <a:solidFill>
              <a:schemeClr val="bg2">
                <a:lumMod val="90000"/>
              </a:schemeClr>
            </a:solidFill>
          </a:ln>
        </p:spPr>
        <p:style>
          <a:lnRef idx="2">
            <a:schemeClr val="accent1"/>
          </a:lnRef>
          <a:fillRef idx="0">
            <a:schemeClr val="accent1"/>
          </a:fillRef>
          <a:effectRef idx="1">
            <a:schemeClr val="accent1"/>
          </a:effectRef>
          <a:fontRef idx="minor">
            <a:schemeClr val="tx1"/>
          </a:fontRef>
        </p:style>
      </p:cxnSp>
      <p:cxnSp>
        <p:nvCxnSpPr>
          <p:cNvPr id="50" name="Straight Connector 49">
            <a:extLst>
              <a:ext uri="{FF2B5EF4-FFF2-40B4-BE49-F238E27FC236}">
                <a16:creationId xmlns:a16="http://schemas.microsoft.com/office/drawing/2014/main" id="{739BBDD7-E856-A140-57AF-B76EB1082AE0}"/>
              </a:ext>
            </a:extLst>
          </p:cNvPr>
          <p:cNvCxnSpPr>
            <a:cxnSpLocks/>
          </p:cNvCxnSpPr>
          <p:nvPr/>
        </p:nvCxnSpPr>
        <p:spPr>
          <a:xfrm flipH="1">
            <a:off x="3287688" y="4437112"/>
            <a:ext cx="8278239" cy="0"/>
          </a:xfrm>
          <a:prstGeom prst="line">
            <a:avLst/>
          </a:prstGeom>
          <a:ln>
            <a:solidFill>
              <a:schemeClr val="bg2">
                <a:lumMod val="90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E188B187-472D-D0D7-9A54-F7CF392E82FD}"/>
              </a:ext>
            </a:extLst>
          </p:cNvPr>
          <p:cNvSpPr txBox="1"/>
          <p:nvPr/>
        </p:nvSpPr>
        <p:spPr>
          <a:xfrm>
            <a:off x="2837385" y="5517232"/>
            <a:ext cx="8976320" cy="600164"/>
          </a:xfrm>
          <a:prstGeom prst="rect">
            <a:avLst/>
          </a:prstGeom>
          <a:solidFill>
            <a:srgbClr val="DDFFEC"/>
          </a:solidFill>
        </p:spPr>
        <p:txBody>
          <a:bodyPr wrap="square">
            <a:spAutoFit/>
          </a:bodyPr>
          <a:lstStyle/>
          <a:p>
            <a:r>
              <a:rPr lang="en-US" sz="1100" b="1" i="1" dirty="0">
                <a:solidFill>
                  <a:schemeClr val="accent2">
                    <a:lumMod val="75000"/>
                  </a:schemeClr>
                </a:solidFill>
                <a:latin typeface="Roboto" panose="02000000000000000000" pitchFamily="2" charset="0"/>
                <a:ea typeface="Roboto" panose="02000000000000000000" pitchFamily="2" charset="0"/>
                <a:cs typeface="Roboto" panose="02000000000000000000" pitchFamily="2" charset="0"/>
              </a:rPr>
              <a:t>In the operations where the transition of House, Land and Property (HLP) to the Shelter, Land and Site Cluster has not been completed, the related HLP caseload should be considered in the process and in the inclusion within the HNRP chapter, according to the agreed protection cluster approach.</a:t>
            </a:r>
          </a:p>
        </p:txBody>
      </p:sp>
    </p:spTree>
    <p:custDataLst>
      <p:tags r:id="rId1"/>
    </p:custDataLst>
    <p:extLst>
      <p:ext uri="{BB962C8B-B14F-4D97-AF65-F5344CB8AC3E}">
        <p14:creationId xmlns:p14="http://schemas.microsoft.com/office/powerpoint/2010/main" val="1217083315"/>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76A062-F62D-51E8-2065-4E32E75AD75C}"/>
            </a:ext>
          </a:extLst>
        </p:cNvPr>
        <p:cNvGrpSpPr/>
        <p:nvPr/>
      </p:nvGrpSpPr>
      <p:grpSpPr>
        <a:xfrm>
          <a:off x="0" y="0"/>
          <a:ext cx="0" cy="0"/>
          <a:chOff x="0" y="0"/>
          <a:chExt cx="0" cy="0"/>
        </a:xfrm>
      </p:grpSpPr>
      <p:sp>
        <p:nvSpPr>
          <p:cNvPr id="29" name="Rectangle 28">
            <a:extLst>
              <a:ext uri="{FF2B5EF4-FFF2-40B4-BE49-F238E27FC236}">
                <a16:creationId xmlns:a16="http://schemas.microsoft.com/office/drawing/2014/main" id="{15DE4F1B-06C3-F627-8A50-850F480895A8}"/>
              </a:ext>
            </a:extLst>
          </p:cNvPr>
          <p:cNvSpPr/>
          <p:nvPr/>
        </p:nvSpPr>
        <p:spPr>
          <a:xfrm>
            <a:off x="0" y="1"/>
            <a:ext cx="12192000" cy="775982"/>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2400" b="1" dirty="0">
                <a:solidFill>
                  <a:schemeClr val="tx1"/>
                </a:solidFill>
              </a:rPr>
              <a:t>Key Analytical Assumptions</a:t>
            </a:r>
            <a:endParaRPr lang="en-US" b="1" dirty="0">
              <a:solidFill>
                <a:srgbClr val="000000"/>
              </a:solidFill>
            </a:endParaRPr>
          </a:p>
        </p:txBody>
      </p:sp>
      <p:pic>
        <p:nvPicPr>
          <p:cNvPr id="7" name="Picture 6" descr="A logo of a group of colorful people&#10;&#10;Description automatically generated">
            <a:extLst>
              <a:ext uri="{FF2B5EF4-FFF2-40B4-BE49-F238E27FC236}">
                <a16:creationId xmlns:a16="http://schemas.microsoft.com/office/drawing/2014/main" id="{3BB3920C-9B19-4C55-3A4D-FAB53308A7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95904" y="137245"/>
            <a:ext cx="762960" cy="507201"/>
          </a:xfrm>
          <a:prstGeom prst="rect">
            <a:avLst/>
          </a:prstGeom>
        </p:spPr>
      </p:pic>
      <p:sp>
        <p:nvSpPr>
          <p:cNvPr id="6" name="Text 25">
            <a:extLst>
              <a:ext uri="{FF2B5EF4-FFF2-40B4-BE49-F238E27FC236}">
                <a16:creationId xmlns:a16="http://schemas.microsoft.com/office/drawing/2014/main" id="{C1E48368-07D3-FE24-B1CC-AE999ADE49E3}"/>
              </a:ext>
            </a:extLst>
          </p:cNvPr>
          <p:cNvSpPr/>
          <p:nvPr/>
        </p:nvSpPr>
        <p:spPr>
          <a:xfrm>
            <a:off x="3548893" y="1194030"/>
            <a:ext cx="8503678" cy="3387098"/>
          </a:xfrm>
          <a:prstGeom prst="rect">
            <a:avLst/>
          </a:prstGeom>
          <a:noFill/>
          <a:ln/>
        </p:spPr>
        <p:txBody>
          <a:bodyPr wrap="square" lIns="0" tIns="0" rIns="0" bIns="0" rtlCol="0" anchor="ctr">
            <a:noAutofit/>
          </a:bodyPr>
          <a:lstStyle/>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Protection Severity and PiN are calculated first using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Protection Core Indicators </a:t>
            </a:r>
            <a:r>
              <a:rPr lang="en-US" sz="1400" b="1" dirty="0">
                <a:solidFill>
                  <a:schemeClr val="accent2"/>
                </a:solidFill>
                <a:latin typeface="Roboto" panose="02000000000000000000" pitchFamily="2" charset="0"/>
                <a:ea typeface="Roboto" panose="02000000000000000000" pitchFamily="2" charset="0"/>
                <a:cs typeface="Roboto" panose="02000000000000000000" pitchFamily="2" charset="0"/>
              </a:rPr>
              <a:t>*</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 </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and serve as the basis for response type analyses.</a:t>
            </a:r>
          </a:p>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A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single integrated tool </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is recommended to support consistency and reduce consolidation efforts. </a:t>
            </a:r>
          </a:p>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Use of Sex, Age and Disability Disaggregation</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 (SADD) </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data is recommended.</a:t>
            </a:r>
          </a:p>
          <a:p>
            <a:pPr marL="228600" indent="-228600">
              <a:lnSpc>
                <a:spcPct val="150000"/>
              </a:lnSpc>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Response type severity classifications and PiN estimates should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not exceed overall Protection results </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for the same location or population group.</a:t>
            </a:r>
          </a:p>
          <a:p>
            <a:pPr marL="228600" indent="-228600">
              <a:lnSpc>
                <a:spcPct val="150000"/>
              </a:lnSpc>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Any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exception in Severity </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must undergo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Expert Judgement review</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 including the mandatory use of the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Protection Risk Score</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 as a balancing check.</a:t>
            </a:r>
          </a:p>
          <a:p>
            <a:pPr marL="228600" indent="-228600">
              <a:lnSpc>
                <a:spcPct val="150000"/>
              </a:lnSpc>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Final decisions on adjustments or retention of results rest with the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Protection Cluster Coordinator</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a:t>
            </a:r>
          </a:p>
          <a:p>
            <a:pPr>
              <a:spcAft>
                <a:spcPts val="1200"/>
              </a:spcAft>
            </a:pPr>
            <a:endParaRPr lang="en-US" sz="1400" dirty="0">
              <a:solidFill>
                <a:srgbClr val="002060"/>
              </a:solidFill>
              <a:latin typeface="Roboto" panose="02000000000000000000" pitchFamily="2" charset="0"/>
              <a:ea typeface="Roboto" panose="02000000000000000000" pitchFamily="2" charset="0"/>
              <a:cs typeface="Roboto" panose="02000000000000000000" pitchFamily="2" charset="0"/>
            </a:endParaRPr>
          </a:p>
        </p:txBody>
      </p:sp>
      <p:pic>
        <p:nvPicPr>
          <p:cNvPr id="8" name="Picture 7" descr="A black background with a black square&#10;&#10;Description automatically generated with medium confidence">
            <a:extLst>
              <a:ext uri="{FF2B5EF4-FFF2-40B4-BE49-F238E27FC236}">
                <a16:creationId xmlns:a16="http://schemas.microsoft.com/office/drawing/2014/main" id="{A3A44ACC-3C7C-B25B-EE77-C04FDEC69ED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39057" y="6524158"/>
            <a:ext cx="1377703" cy="196597"/>
          </a:xfrm>
          <a:prstGeom prst="rect">
            <a:avLst/>
          </a:prstGeom>
        </p:spPr>
      </p:pic>
      <p:cxnSp>
        <p:nvCxnSpPr>
          <p:cNvPr id="49" name="Straight Connector 48">
            <a:extLst>
              <a:ext uri="{FF2B5EF4-FFF2-40B4-BE49-F238E27FC236}">
                <a16:creationId xmlns:a16="http://schemas.microsoft.com/office/drawing/2014/main" id="{4C75DCEC-8B3B-3231-43F7-7FE3F81E183D}"/>
              </a:ext>
            </a:extLst>
          </p:cNvPr>
          <p:cNvCxnSpPr/>
          <p:nvPr/>
        </p:nvCxnSpPr>
        <p:spPr>
          <a:xfrm>
            <a:off x="2711624" y="818796"/>
            <a:ext cx="0" cy="5428124"/>
          </a:xfrm>
          <a:prstGeom prst="line">
            <a:avLst/>
          </a:prstGeom>
          <a:ln>
            <a:solidFill>
              <a:schemeClr val="bg2">
                <a:lumMod val="90000"/>
              </a:schemeClr>
            </a:solidFill>
          </a:ln>
        </p:spPr>
        <p:style>
          <a:lnRef idx="2">
            <a:schemeClr val="accent1"/>
          </a:lnRef>
          <a:fillRef idx="0">
            <a:schemeClr val="accent1"/>
          </a:fillRef>
          <a:effectRef idx="1">
            <a:schemeClr val="accent1"/>
          </a:effectRef>
          <a:fontRef idx="minor">
            <a:schemeClr val="tx1"/>
          </a:fontRef>
        </p:style>
      </p:cxnSp>
      <p:cxnSp>
        <p:nvCxnSpPr>
          <p:cNvPr id="50" name="Straight Connector 49">
            <a:extLst>
              <a:ext uri="{FF2B5EF4-FFF2-40B4-BE49-F238E27FC236}">
                <a16:creationId xmlns:a16="http://schemas.microsoft.com/office/drawing/2014/main" id="{7790520F-C99C-B9DD-9D9F-8B67F31CCCDC}"/>
              </a:ext>
            </a:extLst>
          </p:cNvPr>
          <p:cNvCxnSpPr>
            <a:cxnSpLocks/>
          </p:cNvCxnSpPr>
          <p:nvPr/>
        </p:nvCxnSpPr>
        <p:spPr>
          <a:xfrm flipH="1">
            <a:off x="3287688" y="4437112"/>
            <a:ext cx="8278239" cy="0"/>
          </a:xfrm>
          <a:prstGeom prst="line">
            <a:avLst/>
          </a:prstGeom>
          <a:ln>
            <a:solidFill>
              <a:schemeClr val="bg2">
                <a:lumMod val="90000"/>
              </a:schemeClr>
            </a:solidFill>
          </a:ln>
        </p:spPr>
        <p:style>
          <a:lnRef idx="2">
            <a:schemeClr val="accent1"/>
          </a:lnRef>
          <a:fillRef idx="0">
            <a:schemeClr val="accent1"/>
          </a:fillRef>
          <a:effectRef idx="1">
            <a:schemeClr val="accent1"/>
          </a:effectRef>
          <a:fontRef idx="minor">
            <a:schemeClr val="tx1"/>
          </a:fontRef>
        </p:style>
      </p:cxnSp>
      <p:sp>
        <p:nvSpPr>
          <p:cNvPr id="54" name="TextBox 53">
            <a:extLst>
              <a:ext uri="{FF2B5EF4-FFF2-40B4-BE49-F238E27FC236}">
                <a16:creationId xmlns:a16="http://schemas.microsoft.com/office/drawing/2014/main" id="{E19B6287-A568-8E38-39DF-B119F6DE7743}"/>
              </a:ext>
            </a:extLst>
          </p:cNvPr>
          <p:cNvSpPr txBox="1"/>
          <p:nvPr/>
        </p:nvSpPr>
        <p:spPr>
          <a:xfrm>
            <a:off x="3490500" y="818796"/>
            <a:ext cx="6108970" cy="369332"/>
          </a:xfrm>
          <a:prstGeom prst="rect">
            <a:avLst/>
          </a:prstGeom>
          <a:noFill/>
        </p:spPr>
        <p:txBody>
          <a:bodyPr wrap="square">
            <a:spAutoFit/>
          </a:bodyPr>
          <a:lstStyle/>
          <a:p>
            <a:r>
              <a:rPr lang="en-US" b="1">
                <a:solidFill>
                  <a:srgbClr val="009FE3"/>
                </a:solidFill>
                <a:cs typeface="Segoe UI"/>
              </a:rPr>
              <a:t>TOP LINE MESSAGES</a:t>
            </a:r>
            <a:endParaRPr lang="en-US" b="1"/>
          </a:p>
        </p:txBody>
      </p:sp>
      <p:sp>
        <p:nvSpPr>
          <p:cNvPr id="2" name="TextBox 1">
            <a:extLst>
              <a:ext uri="{FF2B5EF4-FFF2-40B4-BE49-F238E27FC236}">
                <a16:creationId xmlns:a16="http://schemas.microsoft.com/office/drawing/2014/main" id="{D8B25465-C26D-A190-A144-1BF4D5C962A5}"/>
              </a:ext>
            </a:extLst>
          </p:cNvPr>
          <p:cNvSpPr txBox="1"/>
          <p:nvPr/>
        </p:nvSpPr>
        <p:spPr>
          <a:xfrm>
            <a:off x="3057018" y="5442635"/>
            <a:ext cx="8976320" cy="276999"/>
          </a:xfrm>
          <a:prstGeom prst="rect">
            <a:avLst/>
          </a:prstGeom>
          <a:solidFill>
            <a:srgbClr val="DDFFEC"/>
          </a:solidFill>
        </p:spPr>
        <p:txBody>
          <a:bodyPr wrap="square">
            <a:spAutoFit/>
          </a:bodyPr>
          <a:lstStyle/>
          <a:p>
            <a:r>
              <a:rPr lang="en-US" sz="1200" b="1" i="1" dirty="0">
                <a:solidFill>
                  <a:schemeClr val="accent2">
                    <a:lumMod val="75000"/>
                  </a:schemeClr>
                </a:solidFill>
                <a:cs typeface="Segoe UI"/>
              </a:rPr>
              <a:t>Where a core indicator is unavailable, identify and use alternative indicators that measure the same protection needs dimension or risk.</a:t>
            </a:r>
          </a:p>
        </p:txBody>
      </p:sp>
    </p:spTree>
    <p:custDataLst>
      <p:tags r:id="rId1"/>
    </p:custDataLst>
    <p:extLst>
      <p:ext uri="{BB962C8B-B14F-4D97-AF65-F5344CB8AC3E}">
        <p14:creationId xmlns:p14="http://schemas.microsoft.com/office/powerpoint/2010/main" val="1637309311"/>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0708B-81DA-33B4-1257-C0631AE623F5}"/>
            </a:ext>
          </a:extLst>
        </p:cNvPr>
        <p:cNvGrpSpPr/>
        <p:nvPr/>
      </p:nvGrpSpPr>
      <p:grpSpPr>
        <a:xfrm>
          <a:off x="0" y="0"/>
          <a:ext cx="0" cy="0"/>
          <a:chOff x="0" y="0"/>
          <a:chExt cx="0" cy="0"/>
        </a:xfrm>
      </p:grpSpPr>
      <p:sp>
        <p:nvSpPr>
          <p:cNvPr id="29" name="Rectangle 28">
            <a:extLst>
              <a:ext uri="{FF2B5EF4-FFF2-40B4-BE49-F238E27FC236}">
                <a16:creationId xmlns:a16="http://schemas.microsoft.com/office/drawing/2014/main" id="{9719D387-DBC3-DAEA-5B7A-54EC99C6D02D}"/>
              </a:ext>
            </a:extLst>
          </p:cNvPr>
          <p:cNvSpPr/>
          <p:nvPr/>
        </p:nvSpPr>
        <p:spPr>
          <a:xfrm>
            <a:off x="0" y="1"/>
            <a:ext cx="12192000" cy="775982"/>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2400" b="1" dirty="0">
                <a:solidFill>
                  <a:schemeClr val="tx1"/>
                </a:solidFill>
              </a:rPr>
              <a:t>Reporting and HNRP Presentation</a:t>
            </a:r>
            <a:endParaRPr lang="en-US" b="1" dirty="0">
              <a:solidFill>
                <a:srgbClr val="000000"/>
              </a:solidFill>
            </a:endParaRPr>
          </a:p>
        </p:txBody>
      </p:sp>
      <p:pic>
        <p:nvPicPr>
          <p:cNvPr id="7" name="Picture 6" descr="A logo of a group of colorful people&#10;&#10;Description automatically generated">
            <a:extLst>
              <a:ext uri="{FF2B5EF4-FFF2-40B4-BE49-F238E27FC236}">
                <a16:creationId xmlns:a16="http://schemas.microsoft.com/office/drawing/2014/main" id="{A9FBE90D-FCCA-CC74-C4CB-2C2D95557A2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95904" y="137245"/>
            <a:ext cx="762960" cy="507201"/>
          </a:xfrm>
          <a:prstGeom prst="rect">
            <a:avLst/>
          </a:prstGeom>
        </p:spPr>
      </p:pic>
      <p:sp>
        <p:nvSpPr>
          <p:cNvPr id="6" name="Text 25">
            <a:extLst>
              <a:ext uri="{FF2B5EF4-FFF2-40B4-BE49-F238E27FC236}">
                <a16:creationId xmlns:a16="http://schemas.microsoft.com/office/drawing/2014/main" id="{6D237816-9295-F247-2056-906CFCFB7DC9}"/>
              </a:ext>
            </a:extLst>
          </p:cNvPr>
          <p:cNvSpPr/>
          <p:nvPr/>
        </p:nvSpPr>
        <p:spPr>
          <a:xfrm>
            <a:off x="3548893" y="1194030"/>
            <a:ext cx="8503678" cy="3387098"/>
          </a:xfrm>
          <a:prstGeom prst="rect">
            <a:avLst/>
          </a:prstGeom>
          <a:noFill/>
          <a:ln/>
        </p:spPr>
        <p:txBody>
          <a:bodyPr wrap="square" lIns="0" tIns="0" rIns="0" bIns="0" rtlCol="0" anchor="ctr">
            <a:noAutofit/>
          </a:bodyPr>
          <a:lstStyle/>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The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Protection Cluster IMO </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is responsible for submitting final Severity and PiN figures to OCHA..</a:t>
            </a:r>
          </a:p>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Results are presented under a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single Protection Cluster chapter </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in the HNRP narrative. </a:t>
            </a:r>
          </a:p>
          <a:p>
            <a:pPr marL="228600" indent="-228600">
              <a:spcAft>
                <a:spcPts val="1200"/>
              </a:spcAft>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HNRP at-a-glance visuals display only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overall Protection figures </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(Severity, PiN, targets and budget requirements).</a:t>
            </a:r>
          </a:p>
          <a:p>
            <a:pPr marL="228600" indent="-228600">
              <a:lnSpc>
                <a:spcPct val="150000"/>
              </a:lnSpc>
              <a:buAutoNum type="arabicPeriod"/>
            </a:pP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Response type-specific caseloads, targets and budgets remain visible within the </a:t>
            </a:r>
            <a:r>
              <a:rPr lang="en-US" sz="1400" b="1" dirty="0">
                <a:solidFill>
                  <a:srgbClr val="002060"/>
                </a:solidFill>
                <a:latin typeface="Roboto" panose="02000000000000000000" pitchFamily="2" charset="0"/>
                <a:ea typeface="Roboto" panose="02000000000000000000" pitchFamily="2" charset="0"/>
                <a:cs typeface="Roboto" panose="02000000000000000000" pitchFamily="2" charset="0"/>
              </a:rPr>
              <a:t>Protection Cluster narrative</a:t>
            </a:r>
            <a:r>
              <a:rPr lang="en-US" sz="1400" dirty="0">
                <a:solidFill>
                  <a:srgbClr val="002060"/>
                </a:solidFill>
                <a:latin typeface="Roboto" panose="02000000000000000000" pitchFamily="2" charset="0"/>
                <a:ea typeface="Roboto" panose="02000000000000000000" pitchFamily="2" charset="0"/>
                <a:cs typeface="Roboto" panose="02000000000000000000" pitchFamily="2" charset="0"/>
              </a:rPr>
              <a:t> to ensure recognition of GBV, CP and Mine Action needs and support coordinated planning.</a:t>
            </a:r>
          </a:p>
          <a:p>
            <a:pPr>
              <a:spcAft>
                <a:spcPts val="1200"/>
              </a:spcAft>
            </a:pPr>
            <a:endParaRPr lang="en-US" sz="1400" dirty="0">
              <a:solidFill>
                <a:srgbClr val="002060"/>
              </a:solidFill>
              <a:latin typeface="Roboto" panose="02000000000000000000" pitchFamily="2" charset="0"/>
              <a:ea typeface="Roboto" panose="02000000000000000000" pitchFamily="2" charset="0"/>
              <a:cs typeface="Roboto" panose="02000000000000000000" pitchFamily="2" charset="0"/>
            </a:endParaRPr>
          </a:p>
        </p:txBody>
      </p:sp>
      <p:pic>
        <p:nvPicPr>
          <p:cNvPr id="8" name="Picture 7" descr="A black background with a black square&#10;&#10;Description automatically generated with medium confidence">
            <a:extLst>
              <a:ext uri="{FF2B5EF4-FFF2-40B4-BE49-F238E27FC236}">
                <a16:creationId xmlns:a16="http://schemas.microsoft.com/office/drawing/2014/main" id="{330CB7AC-0214-09A7-CC40-9FB9ECE0F0C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39057" y="6524158"/>
            <a:ext cx="1377703" cy="196597"/>
          </a:xfrm>
          <a:prstGeom prst="rect">
            <a:avLst/>
          </a:prstGeom>
        </p:spPr>
      </p:pic>
      <p:cxnSp>
        <p:nvCxnSpPr>
          <p:cNvPr id="49" name="Straight Connector 48">
            <a:extLst>
              <a:ext uri="{FF2B5EF4-FFF2-40B4-BE49-F238E27FC236}">
                <a16:creationId xmlns:a16="http://schemas.microsoft.com/office/drawing/2014/main" id="{F6B1EFFE-1041-7DB0-4E86-2AF610E4928F}"/>
              </a:ext>
            </a:extLst>
          </p:cNvPr>
          <p:cNvCxnSpPr/>
          <p:nvPr/>
        </p:nvCxnSpPr>
        <p:spPr>
          <a:xfrm>
            <a:off x="2711624" y="818796"/>
            <a:ext cx="0" cy="5428124"/>
          </a:xfrm>
          <a:prstGeom prst="line">
            <a:avLst/>
          </a:prstGeom>
          <a:ln>
            <a:solidFill>
              <a:schemeClr val="bg2">
                <a:lumMod val="90000"/>
              </a:schemeClr>
            </a:solidFill>
          </a:ln>
        </p:spPr>
        <p:style>
          <a:lnRef idx="2">
            <a:schemeClr val="accent1"/>
          </a:lnRef>
          <a:fillRef idx="0">
            <a:schemeClr val="accent1"/>
          </a:fillRef>
          <a:effectRef idx="1">
            <a:schemeClr val="accent1"/>
          </a:effectRef>
          <a:fontRef idx="minor">
            <a:schemeClr val="tx1"/>
          </a:fontRef>
        </p:style>
      </p:cxnSp>
      <p:cxnSp>
        <p:nvCxnSpPr>
          <p:cNvPr id="50" name="Straight Connector 49">
            <a:extLst>
              <a:ext uri="{FF2B5EF4-FFF2-40B4-BE49-F238E27FC236}">
                <a16:creationId xmlns:a16="http://schemas.microsoft.com/office/drawing/2014/main" id="{970643B5-F904-0155-6D2A-19E4A79E3315}"/>
              </a:ext>
            </a:extLst>
          </p:cNvPr>
          <p:cNvCxnSpPr>
            <a:cxnSpLocks/>
          </p:cNvCxnSpPr>
          <p:nvPr/>
        </p:nvCxnSpPr>
        <p:spPr>
          <a:xfrm flipH="1">
            <a:off x="3287688" y="4437112"/>
            <a:ext cx="8278239" cy="0"/>
          </a:xfrm>
          <a:prstGeom prst="line">
            <a:avLst/>
          </a:prstGeom>
          <a:ln>
            <a:solidFill>
              <a:schemeClr val="bg2">
                <a:lumMod val="90000"/>
              </a:schemeClr>
            </a:solidFill>
          </a:ln>
        </p:spPr>
        <p:style>
          <a:lnRef idx="2">
            <a:schemeClr val="accent1"/>
          </a:lnRef>
          <a:fillRef idx="0">
            <a:schemeClr val="accent1"/>
          </a:fillRef>
          <a:effectRef idx="1">
            <a:schemeClr val="accent1"/>
          </a:effectRef>
          <a:fontRef idx="minor">
            <a:schemeClr val="tx1"/>
          </a:fontRef>
        </p:style>
      </p:cxnSp>
      <p:sp>
        <p:nvSpPr>
          <p:cNvPr id="54" name="TextBox 53">
            <a:extLst>
              <a:ext uri="{FF2B5EF4-FFF2-40B4-BE49-F238E27FC236}">
                <a16:creationId xmlns:a16="http://schemas.microsoft.com/office/drawing/2014/main" id="{2D76E0DA-A401-9658-7655-7F2048E2E8AB}"/>
              </a:ext>
            </a:extLst>
          </p:cNvPr>
          <p:cNvSpPr txBox="1"/>
          <p:nvPr/>
        </p:nvSpPr>
        <p:spPr>
          <a:xfrm>
            <a:off x="3490500" y="818796"/>
            <a:ext cx="6108970" cy="369332"/>
          </a:xfrm>
          <a:prstGeom prst="rect">
            <a:avLst/>
          </a:prstGeom>
          <a:noFill/>
        </p:spPr>
        <p:txBody>
          <a:bodyPr wrap="square">
            <a:spAutoFit/>
          </a:bodyPr>
          <a:lstStyle/>
          <a:p>
            <a:r>
              <a:rPr lang="en-US" b="1">
                <a:solidFill>
                  <a:srgbClr val="009FE3"/>
                </a:solidFill>
                <a:cs typeface="Segoe UI"/>
              </a:rPr>
              <a:t>TOP LINE MESSAGES</a:t>
            </a:r>
            <a:endParaRPr lang="en-US" b="1"/>
          </a:p>
        </p:txBody>
      </p:sp>
    </p:spTree>
    <p:custDataLst>
      <p:tags r:id="rId1"/>
    </p:custDataLst>
    <p:extLst>
      <p:ext uri="{BB962C8B-B14F-4D97-AF65-F5344CB8AC3E}">
        <p14:creationId xmlns:p14="http://schemas.microsoft.com/office/powerpoint/2010/main" val="2303913755"/>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6926DA-1F1C-C620-53C5-F2812EBDC2C9}"/>
            </a:ext>
          </a:extLst>
        </p:cNvPr>
        <p:cNvGrpSpPr/>
        <p:nvPr/>
      </p:nvGrpSpPr>
      <p:grpSpPr>
        <a:xfrm>
          <a:off x="0" y="0"/>
          <a:ext cx="0" cy="0"/>
          <a:chOff x="0" y="0"/>
          <a:chExt cx="0" cy="0"/>
        </a:xfrm>
      </p:grpSpPr>
      <p:sp>
        <p:nvSpPr>
          <p:cNvPr id="29" name="Rectangle 28">
            <a:extLst>
              <a:ext uri="{FF2B5EF4-FFF2-40B4-BE49-F238E27FC236}">
                <a16:creationId xmlns:a16="http://schemas.microsoft.com/office/drawing/2014/main" id="{B94B1936-6026-7437-D480-8CD88F4E8FA2}"/>
              </a:ext>
            </a:extLst>
          </p:cNvPr>
          <p:cNvSpPr/>
          <p:nvPr/>
        </p:nvSpPr>
        <p:spPr>
          <a:xfrm>
            <a:off x="0" y="1"/>
            <a:ext cx="12192000" cy="775982"/>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2400" b="1" dirty="0">
                <a:solidFill>
                  <a:schemeClr val="tx1"/>
                </a:solidFill>
              </a:rPr>
              <a:t>The Analysis Process</a:t>
            </a:r>
            <a:endParaRPr lang="en-US" b="1" dirty="0">
              <a:solidFill>
                <a:srgbClr val="000000"/>
              </a:solidFill>
            </a:endParaRPr>
          </a:p>
        </p:txBody>
      </p:sp>
      <p:pic>
        <p:nvPicPr>
          <p:cNvPr id="7" name="Picture 6" descr="A logo of a group of colorful people&#10;&#10;Description automatically generated">
            <a:extLst>
              <a:ext uri="{FF2B5EF4-FFF2-40B4-BE49-F238E27FC236}">
                <a16:creationId xmlns:a16="http://schemas.microsoft.com/office/drawing/2014/main" id="{FCF056D9-E70A-82A0-C169-ADC92024A56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95904" y="137245"/>
            <a:ext cx="762960" cy="507201"/>
          </a:xfrm>
          <a:prstGeom prst="rect">
            <a:avLst/>
          </a:prstGeom>
        </p:spPr>
      </p:pic>
      <p:pic>
        <p:nvPicPr>
          <p:cNvPr id="8" name="Picture 7" descr="A black background with a black square&#10;&#10;Description automatically generated with medium confidence">
            <a:extLst>
              <a:ext uri="{FF2B5EF4-FFF2-40B4-BE49-F238E27FC236}">
                <a16:creationId xmlns:a16="http://schemas.microsoft.com/office/drawing/2014/main" id="{9C205F11-C1BA-89CB-59C2-2A21F06A542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39057" y="6524158"/>
            <a:ext cx="1377703" cy="196597"/>
          </a:xfrm>
          <a:prstGeom prst="rect">
            <a:avLst/>
          </a:prstGeom>
        </p:spPr>
      </p:pic>
      <p:cxnSp>
        <p:nvCxnSpPr>
          <p:cNvPr id="49" name="Straight Connector 48">
            <a:extLst>
              <a:ext uri="{FF2B5EF4-FFF2-40B4-BE49-F238E27FC236}">
                <a16:creationId xmlns:a16="http://schemas.microsoft.com/office/drawing/2014/main" id="{2E2854A4-0820-EFE3-1993-363639C8752B}"/>
              </a:ext>
            </a:extLst>
          </p:cNvPr>
          <p:cNvCxnSpPr/>
          <p:nvPr/>
        </p:nvCxnSpPr>
        <p:spPr>
          <a:xfrm>
            <a:off x="2711624" y="818796"/>
            <a:ext cx="0" cy="5428124"/>
          </a:xfrm>
          <a:prstGeom prst="line">
            <a:avLst/>
          </a:prstGeom>
          <a:ln>
            <a:solidFill>
              <a:schemeClr val="bg2">
                <a:lumMod val="90000"/>
              </a:schemeClr>
            </a:solidFill>
          </a:ln>
        </p:spPr>
        <p:style>
          <a:lnRef idx="2">
            <a:schemeClr val="accent1"/>
          </a:lnRef>
          <a:fillRef idx="0">
            <a:schemeClr val="accent1"/>
          </a:fillRef>
          <a:effectRef idx="1">
            <a:schemeClr val="accent1"/>
          </a:effectRef>
          <a:fontRef idx="minor">
            <a:schemeClr val="tx1"/>
          </a:fontRef>
        </p:style>
      </p:cxnSp>
      <p:grpSp>
        <p:nvGrpSpPr>
          <p:cNvPr id="67" name="Group 66">
            <a:extLst>
              <a:ext uri="{FF2B5EF4-FFF2-40B4-BE49-F238E27FC236}">
                <a16:creationId xmlns:a16="http://schemas.microsoft.com/office/drawing/2014/main" id="{849A3ABA-FBF7-29C1-306C-947BE56CCA64}"/>
              </a:ext>
            </a:extLst>
          </p:cNvPr>
          <p:cNvGrpSpPr/>
          <p:nvPr/>
        </p:nvGrpSpPr>
        <p:grpSpPr>
          <a:xfrm>
            <a:off x="5683281" y="1700808"/>
            <a:ext cx="5491604" cy="3723029"/>
            <a:chOff x="0" y="0"/>
            <a:chExt cx="4314825" cy="2647950"/>
          </a:xfrm>
        </p:grpSpPr>
        <p:grpSp>
          <p:nvGrpSpPr>
            <p:cNvPr id="77" name="Group 76">
              <a:extLst>
                <a:ext uri="{FF2B5EF4-FFF2-40B4-BE49-F238E27FC236}">
                  <a16:creationId xmlns:a16="http://schemas.microsoft.com/office/drawing/2014/main" id="{17AD894C-6200-70A2-79B9-2EF62BF4E700}"/>
                </a:ext>
              </a:extLst>
            </p:cNvPr>
            <p:cNvGrpSpPr/>
            <p:nvPr/>
          </p:nvGrpSpPr>
          <p:grpSpPr>
            <a:xfrm>
              <a:off x="0" y="0"/>
              <a:ext cx="4314825" cy="2647950"/>
              <a:chOff x="0" y="0"/>
              <a:chExt cx="4314825" cy="2647950"/>
            </a:xfrm>
          </p:grpSpPr>
          <p:sp>
            <p:nvSpPr>
              <p:cNvPr id="78" name="Rectangle 77">
                <a:extLst>
                  <a:ext uri="{FF2B5EF4-FFF2-40B4-BE49-F238E27FC236}">
                    <a16:creationId xmlns:a16="http://schemas.microsoft.com/office/drawing/2014/main" id="{5D54D568-F1C0-F082-4441-57A8B1C634A4}"/>
                  </a:ext>
                </a:extLst>
              </p:cNvPr>
              <p:cNvSpPr/>
              <p:nvPr/>
            </p:nvSpPr>
            <p:spPr>
              <a:xfrm>
                <a:off x="0" y="0"/>
                <a:ext cx="4314825" cy="2647950"/>
              </a:xfrm>
              <a:prstGeom prst="rect">
                <a:avLst/>
              </a:prstGeom>
              <a:noFill/>
              <a:ln>
                <a:noFill/>
              </a:ln>
            </p:spPr>
            <p:txBody>
              <a:bodyPr spcFirstLastPara="1" wrap="square" lIns="91425" tIns="91425" rIns="91425" bIns="91425" anchor="ctr" anchorCtr="0">
                <a:noAutofit/>
              </a:bodyPr>
              <a:lstStyle/>
              <a:p>
                <a:pPr marL="0" marR="0">
                  <a:lnSpc>
                    <a:spcPct val="107000"/>
                  </a:lnSpc>
                  <a:spcAft>
                    <a:spcPts val="800"/>
                  </a:spcAft>
                  <a:buNone/>
                </a:pPr>
                <a:r>
                  <a:rPr lang="en-GB" sz="1200">
                    <a:effectLst/>
                    <a:latin typeface="Calibri" panose="020F0502020204030204" pitchFamily="34" charset="0"/>
                    <a:ea typeface="Calibri" panose="020F0502020204030204" pitchFamily="34" charset="0"/>
                  </a:rPr>
                  <a:t> </a:t>
                </a:r>
                <a:endParaRPr lang="en-US" sz="2000">
                  <a:effectLst/>
                  <a:latin typeface="Calibri" panose="020F0502020204030204" pitchFamily="34" charset="0"/>
                  <a:ea typeface="Calibri" panose="020F0502020204030204" pitchFamily="34" charset="0"/>
                </a:endParaRPr>
              </a:p>
            </p:txBody>
          </p:sp>
          <p:sp>
            <p:nvSpPr>
              <p:cNvPr id="79" name="Rectangle 78">
                <a:extLst>
                  <a:ext uri="{FF2B5EF4-FFF2-40B4-BE49-F238E27FC236}">
                    <a16:creationId xmlns:a16="http://schemas.microsoft.com/office/drawing/2014/main" id="{F7DDD8DA-8013-0FB6-B134-C98437C5B567}"/>
                  </a:ext>
                </a:extLst>
              </p:cNvPr>
              <p:cNvSpPr/>
              <p:nvPr/>
            </p:nvSpPr>
            <p:spPr>
              <a:xfrm rot="5400000">
                <a:off x="-194106" y="651694"/>
                <a:ext cx="873469" cy="105995"/>
              </a:xfrm>
              <a:prstGeom prst="rect">
                <a:avLst/>
              </a:prstGeom>
              <a:solidFill>
                <a:srgbClr val="ED1922"/>
              </a:solidFill>
              <a:ln>
                <a:noFill/>
              </a:ln>
            </p:spPr>
            <p:txBody>
              <a:bodyPr spcFirstLastPara="1" wrap="square" lIns="91425" tIns="91425" rIns="91425" bIns="91425" anchor="ctr" anchorCtr="0">
                <a:noAutofit/>
              </a:bodyPr>
              <a:lstStyle/>
              <a:p>
                <a:pPr marL="0" marR="0">
                  <a:lnSpc>
                    <a:spcPct val="107000"/>
                  </a:lnSpc>
                  <a:spcAft>
                    <a:spcPts val="800"/>
                  </a:spcAft>
                  <a:buNone/>
                </a:pPr>
                <a:r>
                  <a:rPr lang="en-GB" sz="1200">
                    <a:effectLst/>
                    <a:latin typeface="Calibri" panose="020F0502020204030204" pitchFamily="34" charset="0"/>
                    <a:ea typeface="Calibri" panose="020F0502020204030204" pitchFamily="34" charset="0"/>
                  </a:rPr>
                  <a:t> </a:t>
                </a:r>
                <a:endParaRPr lang="en-US" sz="2000">
                  <a:effectLst/>
                  <a:latin typeface="Calibri" panose="020F0502020204030204" pitchFamily="34" charset="0"/>
                  <a:ea typeface="Calibri" panose="020F0502020204030204" pitchFamily="34" charset="0"/>
                </a:endParaRPr>
              </a:p>
            </p:txBody>
          </p:sp>
          <p:sp>
            <p:nvSpPr>
              <p:cNvPr id="80" name="Rectangle: Rounded Corners 79">
                <a:extLst>
                  <a:ext uri="{FF2B5EF4-FFF2-40B4-BE49-F238E27FC236}">
                    <a16:creationId xmlns:a16="http://schemas.microsoft.com/office/drawing/2014/main" id="{6CC5A88F-DF04-1262-7AA1-116106A72195}"/>
                  </a:ext>
                </a:extLst>
              </p:cNvPr>
              <p:cNvSpPr/>
              <p:nvPr/>
            </p:nvSpPr>
            <p:spPr>
              <a:xfrm>
                <a:off x="2170" y="87360"/>
                <a:ext cx="1177728" cy="706636"/>
              </a:xfrm>
              <a:prstGeom prst="roundRect">
                <a:avLst>
                  <a:gd name="adj" fmla="val 10000"/>
                </a:avLst>
              </a:prstGeom>
              <a:solidFill>
                <a:srgbClr val="ED1922"/>
              </a:solidFill>
              <a:ln w="1270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marR="0">
                  <a:lnSpc>
                    <a:spcPct val="107000"/>
                  </a:lnSpc>
                  <a:spcAft>
                    <a:spcPts val="800"/>
                  </a:spcAft>
                  <a:buNone/>
                </a:pPr>
                <a:r>
                  <a:rPr lang="en-GB" sz="1200">
                    <a:effectLst/>
                    <a:latin typeface="Calibri" panose="020F0502020204030204" pitchFamily="34" charset="0"/>
                    <a:ea typeface="Calibri" panose="020F0502020204030204" pitchFamily="34" charset="0"/>
                  </a:rPr>
                  <a:t> </a:t>
                </a:r>
                <a:endParaRPr lang="en-US" sz="2000">
                  <a:effectLst/>
                  <a:latin typeface="Calibri" panose="020F0502020204030204" pitchFamily="34" charset="0"/>
                  <a:ea typeface="Calibri" panose="020F0502020204030204" pitchFamily="34" charset="0"/>
                </a:endParaRPr>
              </a:p>
            </p:txBody>
          </p:sp>
          <p:sp>
            <p:nvSpPr>
              <p:cNvPr id="81" name="Text Box 1578096115">
                <a:extLst>
                  <a:ext uri="{FF2B5EF4-FFF2-40B4-BE49-F238E27FC236}">
                    <a16:creationId xmlns:a16="http://schemas.microsoft.com/office/drawing/2014/main" id="{9AFDBC12-1882-6F2C-9937-78F575EA4160}"/>
                  </a:ext>
                </a:extLst>
              </p:cNvPr>
              <p:cNvSpPr txBox="1"/>
              <p:nvPr/>
            </p:nvSpPr>
            <p:spPr>
              <a:xfrm>
                <a:off x="22867" y="108058"/>
                <a:ext cx="1136334" cy="665242"/>
              </a:xfrm>
              <a:prstGeom prst="rect">
                <a:avLst/>
              </a:prstGeom>
              <a:noFill/>
              <a:ln>
                <a:noFill/>
              </a:ln>
            </p:spPr>
            <p:txBody>
              <a:bodyPr spcFirstLastPara="1" wrap="square" lIns="41900" tIns="41900" rIns="41900" bIns="41900" anchor="ctr" anchorCtr="0">
                <a:noAutofit/>
              </a:bodyPr>
              <a:lstStyle/>
              <a:p>
                <a:pPr marL="0" marR="0">
                  <a:lnSpc>
                    <a:spcPct val="89000"/>
                  </a:lnSpc>
                  <a:spcAft>
                    <a:spcPts val="800"/>
                  </a:spcAft>
                  <a:buNone/>
                </a:pPr>
                <a:r>
                  <a:rPr lang="en-GB" sz="1200" dirty="0">
                    <a:solidFill>
                      <a:schemeClr val="bg1"/>
                    </a:solidFill>
                    <a:effectLst/>
                    <a:latin typeface="Calibri" panose="020F0502020204030204" pitchFamily="34" charset="0"/>
                    <a:ea typeface="Calibri" panose="020F0502020204030204" pitchFamily="34" charset="0"/>
                  </a:rPr>
                  <a:t>1. Protection Risks Severity Scoring</a:t>
                </a:r>
                <a:endParaRPr lang="en-US" sz="2000" dirty="0">
                  <a:solidFill>
                    <a:schemeClr val="bg1"/>
                  </a:solidFill>
                  <a:effectLst/>
                  <a:latin typeface="Calibri" panose="020F0502020204030204" pitchFamily="34" charset="0"/>
                  <a:ea typeface="Calibri" panose="020F0502020204030204" pitchFamily="34" charset="0"/>
                </a:endParaRPr>
              </a:p>
            </p:txBody>
          </p:sp>
          <p:sp>
            <p:nvSpPr>
              <p:cNvPr id="82" name="Rectangle 81">
                <a:extLst>
                  <a:ext uri="{FF2B5EF4-FFF2-40B4-BE49-F238E27FC236}">
                    <a16:creationId xmlns:a16="http://schemas.microsoft.com/office/drawing/2014/main" id="{A70D275A-0603-936D-5FD6-EC4C3DDD757F}"/>
                  </a:ext>
                </a:extLst>
              </p:cNvPr>
              <p:cNvSpPr/>
              <p:nvPr/>
            </p:nvSpPr>
            <p:spPr>
              <a:xfrm rot="5400000">
                <a:off x="-194106" y="1534990"/>
                <a:ext cx="873469" cy="105995"/>
              </a:xfrm>
              <a:prstGeom prst="rect">
                <a:avLst/>
              </a:prstGeom>
              <a:solidFill>
                <a:srgbClr val="FBAF3F"/>
              </a:solidFill>
              <a:ln>
                <a:noFill/>
              </a:ln>
            </p:spPr>
            <p:txBody>
              <a:bodyPr spcFirstLastPara="1" wrap="square" lIns="91425" tIns="91425" rIns="91425" bIns="91425" anchor="ctr" anchorCtr="0">
                <a:noAutofit/>
              </a:bodyPr>
              <a:lstStyle/>
              <a:p>
                <a:pPr marL="0" marR="0">
                  <a:lnSpc>
                    <a:spcPct val="107000"/>
                  </a:lnSpc>
                  <a:spcAft>
                    <a:spcPts val="800"/>
                  </a:spcAft>
                  <a:buNone/>
                </a:pPr>
                <a:r>
                  <a:rPr lang="en-GB" sz="1200">
                    <a:effectLst/>
                    <a:latin typeface="Calibri" panose="020F0502020204030204" pitchFamily="34" charset="0"/>
                    <a:ea typeface="Calibri" panose="020F0502020204030204" pitchFamily="34" charset="0"/>
                  </a:rPr>
                  <a:t> </a:t>
                </a:r>
                <a:endParaRPr lang="en-US" sz="2000">
                  <a:effectLst/>
                  <a:latin typeface="Calibri" panose="020F0502020204030204" pitchFamily="34" charset="0"/>
                  <a:ea typeface="Calibri" panose="020F0502020204030204" pitchFamily="34" charset="0"/>
                </a:endParaRPr>
              </a:p>
            </p:txBody>
          </p:sp>
          <p:sp>
            <p:nvSpPr>
              <p:cNvPr id="83" name="Rectangle: Rounded Corners 82">
                <a:extLst>
                  <a:ext uri="{FF2B5EF4-FFF2-40B4-BE49-F238E27FC236}">
                    <a16:creationId xmlns:a16="http://schemas.microsoft.com/office/drawing/2014/main" id="{3E98F642-B53C-83FE-BD1C-E801EC21CD74}"/>
                  </a:ext>
                </a:extLst>
              </p:cNvPr>
              <p:cNvSpPr/>
              <p:nvPr/>
            </p:nvSpPr>
            <p:spPr>
              <a:xfrm>
                <a:off x="2170" y="970656"/>
                <a:ext cx="1177728" cy="706636"/>
              </a:xfrm>
              <a:prstGeom prst="roundRect">
                <a:avLst>
                  <a:gd name="adj" fmla="val 10000"/>
                </a:avLst>
              </a:prstGeom>
              <a:solidFill>
                <a:srgbClr val="FBAF3F"/>
              </a:solidFill>
              <a:ln w="1270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marR="0">
                  <a:lnSpc>
                    <a:spcPct val="107000"/>
                  </a:lnSpc>
                  <a:spcAft>
                    <a:spcPts val="800"/>
                  </a:spcAft>
                  <a:buNone/>
                </a:pPr>
                <a:r>
                  <a:rPr lang="en-GB" sz="1200">
                    <a:effectLst/>
                    <a:latin typeface="Calibri" panose="020F0502020204030204" pitchFamily="34" charset="0"/>
                    <a:ea typeface="Calibri" panose="020F0502020204030204" pitchFamily="34" charset="0"/>
                  </a:rPr>
                  <a:t> </a:t>
                </a:r>
                <a:endParaRPr lang="en-US" sz="2000">
                  <a:effectLst/>
                  <a:latin typeface="Calibri" panose="020F0502020204030204" pitchFamily="34" charset="0"/>
                  <a:ea typeface="Calibri" panose="020F0502020204030204" pitchFamily="34" charset="0"/>
                </a:endParaRPr>
              </a:p>
            </p:txBody>
          </p:sp>
          <p:sp>
            <p:nvSpPr>
              <p:cNvPr id="84" name="Text Box 1575597394">
                <a:extLst>
                  <a:ext uri="{FF2B5EF4-FFF2-40B4-BE49-F238E27FC236}">
                    <a16:creationId xmlns:a16="http://schemas.microsoft.com/office/drawing/2014/main" id="{179CAD91-C1DD-A345-1489-133DF3E4393A}"/>
                  </a:ext>
                </a:extLst>
              </p:cNvPr>
              <p:cNvSpPr txBox="1"/>
              <p:nvPr/>
            </p:nvSpPr>
            <p:spPr>
              <a:xfrm>
                <a:off x="22867" y="991353"/>
                <a:ext cx="1136334" cy="665242"/>
              </a:xfrm>
              <a:prstGeom prst="rect">
                <a:avLst/>
              </a:prstGeom>
              <a:noFill/>
              <a:ln>
                <a:noFill/>
              </a:ln>
            </p:spPr>
            <p:txBody>
              <a:bodyPr spcFirstLastPara="1" wrap="square" lIns="41900" tIns="41900" rIns="41900" bIns="41900" anchor="ctr" anchorCtr="0">
                <a:noAutofit/>
              </a:bodyPr>
              <a:lstStyle/>
              <a:p>
                <a:pPr marL="0" marR="0">
                  <a:lnSpc>
                    <a:spcPct val="89000"/>
                  </a:lnSpc>
                  <a:spcAft>
                    <a:spcPts val="800"/>
                  </a:spcAft>
                  <a:buNone/>
                </a:pPr>
                <a:r>
                  <a:rPr lang="en-GB" sz="1200" dirty="0">
                    <a:solidFill>
                      <a:srgbClr val="000000"/>
                    </a:solidFill>
                    <a:effectLst/>
                    <a:latin typeface="Calibri" panose="020F0502020204030204" pitchFamily="34" charset="0"/>
                    <a:ea typeface="Calibri" panose="020F0502020204030204" pitchFamily="34" charset="0"/>
                  </a:rPr>
                  <a:t>2. People Exposed to Risks (</a:t>
                </a:r>
                <a:r>
                  <a:rPr lang="en-GB" sz="1200" dirty="0" err="1">
                    <a:solidFill>
                      <a:srgbClr val="000000"/>
                    </a:solidFill>
                    <a:effectLst/>
                    <a:latin typeface="Calibri" panose="020F0502020204030204" pitchFamily="34" charset="0"/>
                    <a:ea typeface="Calibri" panose="020F0502020204030204" pitchFamily="34" charset="0"/>
                  </a:rPr>
                  <a:t>PeR</a:t>
                </a:r>
                <a:r>
                  <a:rPr lang="en-GB" sz="1200" dirty="0">
                    <a:solidFill>
                      <a:srgbClr val="000000"/>
                    </a:solidFill>
                    <a:effectLst/>
                    <a:latin typeface="Calibri" panose="020F0502020204030204" pitchFamily="34" charset="0"/>
                    <a:ea typeface="Calibri" panose="020F0502020204030204" pitchFamily="34" charset="0"/>
                  </a:rPr>
                  <a:t>) / or Affected Population</a:t>
                </a:r>
                <a:endParaRPr lang="en-US" sz="2000" dirty="0">
                  <a:effectLst/>
                  <a:latin typeface="Calibri" panose="020F0502020204030204" pitchFamily="34" charset="0"/>
                  <a:ea typeface="Calibri" panose="020F0502020204030204" pitchFamily="34" charset="0"/>
                </a:endParaRPr>
              </a:p>
            </p:txBody>
          </p:sp>
          <p:sp>
            <p:nvSpPr>
              <p:cNvPr id="85" name="Rectangle 84">
                <a:extLst>
                  <a:ext uri="{FF2B5EF4-FFF2-40B4-BE49-F238E27FC236}">
                    <a16:creationId xmlns:a16="http://schemas.microsoft.com/office/drawing/2014/main" id="{9AA0C498-3551-5639-5A25-D0A4A5B435C7}"/>
                  </a:ext>
                </a:extLst>
              </p:cNvPr>
              <p:cNvSpPr/>
              <p:nvPr/>
            </p:nvSpPr>
            <p:spPr>
              <a:xfrm>
                <a:off x="247541" y="1976638"/>
                <a:ext cx="1556552" cy="105995"/>
              </a:xfrm>
              <a:prstGeom prst="rect">
                <a:avLst/>
              </a:prstGeom>
              <a:solidFill>
                <a:srgbClr val="00A64E"/>
              </a:solidFill>
              <a:ln>
                <a:noFill/>
              </a:ln>
            </p:spPr>
            <p:txBody>
              <a:bodyPr spcFirstLastPara="1" wrap="square" lIns="91425" tIns="91425" rIns="91425" bIns="91425" anchor="ctr" anchorCtr="0">
                <a:noAutofit/>
              </a:bodyPr>
              <a:lstStyle/>
              <a:p>
                <a:pPr marL="0" marR="0">
                  <a:lnSpc>
                    <a:spcPct val="107000"/>
                  </a:lnSpc>
                  <a:spcAft>
                    <a:spcPts val="800"/>
                  </a:spcAft>
                  <a:buNone/>
                </a:pPr>
                <a:r>
                  <a:rPr lang="en-GB" sz="1200">
                    <a:effectLst/>
                    <a:latin typeface="Calibri" panose="020F0502020204030204" pitchFamily="34" charset="0"/>
                    <a:ea typeface="Calibri" panose="020F0502020204030204" pitchFamily="34" charset="0"/>
                  </a:rPr>
                  <a:t> </a:t>
                </a:r>
                <a:endParaRPr lang="en-US" sz="2000">
                  <a:effectLst/>
                  <a:latin typeface="Calibri" panose="020F0502020204030204" pitchFamily="34" charset="0"/>
                  <a:ea typeface="Calibri" panose="020F0502020204030204" pitchFamily="34" charset="0"/>
                </a:endParaRPr>
              </a:p>
            </p:txBody>
          </p:sp>
          <p:sp>
            <p:nvSpPr>
              <p:cNvPr id="86" name="Rectangle: Rounded Corners 85">
                <a:extLst>
                  <a:ext uri="{FF2B5EF4-FFF2-40B4-BE49-F238E27FC236}">
                    <a16:creationId xmlns:a16="http://schemas.microsoft.com/office/drawing/2014/main" id="{0A502513-F966-E2BA-9F1F-4E305EECB509}"/>
                  </a:ext>
                </a:extLst>
              </p:cNvPr>
              <p:cNvSpPr/>
              <p:nvPr/>
            </p:nvSpPr>
            <p:spPr>
              <a:xfrm>
                <a:off x="2170" y="1853952"/>
                <a:ext cx="1177728" cy="706636"/>
              </a:xfrm>
              <a:prstGeom prst="roundRect">
                <a:avLst>
                  <a:gd name="adj" fmla="val 10000"/>
                </a:avLst>
              </a:prstGeom>
              <a:solidFill>
                <a:srgbClr val="00A64E"/>
              </a:solidFill>
              <a:ln w="1270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marR="0">
                  <a:lnSpc>
                    <a:spcPct val="107000"/>
                  </a:lnSpc>
                  <a:spcAft>
                    <a:spcPts val="800"/>
                  </a:spcAft>
                  <a:buNone/>
                </a:pPr>
                <a:r>
                  <a:rPr lang="en-GB" sz="1200">
                    <a:effectLst/>
                    <a:latin typeface="Calibri" panose="020F0502020204030204" pitchFamily="34" charset="0"/>
                    <a:ea typeface="Calibri" panose="020F0502020204030204" pitchFamily="34" charset="0"/>
                  </a:rPr>
                  <a:t> </a:t>
                </a:r>
                <a:endParaRPr lang="en-US" sz="2000">
                  <a:effectLst/>
                  <a:latin typeface="Calibri" panose="020F0502020204030204" pitchFamily="34" charset="0"/>
                  <a:ea typeface="Calibri" panose="020F0502020204030204" pitchFamily="34" charset="0"/>
                </a:endParaRPr>
              </a:p>
            </p:txBody>
          </p:sp>
          <p:sp>
            <p:nvSpPr>
              <p:cNvPr id="87" name="Text Box 263412402">
                <a:extLst>
                  <a:ext uri="{FF2B5EF4-FFF2-40B4-BE49-F238E27FC236}">
                    <a16:creationId xmlns:a16="http://schemas.microsoft.com/office/drawing/2014/main" id="{73CA5773-744D-0FC1-C8B3-EFD39CE5B9DD}"/>
                  </a:ext>
                </a:extLst>
              </p:cNvPr>
              <p:cNvSpPr txBox="1"/>
              <p:nvPr/>
            </p:nvSpPr>
            <p:spPr>
              <a:xfrm>
                <a:off x="22867" y="1874649"/>
                <a:ext cx="1136334" cy="665242"/>
              </a:xfrm>
              <a:prstGeom prst="rect">
                <a:avLst/>
              </a:prstGeom>
              <a:noFill/>
              <a:ln>
                <a:noFill/>
              </a:ln>
            </p:spPr>
            <p:txBody>
              <a:bodyPr spcFirstLastPara="1" wrap="square" lIns="41900" tIns="41900" rIns="41900" bIns="41900" anchor="ctr" anchorCtr="0">
                <a:noAutofit/>
              </a:bodyPr>
              <a:lstStyle/>
              <a:p>
                <a:pPr marL="0" marR="0">
                  <a:lnSpc>
                    <a:spcPct val="89000"/>
                  </a:lnSpc>
                  <a:spcAft>
                    <a:spcPts val="800"/>
                  </a:spcAft>
                  <a:buNone/>
                </a:pPr>
                <a:r>
                  <a:rPr lang="en-GB" sz="1200" dirty="0">
                    <a:solidFill>
                      <a:schemeClr val="bg1"/>
                    </a:solidFill>
                    <a:effectLst/>
                    <a:latin typeface="Calibri" panose="020F0502020204030204" pitchFamily="34" charset="0"/>
                    <a:ea typeface="Calibri" panose="020F0502020204030204" pitchFamily="34" charset="0"/>
                  </a:rPr>
                  <a:t>3. Core Indicator selection</a:t>
                </a:r>
                <a:endParaRPr lang="en-US" sz="2000" dirty="0">
                  <a:solidFill>
                    <a:schemeClr val="bg1"/>
                  </a:solidFill>
                  <a:effectLst/>
                  <a:latin typeface="Calibri" panose="020F0502020204030204" pitchFamily="34" charset="0"/>
                  <a:ea typeface="Calibri" panose="020F0502020204030204" pitchFamily="34" charset="0"/>
                </a:endParaRPr>
              </a:p>
            </p:txBody>
          </p:sp>
          <p:sp>
            <p:nvSpPr>
              <p:cNvPr id="88" name="Rectangle 87">
                <a:extLst>
                  <a:ext uri="{FF2B5EF4-FFF2-40B4-BE49-F238E27FC236}">
                    <a16:creationId xmlns:a16="http://schemas.microsoft.com/office/drawing/2014/main" id="{E7454023-9678-E0ED-2E04-A03AB7CBE85A}"/>
                  </a:ext>
                </a:extLst>
              </p:cNvPr>
              <p:cNvSpPr/>
              <p:nvPr/>
            </p:nvSpPr>
            <p:spPr>
              <a:xfrm rot="-5400000">
                <a:off x="1372272" y="1534990"/>
                <a:ext cx="873469" cy="105995"/>
              </a:xfrm>
              <a:prstGeom prst="rect">
                <a:avLst/>
              </a:prstGeom>
              <a:solidFill>
                <a:srgbClr val="7FB6BA"/>
              </a:solidFill>
              <a:ln>
                <a:noFill/>
              </a:ln>
            </p:spPr>
            <p:txBody>
              <a:bodyPr spcFirstLastPara="1" wrap="square" lIns="91425" tIns="91425" rIns="91425" bIns="91425" anchor="ctr" anchorCtr="0">
                <a:noAutofit/>
              </a:bodyPr>
              <a:lstStyle/>
              <a:p>
                <a:pPr marL="0" marR="0">
                  <a:lnSpc>
                    <a:spcPct val="107000"/>
                  </a:lnSpc>
                  <a:spcAft>
                    <a:spcPts val="800"/>
                  </a:spcAft>
                  <a:buNone/>
                </a:pPr>
                <a:r>
                  <a:rPr lang="en-GB" sz="1200">
                    <a:effectLst/>
                    <a:latin typeface="Calibri" panose="020F0502020204030204" pitchFamily="34" charset="0"/>
                    <a:ea typeface="Calibri" panose="020F0502020204030204" pitchFamily="34" charset="0"/>
                  </a:rPr>
                  <a:t> </a:t>
                </a:r>
                <a:endParaRPr lang="en-US" sz="2000">
                  <a:effectLst/>
                  <a:latin typeface="Calibri" panose="020F0502020204030204" pitchFamily="34" charset="0"/>
                  <a:ea typeface="Calibri" panose="020F0502020204030204" pitchFamily="34" charset="0"/>
                </a:endParaRPr>
              </a:p>
            </p:txBody>
          </p:sp>
          <p:sp>
            <p:nvSpPr>
              <p:cNvPr id="89" name="Rectangle: Rounded Corners 88">
                <a:extLst>
                  <a:ext uri="{FF2B5EF4-FFF2-40B4-BE49-F238E27FC236}">
                    <a16:creationId xmlns:a16="http://schemas.microsoft.com/office/drawing/2014/main" id="{C9641398-67DD-5113-44E8-F49C5B94A0A3}"/>
                  </a:ext>
                </a:extLst>
              </p:cNvPr>
              <p:cNvSpPr/>
              <p:nvPr/>
            </p:nvSpPr>
            <p:spPr>
              <a:xfrm>
                <a:off x="1568548" y="1853952"/>
                <a:ext cx="1177728" cy="706636"/>
              </a:xfrm>
              <a:prstGeom prst="roundRect">
                <a:avLst>
                  <a:gd name="adj" fmla="val 10000"/>
                </a:avLst>
              </a:prstGeom>
              <a:solidFill>
                <a:schemeClr val="bg1"/>
              </a:solidFill>
              <a:ln w="1270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marR="0">
                  <a:lnSpc>
                    <a:spcPct val="107000"/>
                  </a:lnSpc>
                  <a:spcAft>
                    <a:spcPts val="800"/>
                  </a:spcAft>
                  <a:buNone/>
                </a:pPr>
                <a:r>
                  <a:rPr lang="en-GB" sz="1200">
                    <a:effectLst/>
                    <a:latin typeface="Calibri" panose="020F0502020204030204" pitchFamily="34" charset="0"/>
                    <a:ea typeface="Calibri" panose="020F0502020204030204" pitchFamily="34" charset="0"/>
                  </a:rPr>
                  <a:t> </a:t>
                </a:r>
                <a:endParaRPr lang="en-US" sz="2000">
                  <a:effectLst/>
                  <a:latin typeface="Calibri" panose="020F0502020204030204" pitchFamily="34" charset="0"/>
                  <a:ea typeface="Calibri" panose="020F0502020204030204" pitchFamily="34" charset="0"/>
                </a:endParaRPr>
              </a:p>
            </p:txBody>
          </p:sp>
          <p:sp>
            <p:nvSpPr>
              <p:cNvPr id="90" name="Text Box 913526937">
                <a:extLst>
                  <a:ext uri="{FF2B5EF4-FFF2-40B4-BE49-F238E27FC236}">
                    <a16:creationId xmlns:a16="http://schemas.microsoft.com/office/drawing/2014/main" id="{0CADD9CB-9855-9559-A275-318238D94786}"/>
                  </a:ext>
                </a:extLst>
              </p:cNvPr>
              <p:cNvSpPr txBox="1"/>
              <p:nvPr/>
            </p:nvSpPr>
            <p:spPr>
              <a:xfrm>
                <a:off x="1589245" y="1874649"/>
                <a:ext cx="1136334" cy="665242"/>
              </a:xfrm>
              <a:prstGeom prst="rect">
                <a:avLst/>
              </a:prstGeom>
              <a:solidFill>
                <a:srgbClr val="7FB6BA"/>
              </a:solidFill>
              <a:ln>
                <a:noFill/>
              </a:ln>
            </p:spPr>
            <p:txBody>
              <a:bodyPr spcFirstLastPara="1" wrap="square" lIns="41900" tIns="41900" rIns="41900" bIns="41900" anchor="ctr" anchorCtr="0">
                <a:noAutofit/>
              </a:bodyPr>
              <a:lstStyle/>
              <a:p>
                <a:pPr marL="0" marR="0">
                  <a:lnSpc>
                    <a:spcPct val="89000"/>
                  </a:lnSpc>
                  <a:spcAft>
                    <a:spcPts val="800"/>
                  </a:spcAft>
                  <a:buNone/>
                </a:pPr>
                <a:r>
                  <a:rPr lang="en-GB" sz="1200" dirty="0">
                    <a:solidFill>
                      <a:srgbClr val="000000"/>
                    </a:solidFill>
                    <a:effectLst/>
                    <a:latin typeface="Calibri" panose="020F0502020204030204" pitchFamily="34" charset="0"/>
                    <a:ea typeface="Calibri" panose="020F0502020204030204" pitchFamily="34" charset="0"/>
                  </a:rPr>
                  <a:t>4. Assigning Preference Scores (1-3)</a:t>
                </a:r>
                <a:endParaRPr lang="en-US" sz="2000" dirty="0">
                  <a:effectLst/>
                  <a:latin typeface="Calibri" panose="020F0502020204030204" pitchFamily="34" charset="0"/>
                  <a:ea typeface="Calibri" panose="020F0502020204030204" pitchFamily="34" charset="0"/>
                </a:endParaRPr>
              </a:p>
            </p:txBody>
          </p:sp>
          <p:sp>
            <p:nvSpPr>
              <p:cNvPr id="91" name="Rectangle 90">
                <a:extLst>
                  <a:ext uri="{FF2B5EF4-FFF2-40B4-BE49-F238E27FC236}">
                    <a16:creationId xmlns:a16="http://schemas.microsoft.com/office/drawing/2014/main" id="{D0233AD7-5E42-CBAD-26A4-D4D5148856E2}"/>
                  </a:ext>
                </a:extLst>
              </p:cNvPr>
              <p:cNvSpPr/>
              <p:nvPr/>
            </p:nvSpPr>
            <p:spPr>
              <a:xfrm rot="-5400000">
                <a:off x="1372272" y="651694"/>
                <a:ext cx="873469" cy="105995"/>
              </a:xfrm>
              <a:prstGeom prst="rect">
                <a:avLst/>
              </a:prstGeom>
              <a:solidFill>
                <a:schemeClr val="accent3">
                  <a:lumMod val="75000"/>
                </a:schemeClr>
              </a:solidFill>
              <a:ln>
                <a:noFill/>
              </a:ln>
            </p:spPr>
            <p:txBody>
              <a:bodyPr spcFirstLastPara="1" wrap="square" lIns="91425" tIns="91425" rIns="91425" bIns="91425" anchor="ctr" anchorCtr="0">
                <a:noAutofit/>
              </a:bodyPr>
              <a:lstStyle/>
              <a:p>
                <a:pPr marL="0" marR="0">
                  <a:lnSpc>
                    <a:spcPct val="107000"/>
                  </a:lnSpc>
                  <a:spcAft>
                    <a:spcPts val="800"/>
                  </a:spcAft>
                  <a:buNone/>
                </a:pPr>
                <a:r>
                  <a:rPr lang="en-GB" sz="1200">
                    <a:effectLst/>
                    <a:latin typeface="Calibri" panose="020F0502020204030204" pitchFamily="34" charset="0"/>
                    <a:ea typeface="Calibri" panose="020F0502020204030204" pitchFamily="34" charset="0"/>
                  </a:rPr>
                  <a:t> </a:t>
                </a:r>
                <a:endParaRPr lang="en-US" sz="2000">
                  <a:effectLst/>
                  <a:latin typeface="Calibri" panose="020F0502020204030204" pitchFamily="34" charset="0"/>
                  <a:ea typeface="Calibri" panose="020F0502020204030204" pitchFamily="34" charset="0"/>
                </a:endParaRPr>
              </a:p>
            </p:txBody>
          </p:sp>
          <p:sp>
            <p:nvSpPr>
              <p:cNvPr id="92" name="Rectangle: Rounded Corners 91">
                <a:extLst>
                  <a:ext uri="{FF2B5EF4-FFF2-40B4-BE49-F238E27FC236}">
                    <a16:creationId xmlns:a16="http://schemas.microsoft.com/office/drawing/2014/main" id="{F44C0C0E-2487-DE25-ACEA-2DF43093CAB1}"/>
                  </a:ext>
                </a:extLst>
              </p:cNvPr>
              <p:cNvSpPr/>
              <p:nvPr/>
            </p:nvSpPr>
            <p:spPr>
              <a:xfrm>
                <a:off x="1568548" y="970656"/>
                <a:ext cx="1177728" cy="706636"/>
              </a:xfrm>
              <a:prstGeom prst="roundRect">
                <a:avLst>
                  <a:gd name="adj" fmla="val 10000"/>
                </a:avLst>
              </a:prstGeom>
              <a:solidFill>
                <a:schemeClr val="accent6"/>
              </a:solidFill>
              <a:ln w="1270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marR="0">
                  <a:lnSpc>
                    <a:spcPct val="107000"/>
                  </a:lnSpc>
                  <a:spcAft>
                    <a:spcPts val="800"/>
                  </a:spcAft>
                  <a:buNone/>
                </a:pPr>
                <a:r>
                  <a:rPr lang="en-GB" sz="1200">
                    <a:effectLst/>
                    <a:latin typeface="Calibri" panose="020F0502020204030204" pitchFamily="34" charset="0"/>
                    <a:ea typeface="Calibri" panose="020F0502020204030204" pitchFamily="34" charset="0"/>
                  </a:rPr>
                  <a:t> </a:t>
                </a:r>
                <a:endParaRPr lang="en-US" sz="2000">
                  <a:effectLst/>
                  <a:latin typeface="Calibri" panose="020F0502020204030204" pitchFamily="34" charset="0"/>
                  <a:ea typeface="Calibri" panose="020F0502020204030204" pitchFamily="34" charset="0"/>
                </a:endParaRPr>
              </a:p>
            </p:txBody>
          </p:sp>
          <p:sp>
            <p:nvSpPr>
              <p:cNvPr id="93" name="Text Box 1570453169">
                <a:extLst>
                  <a:ext uri="{FF2B5EF4-FFF2-40B4-BE49-F238E27FC236}">
                    <a16:creationId xmlns:a16="http://schemas.microsoft.com/office/drawing/2014/main" id="{204908FD-7189-B561-90A3-D3806E4F09B3}"/>
                  </a:ext>
                </a:extLst>
              </p:cNvPr>
              <p:cNvSpPr txBox="1"/>
              <p:nvPr/>
            </p:nvSpPr>
            <p:spPr>
              <a:xfrm>
                <a:off x="1589245" y="991353"/>
                <a:ext cx="1136334" cy="665242"/>
              </a:xfrm>
              <a:prstGeom prst="rect">
                <a:avLst/>
              </a:prstGeom>
              <a:solidFill>
                <a:schemeClr val="accent3">
                  <a:lumMod val="75000"/>
                </a:schemeClr>
              </a:solidFill>
              <a:ln>
                <a:noFill/>
              </a:ln>
            </p:spPr>
            <p:txBody>
              <a:bodyPr spcFirstLastPara="1" wrap="square" lIns="41900" tIns="41900" rIns="41900" bIns="41900" anchor="ctr" anchorCtr="0">
                <a:noAutofit/>
              </a:bodyPr>
              <a:lstStyle/>
              <a:p>
                <a:pPr marL="0" marR="0">
                  <a:lnSpc>
                    <a:spcPct val="89000"/>
                  </a:lnSpc>
                  <a:spcAft>
                    <a:spcPts val="800"/>
                  </a:spcAft>
                  <a:buNone/>
                </a:pPr>
                <a:r>
                  <a:rPr lang="en-GB" sz="1200" dirty="0">
                    <a:solidFill>
                      <a:schemeClr val="bg1"/>
                    </a:solidFill>
                    <a:effectLst/>
                    <a:latin typeface="Calibri" panose="020F0502020204030204" pitchFamily="34" charset="0"/>
                    <a:ea typeface="Calibri" panose="020F0502020204030204" pitchFamily="34" charset="0"/>
                  </a:rPr>
                  <a:t>5. MSNA HH / or Area level dataset</a:t>
                </a:r>
                <a:endParaRPr lang="en-US" sz="2000" dirty="0">
                  <a:solidFill>
                    <a:schemeClr val="bg1"/>
                  </a:solidFill>
                  <a:effectLst/>
                  <a:latin typeface="Calibri" panose="020F0502020204030204" pitchFamily="34" charset="0"/>
                  <a:ea typeface="Calibri" panose="020F0502020204030204" pitchFamily="34" charset="0"/>
                </a:endParaRPr>
              </a:p>
            </p:txBody>
          </p:sp>
          <p:sp>
            <p:nvSpPr>
              <p:cNvPr id="94" name="Rectangle 93">
                <a:extLst>
                  <a:ext uri="{FF2B5EF4-FFF2-40B4-BE49-F238E27FC236}">
                    <a16:creationId xmlns:a16="http://schemas.microsoft.com/office/drawing/2014/main" id="{F3155E1A-2BF2-99D9-1301-ACE2ECF66946}"/>
                  </a:ext>
                </a:extLst>
              </p:cNvPr>
              <p:cNvSpPr/>
              <p:nvPr/>
            </p:nvSpPr>
            <p:spPr>
              <a:xfrm>
                <a:off x="1813920" y="210046"/>
                <a:ext cx="1556552" cy="105995"/>
              </a:xfrm>
              <a:prstGeom prst="rect">
                <a:avLst/>
              </a:prstGeom>
              <a:solidFill>
                <a:srgbClr val="ED1922"/>
              </a:solidFill>
              <a:ln>
                <a:noFill/>
              </a:ln>
            </p:spPr>
            <p:txBody>
              <a:bodyPr spcFirstLastPara="1" wrap="square" lIns="91425" tIns="91425" rIns="91425" bIns="91425" anchor="ctr" anchorCtr="0">
                <a:noAutofit/>
              </a:bodyPr>
              <a:lstStyle/>
              <a:p>
                <a:pPr marL="0" marR="0">
                  <a:lnSpc>
                    <a:spcPct val="107000"/>
                  </a:lnSpc>
                  <a:spcAft>
                    <a:spcPts val="800"/>
                  </a:spcAft>
                  <a:buNone/>
                </a:pPr>
                <a:r>
                  <a:rPr lang="en-GB" sz="1200">
                    <a:effectLst/>
                    <a:latin typeface="Calibri" panose="020F0502020204030204" pitchFamily="34" charset="0"/>
                    <a:ea typeface="Calibri" panose="020F0502020204030204" pitchFamily="34" charset="0"/>
                  </a:rPr>
                  <a:t> </a:t>
                </a:r>
                <a:endParaRPr lang="en-US" sz="2000">
                  <a:effectLst/>
                  <a:latin typeface="Calibri" panose="020F0502020204030204" pitchFamily="34" charset="0"/>
                  <a:ea typeface="Calibri" panose="020F0502020204030204" pitchFamily="34" charset="0"/>
                </a:endParaRPr>
              </a:p>
            </p:txBody>
          </p:sp>
          <p:sp>
            <p:nvSpPr>
              <p:cNvPr id="95" name="Rectangle: Rounded Corners 94">
                <a:extLst>
                  <a:ext uri="{FF2B5EF4-FFF2-40B4-BE49-F238E27FC236}">
                    <a16:creationId xmlns:a16="http://schemas.microsoft.com/office/drawing/2014/main" id="{59B27DBA-4BD1-8289-C9F5-8E963E706255}"/>
                  </a:ext>
                </a:extLst>
              </p:cNvPr>
              <p:cNvSpPr/>
              <p:nvPr/>
            </p:nvSpPr>
            <p:spPr>
              <a:xfrm>
                <a:off x="1568548" y="87360"/>
                <a:ext cx="1177728" cy="706636"/>
              </a:xfrm>
              <a:prstGeom prst="roundRect">
                <a:avLst>
                  <a:gd name="adj" fmla="val 10000"/>
                </a:avLst>
              </a:prstGeom>
              <a:solidFill>
                <a:srgbClr val="ED1922"/>
              </a:solidFill>
              <a:ln w="1270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marR="0">
                  <a:lnSpc>
                    <a:spcPct val="107000"/>
                  </a:lnSpc>
                  <a:spcAft>
                    <a:spcPts val="800"/>
                  </a:spcAft>
                  <a:buNone/>
                </a:pPr>
                <a:r>
                  <a:rPr lang="en-GB" sz="1200">
                    <a:effectLst/>
                    <a:latin typeface="Calibri" panose="020F0502020204030204" pitchFamily="34" charset="0"/>
                    <a:ea typeface="Calibri" panose="020F0502020204030204" pitchFamily="34" charset="0"/>
                  </a:rPr>
                  <a:t> </a:t>
                </a:r>
                <a:endParaRPr lang="en-US" sz="2000">
                  <a:effectLst/>
                  <a:latin typeface="Calibri" panose="020F0502020204030204" pitchFamily="34" charset="0"/>
                  <a:ea typeface="Calibri" panose="020F0502020204030204" pitchFamily="34" charset="0"/>
                </a:endParaRPr>
              </a:p>
            </p:txBody>
          </p:sp>
          <p:sp>
            <p:nvSpPr>
              <p:cNvPr id="96" name="Text Box 1920087360">
                <a:extLst>
                  <a:ext uri="{FF2B5EF4-FFF2-40B4-BE49-F238E27FC236}">
                    <a16:creationId xmlns:a16="http://schemas.microsoft.com/office/drawing/2014/main" id="{5D47D3CA-EF4D-AC17-FF66-0A48EBCFC1FF}"/>
                  </a:ext>
                </a:extLst>
              </p:cNvPr>
              <p:cNvSpPr txBox="1"/>
              <p:nvPr/>
            </p:nvSpPr>
            <p:spPr>
              <a:xfrm>
                <a:off x="1589245" y="108057"/>
                <a:ext cx="1136334" cy="753577"/>
              </a:xfrm>
              <a:prstGeom prst="rect">
                <a:avLst/>
              </a:prstGeom>
              <a:noFill/>
              <a:ln>
                <a:noFill/>
              </a:ln>
            </p:spPr>
            <p:txBody>
              <a:bodyPr spcFirstLastPara="1" wrap="square" lIns="41900" tIns="41900" rIns="41900" bIns="41900" anchor="ctr" anchorCtr="0">
                <a:noAutofit/>
              </a:bodyPr>
              <a:lstStyle/>
              <a:p>
                <a:pPr marL="0" marR="0">
                  <a:lnSpc>
                    <a:spcPct val="89000"/>
                  </a:lnSpc>
                  <a:spcAft>
                    <a:spcPts val="800"/>
                  </a:spcAft>
                  <a:buNone/>
                </a:pPr>
                <a:r>
                  <a:rPr lang="en-GB" sz="1200" dirty="0">
                    <a:solidFill>
                      <a:schemeClr val="bg1"/>
                    </a:solidFill>
                    <a:effectLst/>
                    <a:latin typeface="Calibri" panose="020F0502020204030204" pitchFamily="34" charset="0"/>
                    <a:ea typeface="Calibri" panose="020F0502020204030204" pitchFamily="34" charset="0"/>
                  </a:rPr>
                  <a:t>6. HH / Area Crisis Index - Pillars 1 to 3 severity &amp; Final Severity HH/Area level</a:t>
                </a:r>
                <a:endParaRPr lang="en-US" sz="2000" dirty="0">
                  <a:solidFill>
                    <a:schemeClr val="bg1"/>
                  </a:solidFill>
                  <a:effectLst/>
                  <a:latin typeface="Calibri" panose="020F0502020204030204" pitchFamily="34" charset="0"/>
                  <a:ea typeface="Calibri" panose="020F0502020204030204" pitchFamily="34" charset="0"/>
                </a:endParaRPr>
              </a:p>
            </p:txBody>
          </p:sp>
          <p:sp>
            <p:nvSpPr>
              <p:cNvPr id="97" name="Rectangle 96">
                <a:extLst>
                  <a:ext uri="{FF2B5EF4-FFF2-40B4-BE49-F238E27FC236}">
                    <a16:creationId xmlns:a16="http://schemas.microsoft.com/office/drawing/2014/main" id="{1EC9F868-5FCA-2879-A558-FFC421928E40}"/>
                  </a:ext>
                </a:extLst>
              </p:cNvPr>
              <p:cNvSpPr/>
              <p:nvPr/>
            </p:nvSpPr>
            <p:spPr>
              <a:xfrm rot="5400000">
                <a:off x="2938650" y="651694"/>
                <a:ext cx="873469" cy="105995"/>
              </a:xfrm>
              <a:prstGeom prst="rect">
                <a:avLst/>
              </a:prstGeom>
              <a:solidFill>
                <a:srgbClr val="FBAF3F"/>
              </a:solidFill>
              <a:ln>
                <a:noFill/>
              </a:ln>
            </p:spPr>
            <p:txBody>
              <a:bodyPr spcFirstLastPara="1" wrap="square" lIns="91425" tIns="91425" rIns="91425" bIns="91425" anchor="ctr" anchorCtr="0">
                <a:noAutofit/>
              </a:bodyPr>
              <a:lstStyle/>
              <a:p>
                <a:pPr marL="0" marR="0">
                  <a:lnSpc>
                    <a:spcPct val="107000"/>
                  </a:lnSpc>
                  <a:spcAft>
                    <a:spcPts val="800"/>
                  </a:spcAft>
                  <a:buNone/>
                </a:pPr>
                <a:r>
                  <a:rPr lang="en-GB" sz="1200">
                    <a:effectLst/>
                    <a:latin typeface="Calibri" panose="020F0502020204030204" pitchFamily="34" charset="0"/>
                    <a:ea typeface="Calibri" panose="020F0502020204030204" pitchFamily="34" charset="0"/>
                  </a:rPr>
                  <a:t> </a:t>
                </a:r>
                <a:endParaRPr lang="en-US" sz="2000">
                  <a:effectLst/>
                  <a:latin typeface="Calibri" panose="020F0502020204030204" pitchFamily="34" charset="0"/>
                  <a:ea typeface="Calibri" panose="020F0502020204030204" pitchFamily="34" charset="0"/>
                </a:endParaRPr>
              </a:p>
            </p:txBody>
          </p:sp>
          <p:sp>
            <p:nvSpPr>
              <p:cNvPr id="98" name="Rectangle: Rounded Corners 97">
                <a:extLst>
                  <a:ext uri="{FF2B5EF4-FFF2-40B4-BE49-F238E27FC236}">
                    <a16:creationId xmlns:a16="http://schemas.microsoft.com/office/drawing/2014/main" id="{3ED36171-3474-1E15-A650-73016150F0D4}"/>
                  </a:ext>
                </a:extLst>
              </p:cNvPr>
              <p:cNvSpPr/>
              <p:nvPr/>
            </p:nvSpPr>
            <p:spPr>
              <a:xfrm>
                <a:off x="3134926" y="87360"/>
                <a:ext cx="1177728" cy="706636"/>
              </a:xfrm>
              <a:prstGeom prst="roundRect">
                <a:avLst>
                  <a:gd name="adj" fmla="val 10000"/>
                </a:avLst>
              </a:prstGeom>
              <a:solidFill>
                <a:srgbClr val="FBAF3F"/>
              </a:solidFill>
              <a:ln w="1270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marR="0">
                  <a:lnSpc>
                    <a:spcPct val="107000"/>
                  </a:lnSpc>
                  <a:spcAft>
                    <a:spcPts val="800"/>
                  </a:spcAft>
                  <a:buNone/>
                </a:pPr>
                <a:r>
                  <a:rPr lang="en-GB" sz="1200">
                    <a:effectLst/>
                    <a:latin typeface="Calibri" panose="020F0502020204030204" pitchFamily="34" charset="0"/>
                    <a:ea typeface="Calibri" panose="020F0502020204030204" pitchFamily="34" charset="0"/>
                  </a:rPr>
                  <a:t> </a:t>
                </a:r>
                <a:endParaRPr lang="en-US" sz="2000">
                  <a:effectLst/>
                  <a:latin typeface="Calibri" panose="020F0502020204030204" pitchFamily="34" charset="0"/>
                  <a:ea typeface="Calibri" panose="020F0502020204030204" pitchFamily="34" charset="0"/>
                </a:endParaRPr>
              </a:p>
            </p:txBody>
          </p:sp>
          <p:sp>
            <p:nvSpPr>
              <p:cNvPr id="99" name="Text Box 1482086380">
                <a:extLst>
                  <a:ext uri="{FF2B5EF4-FFF2-40B4-BE49-F238E27FC236}">
                    <a16:creationId xmlns:a16="http://schemas.microsoft.com/office/drawing/2014/main" id="{564F14C2-494F-776C-0BA9-29D595536BDC}"/>
                  </a:ext>
                </a:extLst>
              </p:cNvPr>
              <p:cNvSpPr txBox="1"/>
              <p:nvPr/>
            </p:nvSpPr>
            <p:spPr>
              <a:xfrm>
                <a:off x="3155623" y="108057"/>
                <a:ext cx="1136334" cy="665242"/>
              </a:xfrm>
              <a:prstGeom prst="rect">
                <a:avLst/>
              </a:prstGeom>
              <a:noFill/>
              <a:ln>
                <a:noFill/>
              </a:ln>
            </p:spPr>
            <p:txBody>
              <a:bodyPr spcFirstLastPara="1" wrap="square" lIns="41900" tIns="41900" rIns="41900" bIns="41900" anchor="ctr" anchorCtr="0">
                <a:noAutofit/>
              </a:bodyPr>
              <a:lstStyle/>
              <a:p>
                <a:pPr marL="0" marR="0">
                  <a:lnSpc>
                    <a:spcPct val="89000"/>
                  </a:lnSpc>
                  <a:spcAft>
                    <a:spcPts val="800"/>
                  </a:spcAft>
                  <a:buNone/>
                </a:pPr>
                <a:r>
                  <a:rPr lang="en-GB" sz="1200" dirty="0">
                    <a:solidFill>
                      <a:srgbClr val="000000"/>
                    </a:solidFill>
                    <a:effectLst/>
                    <a:latin typeface="Calibri" panose="020F0502020204030204" pitchFamily="34" charset="0"/>
                    <a:ea typeface="Calibri" panose="020F0502020204030204" pitchFamily="34" charset="0"/>
                  </a:rPr>
                  <a:t>7. Needs Severity and PiN by population groups and Response Type</a:t>
                </a:r>
                <a:endParaRPr lang="en-US" sz="2000" dirty="0">
                  <a:effectLst/>
                  <a:latin typeface="Calibri" panose="020F0502020204030204" pitchFamily="34" charset="0"/>
                  <a:ea typeface="Calibri" panose="020F0502020204030204" pitchFamily="34" charset="0"/>
                </a:endParaRPr>
              </a:p>
            </p:txBody>
          </p:sp>
          <p:sp>
            <p:nvSpPr>
              <p:cNvPr id="100" name="Rectangle 99">
                <a:extLst>
                  <a:ext uri="{FF2B5EF4-FFF2-40B4-BE49-F238E27FC236}">
                    <a16:creationId xmlns:a16="http://schemas.microsoft.com/office/drawing/2014/main" id="{D889AE5A-B996-485D-71DA-B4BE79E4F24F}"/>
                  </a:ext>
                </a:extLst>
              </p:cNvPr>
              <p:cNvSpPr/>
              <p:nvPr/>
            </p:nvSpPr>
            <p:spPr>
              <a:xfrm rot="5400000">
                <a:off x="2938650" y="1534990"/>
                <a:ext cx="873469" cy="105995"/>
              </a:xfrm>
              <a:prstGeom prst="rect">
                <a:avLst/>
              </a:prstGeom>
              <a:solidFill>
                <a:srgbClr val="00A64E"/>
              </a:solidFill>
              <a:ln>
                <a:noFill/>
              </a:ln>
            </p:spPr>
            <p:txBody>
              <a:bodyPr spcFirstLastPara="1" wrap="square" lIns="91425" tIns="91425" rIns="91425" bIns="91425" anchor="ctr" anchorCtr="0">
                <a:noAutofit/>
              </a:bodyPr>
              <a:lstStyle/>
              <a:p>
                <a:pPr marL="0" marR="0">
                  <a:lnSpc>
                    <a:spcPct val="107000"/>
                  </a:lnSpc>
                  <a:spcAft>
                    <a:spcPts val="800"/>
                  </a:spcAft>
                  <a:buNone/>
                </a:pPr>
                <a:r>
                  <a:rPr lang="en-GB" sz="1200">
                    <a:effectLst/>
                    <a:latin typeface="Calibri" panose="020F0502020204030204" pitchFamily="34" charset="0"/>
                    <a:ea typeface="Calibri" panose="020F0502020204030204" pitchFamily="34" charset="0"/>
                  </a:rPr>
                  <a:t> </a:t>
                </a:r>
                <a:endParaRPr lang="en-US" sz="2000">
                  <a:effectLst/>
                  <a:latin typeface="Calibri" panose="020F0502020204030204" pitchFamily="34" charset="0"/>
                  <a:ea typeface="Calibri" panose="020F0502020204030204" pitchFamily="34" charset="0"/>
                </a:endParaRPr>
              </a:p>
            </p:txBody>
          </p:sp>
          <p:sp>
            <p:nvSpPr>
              <p:cNvPr id="101" name="Rectangle: Rounded Corners 100">
                <a:extLst>
                  <a:ext uri="{FF2B5EF4-FFF2-40B4-BE49-F238E27FC236}">
                    <a16:creationId xmlns:a16="http://schemas.microsoft.com/office/drawing/2014/main" id="{935CAB45-656A-376C-2E0E-BC09D0654E7A}"/>
                  </a:ext>
                </a:extLst>
              </p:cNvPr>
              <p:cNvSpPr/>
              <p:nvPr/>
            </p:nvSpPr>
            <p:spPr>
              <a:xfrm>
                <a:off x="3134926" y="970656"/>
                <a:ext cx="1177728" cy="706636"/>
              </a:xfrm>
              <a:prstGeom prst="roundRect">
                <a:avLst>
                  <a:gd name="adj" fmla="val 10000"/>
                </a:avLst>
              </a:prstGeom>
              <a:solidFill>
                <a:srgbClr val="00A64E"/>
              </a:solidFill>
              <a:ln w="1270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marR="0">
                  <a:lnSpc>
                    <a:spcPct val="107000"/>
                  </a:lnSpc>
                  <a:spcAft>
                    <a:spcPts val="800"/>
                  </a:spcAft>
                  <a:buNone/>
                </a:pPr>
                <a:r>
                  <a:rPr lang="en-GB" sz="1200">
                    <a:effectLst/>
                    <a:latin typeface="Calibri" panose="020F0502020204030204" pitchFamily="34" charset="0"/>
                    <a:ea typeface="Calibri" panose="020F0502020204030204" pitchFamily="34" charset="0"/>
                  </a:rPr>
                  <a:t> </a:t>
                </a:r>
                <a:endParaRPr lang="en-US" sz="2000">
                  <a:effectLst/>
                  <a:latin typeface="Calibri" panose="020F0502020204030204" pitchFamily="34" charset="0"/>
                  <a:ea typeface="Calibri" panose="020F0502020204030204" pitchFamily="34" charset="0"/>
                </a:endParaRPr>
              </a:p>
            </p:txBody>
          </p:sp>
          <p:sp>
            <p:nvSpPr>
              <p:cNvPr id="102" name="Text Box 525318844">
                <a:extLst>
                  <a:ext uri="{FF2B5EF4-FFF2-40B4-BE49-F238E27FC236}">
                    <a16:creationId xmlns:a16="http://schemas.microsoft.com/office/drawing/2014/main" id="{8D4F80D2-7A27-D837-5F00-31E519027603}"/>
                  </a:ext>
                </a:extLst>
              </p:cNvPr>
              <p:cNvSpPr txBox="1"/>
              <p:nvPr/>
            </p:nvSpPr>
            <p:spPr>
              <a:xfrm>
                <a:off x="3155623" y="991354"/>
                <a:ext cx="1136334" cy="752931"/>
              </a:xfrm>
              <a:prstGeom prst="rect">
                <a:avLst/>
              </a:prstGeom>
              <a:noFill/>
              <a:ln>
                <a:noFill/>
              </a:ln>
            </p:spPr>
            <p:txBody>
              <a:bodyPr spcFirstLastPara="1" wrap="square" lIns="41900" tIns="41900" rIns="41900" bIns="41900" anchor="ctr" anchorCtr="0">
                <a:noAutofit/>
              </a:bodyPr>
              <a:lstStyle/>
              <a:p>
                <a:pPr marL="0" marR="0">
                  <a:lnSpc>
                    <a:spcPct val="89000"/>
                  </a:lnSpc>
                  <a:spcAft>
                    <a:spcPts val="800"/>
                  </a:spcAft>
                  <a:buNone/>
                </a:pPr>
                <a:r>
                  <a:rPr lang="en-GB" sz="1200" dirty="0">
                    <a:solidFill>
                      <a:schemeClr val="bg1"/>
                    </a:solidFill>
                    <a:effectLst/>
                    <a:latin typeface="Calibri" panose="020F0502020204030204" pitchFamily="34" charset="0"/>
                    <a:ea typeface="Calibri" panose="020F0502020204030204" pitchFamily="34" charset="0"/>
                  </a:rPr>
                  <a:t>8. Needs Severity adjustment – Protection Risks and Expert Judgement</a:t>
                </a:r>
                <a:endParaRPr lang="en-US" sz="2000" dirty="0">
                  <a:solidFill>
                    <a:schemeClr val="bg1"/>
                  </a:solidFill>
                  <a:effectLst/>
                  <a:latin typeface="Calibri" panose="020F0502020204030204" pitchFamily="34" charset="0"/>
                  <a:ea typeface="Calibri" panose="020F0502020204030204" pitchFamily="34" charset="0"/>
                </a:endParaRPr>
              </a:p>
            </p:txBody>
          </p:sp>
          <p:sp>
            <p:nvSpPr>
              <p:cNvPr id="103" name="Rectangle: Rounded Corners 102">
                <a:extLst>
                  <a:ext uri="{FF2B5EF4-FFF2-40B4-BE49-F238E27FC236}">
                    <a16:creationId xmlns:a16="http://schemas.microsoft.com/office/drawing/2014/main" id="{030FE0AF-7ACB-0D8F-C975-38CAA1C2EC9A}"/>
                  </a:ext>
                </a:extLst>
              </p:cNvPr>
              <p:cNvSpPr/>
              <p:nvPr/>
            </p:nvSpPr>
            <p:spPr>
              <a:xfrm>
                <a:off x="3134926" y="1853952"/>
                <a:ext cx="1177728" cy="706636"/>
              </a:xfrm>
              <a:prstGeom prst="roundRect">
                <a:avLst>
                  <a:gd name="adj" fmla="val 10000"/>
                </a:avLst>
              </a:prstGeom>
              <a:solidFill>
                <a:schemeClr val="bg1"/>
              </a:solidFill>
              <a:ln w="12700" cap="flat" cmpd="sng">
                <a:solidFill>
                  <a:schemeClr val="bg1"/>
                </a:solidFill>
                <a:prstDash val="solid"/>
                <a:miter lim="8000"/>
                <a:headEnd type="none" w="sm" len="sm"/>
                <a:tailEnd type="none" w="sm" len="sm"/>
              </a:ln>
            </p:spPr>
            <p:txBody>
              <a:bodyPr spcFirstLastPara="1" wrap="square" lIns="91425" tIns="91425" rIns="91425" bIns="91425" anchor="ctr" anchorCtr="0">
                <a:noAutofit/>
              </a:bodyPr>
              <a:lstStyle/>
              <a:p>
                <a:pPr marL="0" marR="0">
                  <a:lnSpc>
                    <a:spcPct val="107000"/>
                  </a:lnSpc>
                  <a:spcAft>
                    <a:spcPts val="800"/>
                  </a:spcAft>
                  <a:buNone/>
                </a:pPr>
                <a:r>
                  <a:rPr lang="en-GB" sz="1200">
                    <a:effectLst/>
                    <a:latin typeface="Calibri" panose="020F0502020204030204" pitchFamily="34" charset="0"/>
                    <a:ea typeface="Calibri" panose="020F0502020204030204" pitchFamily="34" charset="0"/>
                  </a:rPr>
                  <a:t> </a:t>
                </a:r>
                <a:endParaRPr lang="en-US" sz="2000">
                  <a:effectLst/>
                  <a:latin typeface="Calibri" panose="020F0502020204030204" pitchFamily="34" charset="0"/>
                  <a:ea typeface="Calibri" panose="020F0502020204030204" pitchFamily="34" charset="0"/>
                </a:endParaRPr>
              </a:p>
            </p:txBody>
          </p:sp>
          <p:sp>
            <p:nvSpPr>
              <p:cNvPr id="104" name="Text Box 925231343">
                <a:extLst>
                  <a:ext uri="{FF2B5EF4-FFF2-40B4-BE49-F238E27FC236}">
                    <a16:creationId xmlns:a16="http://schemas.microsoft.com/office/drawing/2014/main" id="{84EF7981-3015-31B3-B86B-59E077C75BD8}"/>
                  </a:ext>
                </a:extLst>
              </p:cNvPr>
              <p:cNvSpPr txBox="1"/>
              <p:nvPr/>
            </p:nvSpPr>
            <p:spPr>
              <a:xfrm>
                <a:off x="3134926" y="1879731"/>
                <a:ext cx="1179899" cy="665242"/>
              </a:xfrm>
              <a:prstGeom prst="rect">
                <a:avLst/>
              </a:prstGeom>
              <a:solidFill>
                <a:srgbClr val="00B0F0"/>
              </a:solidFill>
              <a:ln>
                <a:solidFill>
                  <a:srgbClr val="00B0F0"/>
                </a:solidFill>
              </a:ln>
            </p:spPr>
            <p:txBody>
              <a:bodyPr spcFirstLastPara="1" wrap="square" lIns="41900" tIns="41900" rIns="41900" bIns="41900" anchor="ctr" anchorCtr="0">
                <a:noAutofit/>
              </a:bodyPr>
              <a:lstStyle/>
              <a:p>
                <a:pPr marL="0" marR="0">
                  <a:lnSpc>
                    <a:spcPct val="89000"/>
                  </a:lnSpc>
                  <a:spcAft>
                    <a:spcPts val="800"/>
                  </a:spcAft>
                  <a:buNone/>
                </a:pPr>
                <a:r>
                  <a:rPr lang="en-GB" sz="1200" dirty="0">
                    <a:solidFill>
                      <a:schemeClr val="bg1"/>
                    </a:solidFill>
                    <a:effectLst/>
                    <a:latin typeface="Calibri" panose="020F0502020204030204" pitchFamily="34" charset="0"/>
                    <a:ea typeface="Calibri" panose="020F0502020204030204" pitchFamily="34" charset="0"/>
                  </a:rPr>
                  <a:t>9. Final Needs Severity &amp; PiN</a:t>
                </a:r>
                <a:endParaRPr lang="en-US" sz="2000" dirty="0">
                  <a:solidFill>
                    <a:schemeClr val="bg1"/>
                  </a:solidFill>
                  <a:effectLst/>
                  <a:latin typeface="Calibri" panose="020F0502020204030204" pitchFamily="34" charset="0"/>
                  <a:ea typeface="Calibri" panose="020F0502020204030204" pitchFamily="34" charset="0"/>
                </a:endParaRPr>
              </a:p>
            </p:txBody>
          </p:sp>
        </p:grpSp>
      </p:grpSp>
      <p:grpSp>
        <p:nvGrpSpPr>
          <p:cNvPr id="68" name="Group 67">
            <a:extLst>
              <a:ext uri="{FF2B5EF4-FFF2-40B4-BE49-F238E27FC236}">
                <a16:creationId xmlns:a16="http://schemas.microsoft.com/office/drawing/2014/main" id="{E917F0AA-ABCC-D9A8-3ECF-76109FB0333C}"/>
              </a:ext>
            </a:extLst>
          </p:cNvPr>
          <p:cNvGrpSpPr/>
          <p:nvPr/>
        </p:nvGrpSpPr>
        <p:grpSpPr>
          <a:xfrm>
            <a:off x="3513614" y="1926234"/>
            <a:ext cx="1588643" cy="3065556"/>
            <a:chOff x="-28606" y="219145"/>
            <a:chExt cx="1181501" cy="1817755"/>
          </a:xfrm>
        </p:grpSpPr>
        <p:sp>
          <p:nvSpPr>
            <p:cNvPr id="72" name="Rectangle 71">
              <a:extLst>
                <a:ext uri="{FF2B5EF4-FFF2-40B4-BE49-F238E27FC236}">
                  <a16:creationId xmlns:a16="http://schemas.microsoft.com/office/drawing/2014/main" id="{34DC1022-F90C-C0D5-A1A8-669387BCF256}"/>
                </a:ext>
              </a:extLst>
            </p:cNvPr>
            <p:cNvSpPr/>
            <p:nvPr/>
          </p:nvSpPr>
          <p:spPr>
            <a:xfrm>
              <a:off x="-1" y="219145"/>
              <a:ext cx="1124718" cy="381000"/>
            </a:xfrm>
            <a:prstGeom prst="rect">
              <a:avLst/>
            </a:prstGeom>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Aft>
                  <a:spcPts val="800"/>
                </a:spcAft>
                <a:buNone/>
              </a:pPr>
              <a:r>
                <a:rPr lang="en-GB" sz="1200" dirty="0">
                  <a:effectLst/>
                  <a:latin typeface="Calibri" panose="020F0502020204030204" pitchFamily="34" charset="0"/>
                  <a:ea typeface="Calibri" panose="020F0502020204030204" pitchFamily="34" charset="0"/>
                </a:rPr>
                <a:t>1. Top 5 Protection Risks Severity</a:t>
              </a:r>
              <a:endParaRPr lang="en-US" sz="2000" dirty="0">
                <a:effectLst/>
                <a:latin typeface="Calibri" panose="020F0502020204030204" pitchFamily="34" charset="0"/>
                <a:ea typeface="Calibri" panose="020F0502020204030204" pitchFamily="34" charset="0"/>
              </a:endParaRPr>
            </a:p>
          </p:txBody>
        </p:sp>
        <p:sp>
          <p:nvSpPr>
            <p:cNvPr id="73" name="Rectangle 72">
              <a:extLst>
                <a:ext uri="{FF2B5EF4-FFF2-40B4-BE49-F238E27FC236}">
                  <a16:creationId xmlns:a16="http://schemas.microsoft.com/office/drawing/2014/main" id="{1ADCB579-3F86-E947-F208-0F9F176159DD}"/>
                </a:ext>
              </a:extLst>
            </p:cNvPr>
            <p:cNvSpPr/>
            <p:nvPr/>
          </p:nvSpPr>
          <p:spPr>
            <a:xfrm>
              <a:off x="-19077" y="790553"/>
              <a:ext cx="1153326" cy="400050"/>
            </a:xfrm>
            <a:prstGeom prst="rect">
              <a:avLst/>
            </a:prstGeom>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Aft>
                  <a:spcPts val="800"/>
                </a:spcAft>
                <a:buNone/>
              </a:pPr>
              <a:r>
                <a:rPr lang="en-GB" sz="1200" dirty="0">
                  <a:effectLst/>
                  <a:latin typeface="Calibri" panose="020F0502020204030204" pitchFamily="34" charset="0"/>
                  <a:ea typeface="Calibri" panose="020F0502020204030204" pitchFamily="34" charset="0"/>
                </a:rPr>
                <a:t>2. Severity Expert Judgement</a:t>
              </a:r>
              <a:endParaRPr lang="en-US" sz="2000" dirty="0">
                <a:effectLst/>
                <a:latin typeface="Calibri" panose="020F0502020204030204" pitchFamily="34" charset="0"/>
                <a:ea typeface="Calibri" panose="020F0502020204030204" pitchFamily="34" charset="0"/>
              </a:endParaRPr>
            </a:p>
          </p:txBody>
        </p:sp>
        <p:sp>
          <p:nvSpPr>
            <p:cNvPr id="74" name="Rectangle 73">
              <a:extLst>
                <a:ext uri="{FF2B5EF4-FFF2-40B4-BE49-F238E27FC236}">
                  <a16:creationId xmlns:a16="http://schemas.microsoft.com/office/drawing/2014/main" id="{AB8B8298-EA82-EF0A-FDFA-16D7EBEACC7E}"/>
                </a:ext>
              </a:extLst>
            </p:cNvPr>
            <p:cNvSpPr/>
            <p:nvPr/>
          </p:nvSpPr>
          <p:spPr>
            <a:xfrm>
              <a:off x="-28606" y="1419192"/>
              <a:ext cx="1143792" cy="617708"/>
            </a:xfrm>
            <a:prstGeom prst="rect">
              <a:avLst/>
            </a:prstGeom>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Aft>
                  <a:spcPts val="800"/>
                </a:spcAft>
                <a:buNone/>
              </a:pPr>
              <a:r>
                <a:rPr lang="en-GB" sz="1200" dirty="0">
                  <a:effectLst/>
                  <a:latin typeface="Calibri" panose="020F0502020204030204" pitchFamily="34" charset="0"/>
                  <a:ea typeface="Calibri" panose="020F0502020204030204" pitchFamily="34" charset="0"/>
                </a:rPr>
                <a:t>3. PiN (Distribution by Proportional score allocation using final severity)</a:t>
              </a:r>
              <a:endParaRPr lang="en-US" sz="2000" dirty="0">
                <a:effectLst/>
                <a:latin typeface="Calibri" panose="020F0502020204030204" pitchFamily="34" charset="0"/>
                <a:ea typeface="Calibri" panose="020F0502020204030204" pitchFamily="34" charset="0"/>
              </a:endParaRPr>
            </a:p>
          </p:txBody>
        </p:sp>
        <p:sp>
          <p:nvSpPr>
            <p:cNvPr id="75" name="Minus Sign 74">
              <a:extLst>
                <a:ext uri="{FF2B5EF4-FFF2-40B4-BE49-F238E27FC236}">
                  <a16:creationId xmlns:a16="http://schemas.microsoft.com/office/drawing/2014/main" id="{9FCA5587-569B-7E3F-3F75-D8E627C83FA3}"/>
                </a:ext>
              </a:extLst>
            </p:cNvPr>
            <p:cNvSpPr/>
            <p:nvPr/>
          </p:nvSpPr>
          <p:spPr>
            <a:xfrm rot="5400000">
              <a:off x="867145" y="1162022"/>
              <a:ext cx="276226" cy="295275"/>
            </a:xfrm>
            <a:prstGeom prst="mathMinus">
              <a:avLst/>
            </a:prstGeom>
            <a:solidFill>
              <a:schemeClr val="accent5">
                <a:lumMod val="60000"/>
                <a:lumOff val="40000"/>
              </a:schemeClr>
            </a:solidFill>
            <a:ln w="6350">
              <a:noFill/>
            </a:ln>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3600"/>
            </a:p>
          </p:txBody>
        </p:sp>
        <p:sp>
          <p:nvSpPr>
            <p:cNvPr id="76" name="Minus Sign 75">
              <a:extLst>
                <a:ext uri="{FF2B5EF4-FFF2-40B4-BE49-F238E27FC236}">
                  <a16:creationId xmlns:a16="http://schemas.microsoft.com/office/drawing/2014/main" id="{4C4F799F-89C6-F9A0-E496-F2FB99215AFB}"/>
                </a:ext>
              </a:extLst>
            </p:cNvPr>
            <p:cNvSpPr/>
            <p:nvPr/>
          </p:nvSpPr>
          <p:spPr>
            <a:xfrm rot="5400000">
              <a:off x="94898" y="552579"/>
              <a:ext cx="238380" cy="295275"/>
            </a:xfrm>
            <a:prstGeom prst="mathMinus">
              <a:avLst/>
            </a:prstGeom>
            <a:solidFill>
              <a:schemeClr val="accent5">
                <a:lumMod val="60000"/>
                <a:lumOff val="40000"/>
              </a:schemeClr>
            </a:solidFill>
            <a:ln w="6350">
              <a:noFill/>
            </a:ln>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3600"/>
            </a:p>
          </p:txBody>
        </p:sp>
      </p:grpSp>
      <p:sp>
        <p:nvSpPr>
          <p:cNvPr id="69" name="Rectangle 68">
            <a:extLst>
              <a:ext uri="{FF2B5EF4-FFF2-40B4-BE49-F238E27FC236}">
                <a16:creationId xmlns:a16="http://schemas.microsoft.com/office/drawing/2014/main" id="{64D7A672-1E64-C6D3-8408-293DD3E4DD60}"/>
              </a:ext>
            </a:extLst>
          </p:cNvPr>
          <p:cNvSpPr/>
          <p:nvPr/>
        </p:nvSpPr>
        <p:spPr>
          <a:xfrm>
            <a:off x="3327032" y="1492530"/>
            <a:ext cx="1775226" cy="294913"/>
          </a:xfrm>
          <a:prstGeom prst="rect">
            <a:avLst/>
          </a:prstGeom>
          <a:solidFill>
            <a:schemeClr val="accent3">
              <a:lumMod val="60000"/>
              <a:lumOff val="4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Aft>
                <a:spcPts val="800"/>
              </a:spcAft>
              <a:buNone/>
            </a:pPr>
            <a:r>
              <a:rPr lang="en-GB" sz="1400" b="1">
                <a:solidFill>
                  <a:srgbClr val="000000"/>
                </a:solidFill>
                <a:effectLst/>
                <a:latin typeface="Calibri" panose="020F0502020204030204" pitchFamily="34" charset="0"/>
                <a:ea typeface="Calibri" panose="020F0502020204030204" pitchFamily="34" charset="0"/>
              </a:rPr>
              <a:t>Data Poor Scenario</a:t>
            </a:r>
            <a:endParaRPr lang="en-US" sz="2400">
              <a:effectLst/>
              <a:latin typeface="Calibri" panose="020F0502020204030204" pitchFamily="34" charset="0"/>
              <a:ea typeface="Calibri" panose="020F0502020204030204" pitchFamily="34" charset="0"/>
            </a:endParaRPr>
          </a:p>
        </p:txBody>
      </p:sp>
      <p:cxnSp>
        <p:nvCxnSpPr>
          <p:cNvPr id="70" name="Connector: Elbow 69">
            <a:extLst>
              <a:ext uri="{FF2B5EF4-FFF2-40B4-BE49-F238E27FC236}">
                <a16:creationId xmlns:a16="http://schemas.microsoft.com/office/drawing/2014/main" id="{AFEAF5FF-3F7A-5DB4-1C32-4044F86C9EE3}"/>
              </a:ext>
            </a:extLst>
          </p:cNvPr>
          <p:cNvCxnSpPr>
            <a:cxnSpLocks/>
            <a:endCxn id="72" idx="3"/>
          </p:cNvCxnSpPr>
          <p:nvPr/>
        </p:nvCxnSpPr>
        <p:spPr>
          <a:xfrm rot="16200000" flipV="1">
            <a:off x="4559889" y="2751984"/>
            <a:ext cx="1314817" cy="305856"/>
          </a:xfrm>
          <a:prstGeom prst="bentConnector2">
            <a:avLst/>
          </a:prstGeom>
          <a:ln w="28575">
            <a:solidFill>
              <a:srgbClr val="00B050"/>
            </a:solidFill>
            <a:tailEnd type="triangle"/>
          </a:ln>
        </p:spPr>
        <p:style>
          <a:lnRef idx="2">
            <a:schemeClr val="accent1"/>
          </a:lnRef>
          <a:fillRef idx="0">
            <a:schemeClr val="accent1"/>
          </a:fillRef>
          <a:effectRef idx="1">
            <a:schemeClr val="accent1"/>
          </a:effectRef>
          <a:fontRef idx="minor">
            <a:schemeClr val="tx1"/>
          </a:fontRef>
        </p:style>
      </p:cxnSp>
      <p:sp>
        <p:nvSpPr>
          <p:cNvPr id="71" name="Rectangle 70">
            <a:extLst>
              <a:ext uri="{FF2B5EF4-FFF2-40B4-BE49-F238E27FC236}">
                <a16:creationId xmlns:a16="http://schemas.microsoft.com/office/drawing/2014/main" id="{3FBAB2B7-5DE4-500F-E225-DFA0D6744232}"/>
              </a:ext>
            </a:extLst>
          </p:cNvPr>
          <p:cNvSpPr/>
          <p:nvPr/>
        </p:nvSpPr>
        <p:spPr>
          <a:xfrm>
            <a:off x="6320186" y="1320444"/>
            <a:ext cx="3126507" cy="349908"/>
          </a:xfrm>
          <a:prstGeom prst="rect">
            <a:avLst/>
          </a:prstGeom>
          <a:solidFill>
            <a:schemeClr val="accent3">
              <a:lumMod val="60000"/>
              <a:lumOff val="4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Aft>
                <a:spcPts val="800"/>
              </a:spcAft>
              <a:buNone/>
            </a:pPr>
            <a:r>
              <a:rPr lang="en-GB" sz="1400" b="1" dirty="0">
                <a:solidFill>
                  <a:srgbClr val="000000"/>
                </a:solidFill>
                <a:effectLst/>
                <a:latin typeface="Calibri" panose="020F0502020204030204" pitchFamily="34" charset="0"/>
                <a:ea typeface="Calibri" panose="020F0502020204030204" pitchFamily="34" charset="0"/>
              </a:rPr>
              <a:t>Household / Area Level Tools</a:t>
            </a:r>
            <a:endParaRPr lang="en-US" sz="2400" dirty="0">
              <a:effectLst/>
              <a:latin typeface="Calibri" panose="020F0502020204030204" pitchFamily="34" charset="0"/>
              <a:ea typeface="Calibri" panose="020F0502020204030204" pitchFamily="34" charset="0"/>
            </a:endParaRPr>
          </a:p>
        </p:txBody>
      </p:sp>
      <p:cxnSp>
        <p:nvCxnSpPr>
          <p:cNvPr id="119" name="Straight Connector 118">
            <a:extLst>
              <a:ext uri="{FF2B5EF4-FFF2-40B4-BE49-F238E27FC236}">
                <a16:creationId xmlns:a16="http://schemas.microsoft.com/office/drawing/2014/main" id="{38EB6B7A-86A0-B97B-096B-4C420840BEBB}"/>
              </a:ext>
            </a:extLst>
          </p:cNvPr>
          <p:cNvCxnSpPr>
            <a:cxnSpLocks/>
            <a:stCxn id="83" idx="1"/>
          </p:cNvCxnSpPr>
          <p:nvPr/>
        </p:nvCxnSpPr>
        <p:spPr>
          <a:xfrm flipH="1" flipV="1">
            <a:off x="5377425" y="3562320"/>
            <a:ext cx="308618" cy="1"/>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 name="Connector: Elbow 2">
            <a:extLst>
              <a:ext uri="{FF2B5EF4-FFF2-40B4-BE49-F238E27FC236}">
                <a16:creationId xmlns:a16="http://schemas.microsoft.com/office/drawing/2014/main" id="{A77261F6-9BAC-1368-AEA0-C025B5BD592D}"/>
              </a:ext>
            </a:extLst>
          </p:cNvPr>
          <p:cNvCxnSpPr>
            <a:cxnSpLocks/>
          </p:cNvCxnSpPr>
          <p:nvPr/>
        </p:nvCxnSpPr>
        <p:spPr>
          <a:xfrm rot="10800000" flipV="1">
            <a:off x="9972979" y="5279304"/>
            <a:ext cx="766078" cy="525961"/>
          </a:xfrm>
          <a:prstGeom prst="bentConnector3">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DF5FC7F8-B68D-4272-E4F4-97A0625B2FD5}"/>
              </a:ext>
            </a:extLst>
          </p:cNvPr>
          <p:cNvSpPr/>
          <p:nvPr/>
        </p:nvSpPr>
        <p:spPr>
          <a:xfrm>
            <a:off x="6871612" y="5529098"/>
            <a:ext cx="3006726" cy="790829"/>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Targets (using access, needs severity, operational presence and response coverage filters)</a:t>
            </a:r>
          </a:p>
        </p:txBody>
      </p:sp>
      <p:cxnSp>
        <p:nvCxnSpPr>
          <p:cNvPr id="9" name="Connector: Elbow 8">
            <a:extLst>
              <a:ext uri="{FF2B5EF4-FFF2-40B4-BE49-F238E27FC236}">
                <a16:creationId xmlns:a16="http://schemas.microsoft.com/office/drawing/2014/main" id="{930F3A52-F6F2-BADC-7A39-3F38378C5AE8}"/>
              </a:ext>
            </a:extLst>
          </p:cNvPr>
          <p:cNvCxnSpPr>
            <a:cxnSpLocks/>
          </p:cNvCxnSpPr>
          <p:nvPr/>
        </p:nvCxnSpPr>
        <p:spPr>
          <a:xfrm>
            <a:off x="4614878" y="5082294"/>
            <a:ext cx="2162094" cy="938994"/>
          </a:xfrm>
          <a:prstGeom prst="bentConnector3">
            <a:avLst>
              <a:gd name="adj1" fmla="val -640"/>
            </a:avLst>
          </a:prstGeom>
          <a:ln w="28575">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42213725"/>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showMasterSp="0" show="0">
  <p:cSld>
    <p:spTree>
      <p:nvGrpSpPr>
        <p:cNvPr id="1" name="">
          <a:extLst>
            <a:ext uri="{FF2B5EF4-FFF2-40B4-BE49-F238E27FC236}">
              <a16:creationId xmlns:a16="http://schemas.microsoft.com/office/drawing/2014/main" id="{904E55FB-7B13-63E5-F354-A993877D73B0}"/>
            </a:ext>
          </a:extLst>
        </p:cNvPr>
        <p:cNvGrpSpPr/>
        <p:nvPr/>
      </p:nvGrpSpPr>
      <p:grpSpPr>
        <a:xfrm>
          <a:off x="0" y="0"/>
          <a:ext cx="0" cy="0"/>
          <a:chOff x="0" y="0"/>
          <a:chExt cx="0" cy="0"/>
        </a:xfrm>
      </p:grpSpPr>
      <p:pic>
        <p:nvPicPr>
          <p:cNvPr id="5" name="Picture 4" descr="A black background with a black square&#10;&#10;Description automatically generated with medium confidence">
            <a:extLst>
              <a:ext uri="{FF2B5EF4-FFF2-40B4-BE49-F238E27FC236}">
                <a16:creationId xmlns:a16="http://schemas.microsoft.com/office/drawing/2014/main" id="{412DC6C8-5852-E7E8-A5BF-AFD6ED9979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39057" y="6524158"/>
            <a:ext cx="1377703" cy="196597"/>
          </a:xfrm>
          <a:prstGeom prst="rect">
            <a:avLst/>
          </a:prstGeom>
        </p:spPr>
      </p:pic>
      <p:graphicFrame>
        <p:nvGraphicFramePr>
          <p:cNvPr id="7" name="Table 6">
            <a:extLst>
              <a:ext uri="{FF2B5EF4-FFF2-40B4-BE49-F238E27FC236}">
                <a16:creationId xmlns:a16="http://schemas.microsoft.com/office/drawing/2014/main" id="{4CCDC7AB-72B1-61D5-5A9D-926834D46935}"/>
              </a:ext>
            </a:extLst>
          </p:cNvPr>
          <p:cNvGraphicFramePr>
            <a:graphicFrameLocks noGrp="1"/>
          </p:cNvGraphicFramePr>
          <p:nvPr>
            <p:extLst>
              <p:ext uri="{D42A27DB-BD31-4B8C-83A1-F6EECF244321}">
                <p14:modId xmlns:p14="http://schemas.microsoft.com/office/powerpoint/2010/main" val="3456890033"/>
              </p:ext>
            </p:extLst>
          </p:nvPr>
        </p:nvGraphicFramePr>
        <p:xfrm>
          <a:off x="320985" y="1211104"/>
          <a:ext cx="10798388" cy="5184108"/>
        </p:xfrm>
        <a:graphic>
          <a:graphicData uri="http://schemas.openxmlformats.org/drawingml/2006/table">
            <a:tbl>
              <a:tblPr firstRow="1" firstCol="1" bandRow="1">
                <a:tableStyleId>{00A15C55-8517-42AA-B614-E9B94910E393}</a:tableStyleId>
              </a:tblPr>
              <a:tblGrid>
                <a:gridCol w="501045">
                  <a:extLst>
                    <a:ext uri="{9D8B030D-6E8A-4147-A177-3AD203B41FA5}">
                      <a16:colId xmlns:a16="http://schemas.microsoft.com/office/drawing/2014/main" val="711497876"/>
                    </a:ext>
                  </a:extLst>
                </a:gridCol>
                <a:gridCol w="1762296">
                  <a:extLst>
                    <a:ext uri="{9D8B030D-6E8A-4147-A177-3AD203B41FA5}">
                      <a16:colId xmlns:a16="http://schemas.microsoft.com/office/drawing/2014/main" val="2042099063"/>
                    </a:ext>
                  </a:extLst>
                </a:gridCol>
                <a:gridCol w="7584789">
                  <a:extLst>
                    <a:ext uri="{9D8B030D-6E8A-4147-A177-3AD203B41FA5}">
                      <a16:colId xmlns:a16="http://schemas.microsoft.com/office/drawing/2014/main" val="1528592892"/>
                    </a:ext>
                  </a:extLst>
                </a:gridCol>
                <a:gridCol w="950258">
                  <a:extLst>
                    <a:ext uri="{9D8B030D-6E8A-4147-A177-3AD203B41FA5}">
                      <a16:colId xmlns:a16="http://schemas.microsoft.com/office/drawing/2014/main" val="2053854301"/>
                    </a:ext>
                  </a:extLst>
                </a:gridCol>
              </a:tblGrid>
              <a:tr h="307442">
                <a:tc>
                  <a:txBody>
                    <a:bodyPr/>
                    <a:lstStyle/>
                    <a:p>
                      <a:pPr algn="just">
                        <a:lnSpc>
                          <a:spcPct val="107000"/>
                        </a:lnSpc>
                        <a:spcAft>
                          <a:spcPts val="800"/>
                        </a:spcAft>
                        <a:buNone/>
                      </a:pPr>
                      <a:r>
                        <a:rPr lang="en-GB" sz="1200" kern="100">
                          <a:effectLst/>
                        </a:rPr>
                        <a:t>N </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Areas</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dirty="0">
                          <a:effectLst/>
                        </a:rPr>
                        <a:t>Indicators</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Pillar of Need</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extLst>
                  <a:ext uri="{0D108BD9-81ED-4DB2-BD59-A6C34878D82A}">
                    <a16:rowId xmlns:a16="http://schemas.microsoft.com/office/drawing/2014/main" val="1856190160"/>
                  </a:ext>
                </a:extLst>
              </a:tr>
              <a:tr h="517663">
                <a:tc>
                  <a:txBody>
                    <a:bodyPr/>
                    <a:lstStyle/>
                    <a:p>
                      <a:pPr algn="just">
                        <a:lnSpc>
                          <a:spcPct val="107000"/>
                        </a:lnSpc>
                        <a:spcAft>
                          <a:spcPts val="800"/>
                        </a:spcAft>
                        <a:buNone/>
                      </a:pPr>
                      <a:r>
                        <a:rPr lang="en-GB" sz="1200" kern="100">
                          <a:effectLst/>
                        </a:rPr>
                        <a:t>1</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ALL</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 of households reporting changes on how they move around or access public spaces due to the presence of protection threats in the community in the last 3 months.</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Pillar 1</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extLst>
                  <a:ext uri="{0D108BD9-81ED-4DB2-BD59-A6C34878D82A}">
                    <a16:rowId xmlns:a16="http://schemas.microsoft.com/office/drawing/2014/main" val="3921801324"/>
                  </a:ext>
                </a:extLst>
              </a:tr>
              <a:tr h="517663">
                <a:tc>
                  <a:txBody>
                    <a:bodyPr/>
                    <a:lstStyle/>
                    <a:p>
                      <a:pPr algn="just">
                        <a:lnSpc>
                          <a:spcPct val="107000"/>
                        </a:lnSpc>
                        <a:spcAft>
                          <a:spcPts val="800"/>
                        </a:spcAft>
                        <a:buNone/>
                      </a:pPr>
                      <a:r>
                        <a:rPr lang="en-GB" sz="1200" kern="100">
                          <a:effectLst/>
                        </a:rPr>
                        <a:t>2</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Mine Action</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Size and location of areas contaminated by explosive ordnance (defined as mines, cluster munitions, unexploded ordnance, abandoned ordnance, booby traps, improvised explosive devices and other devices).</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Pillar 1</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extLst>
                  <a:ext uri="{0D108BD9-81ED-4DB2-BD59-A6C34878D82A}">
                    <a16:rowId xmlns:a16="http://schemas.microsoft.com/office/drawing/2014/main" val="1729681686"/>
                  </a:ext>
                </a:extLst>
              </a:tr>
              <a:tr h="498839">
                <a:tc>
                  <a:txBody>
                    <a:bodyPr/>
                    <a:lstStyle/>
                    <a:p>
                      <a:pPr algn="just">
                        <a:lnSpc>
                          <a:spcPct val="107000"/>
                        </a:lnSpc>
                        <a:spcAft>
                          <a:spcPts val="800"/>
                        </a:spcAft>
                        <a:buNone/>
                      </a:pPr>
                      <a:r>
                        <a:rPr lang="en-GB" sz="1200" kern="100">
                          <a:effectLst/>
                        </a:rPr>
                        <a:t>3</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Gender-Based Violence / Child Protection</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Over the past 3 months, how often, if ever, women, boys and girls of your household had to avoid areas of the community, such as markets and waterpoints, because of security concerns? What areas or places do they usually avoid due to security concerns?</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Pillar 1</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extLst>
                  <a:ext uri="{0D108BD9-81ED-4DB2-BD59-A6C34878D82A}">
                    <a16:rowId xmlns:a16="http://schemas.microsoft.com/office/drawing/2014/main" val="2903697335"/>
                  </a:ext>
                </a:extLst>
              </a:tr>
              <a:tr h="596282">
                <a:tc>
                  <a:txBody>
                    <a:bodyPr/>
                    <a:lstStyle/>
                    <a:p>
                      <a:pPr algn="just">
                        <a:lnSpc>
                          <a:spcPct val="107000"/>
                        </a:lnSpc>
                        <a:spcAft>
                          <a:spcPts val="800"/>
                        </a:spcAft>
                        <a:buNone/>
                      </a:pPr>
                      <a:r>
                        <a:rPr lang="en-GB" sz="1200" kern="100">
                          <a:effectLst/>
                        </a:rPr>
                        <a:t>4</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ALL / Gender-Based Violence / Child Protection</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 of HHs engaging in harmful coping mechanisms in the last 30 days </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Pillar 2</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extLst>
                  <a:ext uri="{0D108BD9-81ED-4DB2-BD59-A6C34878D82A}">
                    <a16:rowId xmlns:a16="http://schemas.microsoft.com/office/drawing/2014/main" val="2156713890"/>
                  </a:ext>
                </a:extLst>
              </a:tr>
              <a:tr h="517663">
                <a:tc>
                  <a:txBody>
                    <a:bodyPr/>
                    <a:lstStyle/>
                    <a:p>
                      <a:pPr algn="just">
                        <a:lnSpc>
                          <a:spcPct val="107000"/>
                        </a:lnSpc>
                        <a:spcAft>
                          <a:spcPts val="800"/>
                        </a:spcAft>
                        <a:buNone/>
                      </a:pPr>
                      <a:r>
                        <a:rPr lang="en-GB" sz="1200" kern="100">
                          <a:effectLst/>
                        </a:rPr>
                        <a:t>5</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ALL</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 of households reporting difficulties in accessing resources, doing activities or making choices to meet their needs due to the presence of protection threats in the community in the last 3 months </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Pillar 2</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extLst>
                  <a:ext uri="{0D108BD9-81ED-4DB2-BD59-A6C34878D82A}">
                    <a16:rowId xmlns:a16="http://schemas.microsoft.com/office/drawing/2014/main" val="2782920750"/>
                  </a:ext>
                </a:extLst>
              </a:tr>
              <a:tr h="517663">
                <a:tc>
                  <a:txBody>
                    <a:bodyPr/>
                    <a:lstStyle/>
                    <a:p>
                      <a:pPr algn="just">
                        <a:lnSpc>
                          <a:spcPct val="107000"/>
                        </a:lnSpc>
                        <a:spcAft>
                          <a:spcPts val="800"/>
                        </a:spcAft>
                        <a:buNone/>
                      </a:pPr>
                      <a:r>
                        <a:rPr lang="en-GB" sz="1200" kern="100">
                          <a:effectLst/>
                        </a:rPr>
                        <a:t>6</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ALL</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 of households reporting difficulties in participating in social interactions, activities or decisions due to the presence of protection threats in the community in the last 3 months.</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Pillar 2</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extLst>
                  <a:ext uri="{0D108BD9-81ED-4DB2-BD59-A6C34878D82A}">
                    <a16:rowId xmlns:a16="http://schemas.microsoft.com/office/drawing/2014/main" val="2166181292"/>
                  </a:ext>
                </a:extLst>
              </a:tr>
              <a:tr h="517663">
                <a:tc>
                  <a:txBody>
                    <a:bodyPr/>
                    <a:lstStyle/>
                    <a:p>
                      <a:pPr algn="just">
                        <a:lnSpc>
                          <a:spcPct val="107000"/>
                        </a:lnSpc>
                        <a:spcAft>
                          <a:spcPts val="800"/>
                        </a:spcAft>
                        <a:buNone/>
                      </a:pPr>
                      <a:r>
                        <a:rPr lang="en-GB" sz="1200" kern="100">
                          <a:effectLst/>
                        </a:rPr>
                        <a:t>7</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ALL</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US" sz="1200" kern="100">
                          <a:effectLst/>
                        </a:rPr>
                        <a:t>% of households reporting negative changes in the behavior of children in the last 3 months </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Pillar 2 </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extLst>
                  <a:ext uri="{0D108BD9-81ED-4DB2-BD59-A6C34878D82A}">
                    <a16:rowId xmlns:a16="http://schemas.microsoft.com/office/drawing/2014/main" val="3824780310"/>
                  </a:ext>
                </a:extLst>
              </a:tr>
              <a:tr h="517663">
                <a:tc>
                  <a:txBody>
                    <a:bodyPr/>
                    <a:lstStyle/>
                    <a:p>
                      <a:pPr algn="just">
                        <a:lnSpc>
                          <a:spcPct val="107000"/>
                        </a:lnSpc>
                        <a:spcAft>
                          <a:spcPts val="800"/>
                        </a:spcAft>
                        <a:buNone/>
                      </a:pPr>
                      <a:r>
                        <a:rPr lang="en-GB" sz="1200" kern="100">
                          <a:effectLst/>
                        </a:rPr>
                        <a:t>8</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ALL</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 of households reporting difficulties in accessing services due to the presence of protection threats in the community in the last 3 months </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Pillar 3</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extLst>
                  <a:ext uri="{0D108BD9-81ED-4DB2-BD59-A6C34878D82A}">
                    <a16:rowId xmlns:a16="http://schemas.microsoft.com/office/drawing/2014/main" val="2670224845"/>
                  </a:ext>
                </a:extLst>
              </a:tr>
              <a:tr h="517663">
                <a:tc>
                  <a:txBody>
                    <a:bodyPr/>
                    <a:lstStyle/>
                    <a:p>
                      <a:pPr algn="just">
                        <a:lnSpc>
                          <a:spcPct val="107000"/>
                        </a:lnSpc>
                        <a:spcAft>
                          <a:spcPts val="800"/>
                        </a:spcAft>
                        <a:buNone/>
                      </a:pPr>
                      <a:r>
                        <a:rPr lang="en-GB" sz="1200" kern="100">
                          <a:effectLst/>
                        </a:rPr>
                        <a:t>9</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ALL / HLP</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a:effectLst/>
                        </a:rPr>
                        <a:t>% of households reporting difficulties in accessing justice, legal services or legal documents   due to the presence of protection threats in the community in the last 3 months</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tc>
                  <a:txBody>
                    <a:bodyPr/>
                    <a:lstStyle/>
                    <a:p>
                      <a:pPr algn="just">
                        <a:lnSpc>
                          <a:spcPct val="107000"/>
                        </a:lnSpc>
                        <a:spcAft>
                          <a:spcPts val="800"/>
                        </a:spcAft>
                        <a:buNone/>
                      </a:pPr>
                      <a:r>
                        <a:rPr lang="en-GB" sz="1200" kern="100" dirty="0">
                          <a:effectLst/>
                        </a:rPr>
                        <a:t>Pillar 3</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1766" marR="51766" marT="0" marB="0"/>
                </a:tc>
                <a:extLst>
                  <a:ext uri="{0D108BD9-81ED-4DB2-BD59-A6C34878D82A}">
                    <a16:rowId xmlns:a16="http://schemas.microsoft.com/office/drawing/2014/main" val="216029662"/>
                  </a:ext>
                </a:extLst>
              </a:tr>
            </a:tbl>
          </a:graphicData>
        </a:graphic>
      </p:graphicFrame>
      <p:sp>
        <p:nvSpPr>
          <p:cNvPr id="3" name="Rectangle 2">
            <a:extLst>
              <a:ext uri="{FF2B5EF4-FFF2-40B4-BE49-F238E27FC236}">
                <a16:creationId xmlns:a16="http://schemas.microsoft.com/office/drawing/2014/main" id="{66D70927-ECFB-10F6-56A4-E2407036ACD1}"/>
              </a:ext>
            </a:extLst>
          </p:cNvPr>
          <p:cNvSpPr/>
          <p:nvPr/>
        </p:nvSpPr>
        <p:spPr>
          <a:xfrm>
            <a:off x="0" y="1"/>
            <a:ext cx="12192000" cy="775982"/>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2400" b="1" dirty="0">
                <a:solidFill>
                  <a:schemeClr val="tx1"/>
                </a:solidFill>
              </a:rPr>
              <a:t>List of Core Indicators</a:t>
            </a:r>
            <a:endParaRPr lang="en-US" b="1" dirty="0">
              <a:solidFill>
                <a:srgbClr val="000000"/>
              </a:solidFill>
            </a:endParaRPr>
          </a:p>
        </p:txBody>
      </p:sp>
      <p:pic>
        <p:nvPicPr>
          <p:cNvPr id="4" name="Picture 3" descr="A group of colorful people&#10;&#10;Description automatically generated">
            <a:extLst>
              <a:ext uri="{FF2B5EF4-FFF2-40B4-BE49-F238E27FC236}">
                <a16:creationId xmlns:a16="http://schemas.microsoft.com/office/drawing/2014/main" id="{989EEE2B-256E-D991-9BCA-71CD1BD3058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119373" y="137245"/>
            <a:ext cx="739552" cy="459608"/>
          </a:xfrm>
          <a:prstGeom prst="rect">
            <a:avLst/>
          </a:prstGeom>
        </p:spPr>
      </p:pic>
    </p:spTree>
    <p:custDataLst>
      <p:tags r:id="rId1"/>
    </p:custDataLst>
    <p:extLst>
      <p:ext uri="{BB962C8B-B14F-4D97-AF65-F5344CB8AC3E}">
        <p14:creationId xmlns:p14="http://schemas.microsoft.com/office/powerpoint/2010/main" val="753704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58387D-32B3-297D-7457-D6E68C5C9B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894577-9F6D-E6EF-8794-B35C18FB88D2}"/>
              </a:ext>
            </a:extLst>
          </p:cNvPr>
          <p:cNvSpPr>
            <a:spLocks noGrp="1"/>
          </p:cNvSpPr>
          <p:nvPr>
            <p:ph type="title"/>
          </p:nvPr>
        </p:nvSpPr>
        <p:spPr>
          <a:xfrm>
            <a:off x="1377387" y="1844824"/>
            <a:ext cx="9437226" cy="2349792"/>
          </a:xfrm>
        </p:spPr>
        <p:txBody>
          <a:bodyPr>
            <a:normAutofit/>
          </a:bodyPr>
          <a:lstStyle/>
          <a:p>
            <a:r>
              <a:rPr lang="en-US" sz="3200" dirty="0">
                <a:latin typeface="Roboto" panose="02000000000000000000" pitchFamily="2" charset="0"/>
              </a:rPr>
              <a:t>SEVERITY &amp; PiN</a:t>
            </a:r>
            <a:br>
              <a:rPr lang="en-US" sz="3200" dirty="0">
                <a:latin typeface="Roboto" panose="02000000000000000000" pitchFamily="2" charset="0"/>
              </a:rPr>
            </a:br>
            <a:r>
              <a:rPr lang="en-US" sz="1800" dirty="0">
                <a:latin typeface="Roboto" panose="02000000000000000000" pitchFamily="2" charset="0"/>
              </a:rPr>
              <a:t>1. Household level tool</a:t>
            </a:r>
            <a:br>
              <a:rPr lang="en-US" sz="1800" dirty="0">
                <a:latin typeface="Roboto" panose="02000000000000000000" pitchFamily="2" charset="0"/>
              </a:rPr>
            </a:br>
            <a:r>
              <a:rPr lang="en-US" sz="1800" dirty="0">
                <a:latin typeface="Roboto" panose="02000000000000000000" pitchFamily="2" charset="0"/>
              </a:rPr>
              <a:t>2. Area level tool</a:t>
            </a:r>
          </a:p>
        </p:txBody>
      </p:sp>
    </p:spTree>
    <p:custDataLst>
      <p:tags r:id="rId1"/>
    </p:custDataLst>
    <p:extLst>
      <p:ext uri="{BB962C8B-B14F-4D97-AF65-F5344CB8AC3E}">
        <p14:creationId xmlns:p14="http://schemas.microsoft.com/office/powerpoint/2010/main" val="150162546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5"/>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UNHCR">
  <a:themeElements>
    <a:clrScheme name="Custom 3">
      <a:dk1>
        <a:srgbClr val="1D1D1B"/>
      </a:dk1>
      <a:lt1>
        <a:sysClr val="window" lastClr="FFFFFF"/>
      </a:lt1>
      <a:dk2>
        <a:srgbClr val="1D1D1B"/>
      </a:dk2>
      <a:lt2>
        <a:srgbClr val="FFFFFF"/>
      </a:lt2>
      <a:accent1>
        <a:srgbClr val="009FE3"/>
      </a:accent1>
      <a:accent2>
        <a:srgbClr val="E30613"/>
      </a:accent2>
      <a:accent3>
        <a:srgbClr val="F9B233"/>
      </a:accent3>
      <a:accent4>
        <a:srgbClr val="009640"/>
      </a:accent4>
      <a:accent5>
        <a:srgbClr val="1D1D1B"/>
      </a:accent5>
      <a:accent6>
        <a:srgbClr val="FFFFFF"/>
      </a:accent6>
      <a:hlink>
        <a:srgbClr val="009FE3"/>
      </a:hlink>
      <a:folHlink>
        <a:srgbClr val="E30613"/>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PC PPT Template" id="{906A0560-1D7F-4A22-8E97-EA4403CE8706}" vid="{51B4E5E8-0A83-4664-9C8C-86E78F5CC0F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837649155397944B18CE1B9093D6805" ma:contentTypeVersion="19" ma:contentTypeDescription="Create a new document." ma:contentTypeScope="" ma:versionID="c464a0687213c317a8f36e2837ed4215">
  <xsd:schema xmlns:xsd="http://www.w3.org/2001/XMLSchema" xmlns:xs="http://www.w3.org/2001/XMLSchema" xmlns:p="http://schemas.microsoft.com/office/2006/metadata/properties" xmlns:ns2="fc749cf6-2fa5-469f-9513-669a5055685c" xmlns:ns3="8687d7a2-52f3-4734-bf71-7070c2f04360" xmlns:ns4="985ec44e-1bab-4c0b-9df0-6ba128686fc9" targetNamespace="http://schemas.microsoft.com/office/2006/metadata/properties" ma:root="true" ma:fieldsID="4276c84f45be1633f3c38dc0da038a24" ns2:_="" ns3:_="" ns4:_="">
    <xsd:import namespace="fc749cf6-2fa5-469f-9513-669a5055685c"/>
    <xsd:import namespace="8687d7a2-52f3-4734-bf71-7070c2f04360"/>
    <xsd:import namespace="985ec44e-1bab-4c0b-9df0-6ba128686fc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Country" minOccurs="0"/>
                <xsd:element ref="ns2:MediaServiceAutoKeyPoints" minOccurs="0"/>
                <xsd:element ref="ns2:MediaServiceKeyPoints"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749cf6-2fa5-469f-9513-669a505568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Country" ma:index="18" nillable="true" ma:displayName="Country" ma:format="Dropdown" ma:internalName="Country">
      <xsd:simpleType>
        <xsd:restriction base="dms:Choice">
          <xsd:enumeration value="Myanmar"/>
          <xsd:enumeration value="Somalia"/>
          <xsd:enumeration value="Chad"/>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78175662-8596-484a-92c7-351d01561e2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687d7a2-52f3-4734-bf71-7070c2f0436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85ec44e-1bab-4c0b-9df0-6ba128686fc9" elementFormDefault="qualified">
    <xsd:import namespace="http://schemas.microsoft.com/office/2006/documentManagement/types"/>
    <xsd:import namespace="http://schemas.microsoft.com/office/infopath/2007/PartnerControls"/>
    <xsd:element name="TaxCatchAll" ma:index="24" nillable="true" ma:displayName="Taxonomy Catch All Column" ma:hidden="true" ma:list="{9cb0f1db-d67c-437c-acce-65608d149cc6}" ma:internalName="TaxCatchAll" ma:showField="CatchAllData" ma:web="8687d7a2-52f3-4734-bf71-7070c2f0436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ountry xmlns="fc749cf6-2fa5-469f-9513-669a5055685c" xsi:nil="true"/>
    <lcf76f155ced4ddcb4097134ff3c332f xmlns="fc749cf6-2fa5-469f-9513-669a5055685c">
      <Terms xmlns="http://schemas.microsoft.com/office/infopath/2007/PartnerControls"/>
    </lcf76f155ced4ddcb4097134ff3c332f>
    <TaxCatchAll xmlns="985ec44e-1bab-4c0b-9df0-6ba128686fc9" xsi:nil="true"/>
  </documentManagement>
</p:properties>
</file>

<file path=customXml/itemProps1.xml><?xml version="1.0" encoding="utf-8"?>
<ds:datastoreItem xmlns:ds="http://schemas.openxmlformats.org/officeDocument/2006/customXml" ds:itemID="{8D65F7DF-D8C5-4A6F-8865-28F477CED1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c749cf6-2fa5-469f-9513-669a5055685c"/>
    <ds:schemaRef ds:uri="8687d7a2-52f3-4734-bf71-7070c2f04360"/>
    <ds:schemaRef ds:uri="985ec44e-1bab-4c0b-9df0-6ba128686f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DC8C795-FAC9-4EFC-BAF8-42769F753EB2}">
  <ds:schemaRefs>
    <ds:schemaRef ds:uri="http://schemas.microsoft.com/sharepoint/v3/contenttype/forms"/>
  </ds:schemaRefs>
</ds:datastoreItem>
</file>

<file path=customXml/itemProps3.xml><?xml version="1.0" encoding="utf-8"?>
<ds:datastoreItem xmlns:ds="http://schemas.openxmlformats.org/officeDocument/2006/customXml" ds:itemID="{01FF27AE-5F84-4263-A9F6-0DBF22DFFA0E}">
  <ds:schemaRefs>
    <ds:schemaRef ds:uri="http://www.w3.org/XML/1998/namespace"/>
    <ds:schemaRef ds:uri="http://schemas.microsoft.com/office/2006/documentManagement/types"/>
    <ds:schemaRef ds:uri="http://schemas.openxmlformats.org/package/2006/metadata/core-properties"/>
    <ds:schemaRef ds:uri="8687d7a2-52f3-4734-bf71-7070c2f04360"/>
    <ds:schemaRef ds:uri="985ec44e-1bab-4c0b-9df0-6ba128686fc9"/>
    <ds:schemaRef ds:uri="http://schemas.microsoft.com/office/infopath/2007/PartnerControls"/>
    <ds:schemaRef ds:uri="http://purl.org/dc/elements/1.1/"/>
    <ds:schemaRef ds:uri="http://purl.org/dc/terms/"/>
    <ds:schemaRef ds:uri="fc749cf6-2fa5-469f-9513-669a5055685c"/>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372</TotalTime>
  <Words>2476</Words>
  <Application>Microsoft Office PowerPoint</Application>
  <PresentationFormat>Widescreen</PresentationFormat>
  <Paragraphs>297</Paragraphs>
  <Slides>23</Slides>
  <Notes>18</Notes>
  <HiddenSlides>2</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Aptos</vt:lpstr>
      <vt:lpstr>Arial</vt:lpstr>
      <vt:lpstr>Calibri</vt:lpstr>
      <vt:lpstr>Calibri Light</vt:lpstr>
      <vt:lpstr>Cambria</vt:lpstr>
      <vt:lpstr>Roboto</vt:lpstr>
      <vt:lpstr>Segoe UI</vt:lpstr>
      <vt:lpstr>UNHCR</vt:lpstr>
      <vt:lpstr>Humanitarian Programme Cycle 2027 Introduction to Severity, PiN and Target Tools – Protection Cluster  30 June 2026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SEVERITY &amp; PiN 1. Household level tool 2. Area level tool</vt:lpstr>
      <vt:lpstr>PowerPoint Presentation</vt:lpstr>
      <vt:lpstr>PowerPoint Presentation</vt:lpstr>
      <vt:lpstr>PowerPoint Presentation</vt:lpstr>
      <vt:lpstr>PowerPoint Presentation</vt:lpstr>
      <vt:lpstr>PowerPoint Presentation</vt:lpstr>
      <vt:lpstr>PowerPoint Presentation</vt:lpstr>
      <vt:lpstr>SEVERITY &amp; PiN 3. Data Poor Scenario tool</vt:lpstr>
      <vt:lpstr>PowerPoint Presentation</vt:lpstr>
      <vt:lpstr>TARGETING</vt:lpstr>
      <vt:lpstr>PowerPoint Presentation</vt:lpstr>
      <vt:lpstr>PowerPoint Presentation</vt:lpstr>
      <vt:lpstr>RESOURCES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main title goes here, even a long one fits</dc:title>
  <dc:creator>Samra ABOU</dc:creator>
  <cp:lastModifiedBy>Kashif Rehman</cp:lastModifiedBy>
  <cp:revision>112</cp:revision>
  <dcterms:created xsi:type="dcterms:W3CDTF">2021-10-14T06:36:45Z</dcterms:created>
  <dcterms:modified xsi:type="dcterms:W3CDTF">2026-06-30T10:19:44Z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0x010100C837649155397944B18CE1B9093D6805</vt:lpwstr>
  </property>
  <property fmtid="{D5CDD505-2E9C-101B-9397-08002B2CF9AE}" pid="3" name="MediaServiceImageTags">
    <vt:lpwstr/>
  </property>
  <property fmtid="{D5CDD505-2E9C-101B-9397-08002B2CF9AE}" pid="4" name="ArticulateGUID">
    <vt:lpwstr>C0453FA1-ACA2-438E-0000-000048000500</vt:lpwstr>
  </property>
  <property fmtid="{D5CDD505-2E9C-101B-9397-08002B2CF9AE}" pid="5" name="ArticulatePath">
    <vt:lpwstr>HPC 2027_2026.06.11</vt:lpwstr>
  </property>
</Properties>
</file>