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5"/>
  </p:notesMasterIdLst>
  <p:sldIdLst>
    <p:sldId id="256" r:id="rId5"/>
    <p:sldId id="257" r:id="rId6"/>
    <p:sldId id="259" r:id="rId7"/>
    <p:sldId id="552" r:id="rId8"/>
    <p:sldId id="293" r:id="rId9"/>
    <p:sldId id="527" r:id="rId10"/>
    <p:sldId id="542" r:id="rId11"/>
    <p:sldId id="544" r:id="rId12"/>
    <p:sldId id="532" r:id="rId13"/>
    <p:sldId id="545" r:id="rId14"/>
    <p:sldId id="2756" r:id="rId15"/>
    <p:sldId id="562" r:id="rId16"/>
    <p:sldId id="2752" r:id="rId17"/>
    <p:sldId id="2746" r:id="rId18"/>
    <p:sldId id="548" r:id="rId19"/>
    <p:sldId id="2748" r:id="rId20"/>
    <p:sldId id="266" r:id="rId21"/>
    <p:sldId id="2758" r:id="rId22"/>
    <p:sldId id="2755" r:id="rId23"/>
    <p:sldId id="547" r:id="rId24"/>
    <p:sldId id="2753" r:id="rId25"/>
    <p:sldId id="2759" r:id="rId26"/>
    <p:sldId id="533" r:id="rId27"/>
    <p:sldId id="535" r:id="rId28"/>
    <p:sldId id="536" r:id="rId29"/>
    <p:sldId id="537" r:id="rId30"/>
    <p:sldId id="538" r:id="rId31"/>
    <p:sldId id="539" r:id="rId32"/>
    <p:sldId id="540" r:id="rId33"/>
    <p:sldId id="541" r:id="rId34"/>
  </p:sldIdLst>
  <p:sldSz cx="12192000" cy="6858000"/>
  <p:notesSz cx="6858000" cy="9144000"/>
  <p:defaultTex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04B9FE92-DFAD-477F-B286-A3F2BCBEA876}">
          <p14:sldIdLst>
            <p14:sldId id="256"/>
            <p14:sldId id="257"/>
            <p14:sldId id="259"/>
            <p14:sldId id="552"/>
            <p14:sldId id="293"/>
            <p14:sldId id="527"/>
            <p14:sldId id="542"/>
            <p14:sldId id="544"/>
            <p14:sldId id="532"/>
            <p14:sldId id="545"/>
            <p14:sldId id="2756"/>
            <p14:sldId id="562"/>
            <p14:sldId id="2752"/>
            <p14:sldId id="2746"/>
            <p14:sldId id="548"/>
            <p14:sldId id="2748"/>
            <p14:sldId id="266"/>
            <p14:sldId id="2758"/>
            <p14:sldId id="2755"/>
            <p14:sldId id="547"/>
            <p14:sldId id="2753"/>
            <p14:sldId id="2759"/>
          </p14:sldIdLst>
        </p14:section>
        <p14:section name="Optional Slides: More Details on 8 IASC Criteria" id="{706A87AF-26A2-44F6-BEAE-6A3C95080EA5}">
          <p14:sldIdLst>
            <p14:sldId id="533"/>
            <p14:sldId id="535"/>
            <p14:sldId id="536"/>
            <p14:sldId id="537"/>
            <p14:sldId id="538"/>
            <p14:sldId id="539"/>
            <p14:sldId id="540"/>
            <p14:sldId id="541"/>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CE55A19-4222-9235-C31A-0D8ED7DB252F}" name="Sophie Crozet" initials="SC" userId="39737f1dc0eeb382" providerId="Windows Live"/>
  <p188:author id="{13043840-FEC0-03A9-AA5E-88C796CF2D7C}" name="Kate Somers" initials="KS" userId="S::somersk@unhcr.org::f3b7f6c1-b265-4fd5-9517-4b64e3059d3a" providerId="AD"/>
  <p188:author id="{C57E5E57-ED8C-F437-1455-3AA9085A0541}" name="Marie-Emilie Dozin" initials="MD" userId="S::dozin@unhcr.org::7b9716e2-330c-4112-bcab-8f460aeba66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5761"/>
    <a:srgbClr val="FAECD7"/>
    <a:srgbClr val="E7EBF0"/>
    <a:srgbClr val="F2F2F2"/>
    <a:srgbClr val="E6E9EF"/>
    <a:srgbClr val="F5C4B9"/>
    <a:srgbClr val="EB876F"/>
    <a:srgbClr val="E16176"/>
    <a:srgbClr val="EA8E9D"/>
    <a:srgbClr val="D72D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A77A03-EFF0-4678-A5B5-0F76270686A3}" v="1" dt="2025-03-18T09:24:58.3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7" autoAdjust="0"/>
    <p:restoredTop sz="66949" autoAdjust="0"/>
  </p:normalViewPr>
  <p:slideViewPr>
    <p:cSldViewPr snapToGrid="0">
      <p:cViewPr varScale="1">
        <p:scale>
          <a:sx n="74" d="100"/>
          <a:sy n="74" d="100"/>
        </p:scale>
        <p:origin x="122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e Somers" userId="f3b7f6c1-b265-4fd5-9517-4b64e3059d3a" providerId="ADAL" clId="{6BA77A03-EFF0-4678-A5B5-0F76270686A3}"/>
    <pc:docChg chg="custSel modSld sldOrd">
      <pc:chgData name="Kate Somers" userId="f3b7f6c1-b265-4fd5-9517-4b64e3059d3a" providerId="ADAL" clId="{6BA77A03-EFF0-4678-A5B5-0F76270686A3}" dt="2025-03-20T08:47:18.490" v="39" actId="14100"/>
      <pc:docMkLst>
        <pc:docMk/>
      </pc:docMkLst>
      <pc:sldChg chg="modSp mod">
        <pc:chgData name="Kate Somers" userId="f3b7f6c1-b265-4fd5-9517-4b64e3059d3a" providerId="ADAL" clId="{6BA77A03-EFF0-4678-A5B5-0F76270686A3}" dt="2025-03-20T08:47:18.490" v="39" actId="14100"/>
        <pc:sldMkLst>
          <pc:docMk/>
          <pc:sldMk cId="480490381" sldId="266"/>
        </pc:sldMkLst>
        <pc:spChg chg="mod">
          <ac:chgData name="Kate Somers" userId="f3b7f6c1-b265-4fd5-9517-4b64e3059d3a" providerId="ADAL" clId="{6BA77A03-EFF0-4678-A5B5-0F76270686A3}" dt="2025-03-20T08:47:18.490" v="39" actId="14100"/>
          <ac:spMkLst>
            <pc:docMk/>
            <pc:sldMk cId="480490381" sldId="266"/>
            <ac:spMk id="13" creationId="{02164A01-528C-C817-9E31-1FF3D4C68810}"/>
          </ac:spMkLst>
        </pc:spChg>
      </pc:sldChg>
      <pc:sldChg chg="modNotesTx">
        <pc:chgData name="Kate Somers" userId="f3b7f6c1-b265-4fd5-9517-4b64e3059d3a" providerId="ADAL" clId="{6BA77A03-EFF0-4678-A5B5-0F76270686A3}" dt="2025-03-20T08:41:39.809" v="15" actId="20577"/>
        <pc:sldMkLst>
          <pc:docMk/>
          <pc:sldMk cId="1966238976" sldId="552"/>
        </pc:sldMkLst>
      </pc:sldChg>
      <pc:sldChg chg="modSp mod ord">
        <pc:chgData name="Kate Somers" userId="f3b7f6c1-b265-4fd5-9517-4b64e3059d3a" providerId="ADAL" clId="{6BA77A03-EFF0-4678-A5B5-0F76270686A3}" dt="2025-03-20T08:44:05.692" v="23" actId="6549"/>
        <pc:sldMkLst>
          <pc:docMk/>
          <pc:sldMk cId="2791101451" sldId="2756"/>
        </pc:sldMkLst>
        <pc:spChg chg="mod">
          <ac:chgData name="Kate Somers" userId="f3b7f6c1-b265-4fd5-9517-4b64e3059d3a" providerId="ADAL" clId="{6BA77A03-EFF0-4678-A5B5-0F76270686A3}" dt="2025-03-20T08:44:05.692" v="23" actId="6549"/>
          <ac:spMkLst>
            <pc:docMk/>
            <pc:sldMk cId="2791101451" sldId="2756"/>
            <ac:spMk id="4" creationId="{941E10D3-140C-2CA3-0541-D575275920D7}"/>
          </ac:spMkLst>
        </pc:spChg>
      </pc:sldChg>
      <pc:sldChg chg="addSp delSp modSp mod">
        <pc:chgData name="Kate Somers" userId="f3b7f6c1-b265-4fd5-9517-4b64e3059d3a" providerId="ADAL" clId="{6BA77A03-EFF0-4678-A5B5-0F76270686A3}" dt="2025-03-18T09:25:07.512" v="8" actId="1076"/>
        <pc:sldMkLst>
          <pc:docMk/>
          <pc:sldMk cId="623144663" sldId="2758"/>
        </pc:sldMkLst>
        <pc:picChg chg="add mod">
          <ac:chgData name="Kate Somers" userId="f3b7f6c1-b265-4fd5-9517-4b64e3059d3a" providerId="ADAL" clId="{6BA77A03-EFF0-4678-A5B5-0F76270686A3}" dt="2025-03-18T09:25:07.512" v="8" actId="1076"/>
          <ac:picMkLst>
            <pc:docMk/>
            <pc:sldMk cId="623144663" sldId="2758"/>
            <ac:picMk id="6" creationId="{2C9594A7-DFD0-909C-34C7-6E0E37F6B063}"/>
          </ac:picMkLst>
        </pc:picChg>
        <pc:picChg chg="del">
          <ac:chgData name="Kate Somers" userId="f3b7f6c1-b265-4fd5-9517-4b64e3059d3a" providerId="ADAL" clId="{6BA77A03-EFF0-4678-A5B5-0F76270686A3}" dt="2025-03-18T09:24:17.779" v="0" actId="478"/>
          <ac:picMkLst>
            <pc:docMk/>
            <pc:sldMk cId="623144663" sldId="2758"/>
            <ac:picMk id="9" creationId="{39CF3B39-A8A7-34F3-1830-F4F222799AED}"/>
          </ac:picMkLst>
        </pc:picChg>
        <pc:picChg chg="del">
          <ac:chgData name="Kate Somers" userId="f3b7f6c1-b265-4fd5-9517-4b64e3059d3a" providerId="ADAL" clId="{6BA77A03-EFF0-4678-A5B5-0F76270686A3}" dt="2025-03-18T09:24:25.067" v="2" actId="478"/>
          <ac:picMkLst>
            <pc:docMk/>
            <pc:sldMk cId="623144663" sldId="2758"/>
            <ac:picMk id="19" creationId="{84E0DBAD-EF20-3FAB-184B-74C2607247A8}"/>
          </ac:picMkLst>
        </pc:picChg>
        <pc:picChg chg="del">
          <ac:chgData name="Kate Somers" userId="f3b7f6c1-b265-4fd5-9517-4b64e3059d3a" providerId="ADAL" clId="{6BA77A03-EFF0-4678-A5B5-0F76270686A3}" dt="2025-03-18T09:24:23.826" v="1" actId="478"/>
          <ac:picMkLst>
            <pc:docMk/>
            <pc:sldMk cId="623144663" sldId="2758"/>
            <ac:picMk id="20" creationId="{43BDA5EA-9A3C-C921-8844-ACB023952524}"/>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DC7657-E7EE-41B3-8913-6B8D5533B77C}" type="doc">
      <dgm:prSet loTypeId="urn:microsoft.com/office/officeart/2005/8/layout/hList1" loCatId="list" qsTypeId="urn:microsoft.com/office/officeart/2005/8/quickstyle/simple3" qsCatId="simple" csTypeId="urn:microsoft.com/office/officeart/2005/8/colors/colorful5" csCatId="colorful" phldr="1"/>
      <dgm:spPr/>
      <dgm:t>
        <a:bodyPr/>
        <a:lstStyle/>
        <a:p>
          <a:endParaRPr lang="en-US"/>
        </a:p>
      </dgm:t>
    </dgm:pt>
    <dgm:pt modelId="{54637CCC-AE42-40E8-B4B2-DC8C5F644187}">
      <dgm:prSet phldrT="[Texte]" custT="1"/>
      <dgm:spPr/>
      <dgm:t>
        <a:bodyPr/>
        <a:lstStyle/>
        <a:p>
          <a:r>
            <a:rPr lang="en-US" sz="2400" b="1" dirty="0"/>
            <a:t>Voluntariness</a:t>
          </a:r>
        </a:p>
      </dgm:t>
    </dgm:pt>
    <dgm:pt modelId="{002D5FB3-1C26-4B89-A78E-22120D8D567C}" type="parTrans" cxnId="{65EAF95C-1DAF-4C0A-9A59-0ACA86E59E1D}">
      <dgm:prSet/>
      <dgm:spPr/>
      <dgm:t>
        <a:bodyPr/>
        <a:lstStyle/>
        <a:p>
          <a:endParaRPr lang="en-US" sz="2400"/>
        </a:p>
      </dgm:t>
    </dgm:pt>
    <dgm:pt modelId="{BE665F1A-8AF1-471E-8600-F74FA1FC0C4B}" type="sibTrans" cxnId="{65EAF95C-1DAF-4C0A-9A59-0ACA86E59E1D}">
      <dgm:prSet/>
      <dgm:spPr/>
      <dgm:t>
        <a:bodyPr/>
        <a:lstStyle/>
        <a:p>
          <a:endParaRPr lang="en-US" sz="2400"/>
        </a:p>
      </dgm:t>
    </dgm:pt>
    <dgm:pt modelId="{5AA330E5-E922-4072-9421-D5D93152A5F2}">
      <dgm:prSet phldrT="[Texte]" custT="1"/>
      <dgm:spPr/>
      <dgm:t>
        <a:bodyPr/>
        <a:lstStyle/>
        <a:p>
          <a:pPr marL="468000" indent="-324000">
            <a:lnSpc>
              <a:spcPct val="100000"/>
            </a:lnSpc>
            <a:spcBef>
              <a:spcPts val="0"/>
            </a:spcBef>
            <a:spcAft>
              <a:spcPts val="600"/>
            </a:spcAft>
          </a:pPr>
          <a:r>
            <a:rPr lang="en-US" sz="2200" dirty="0"/>
            <a:t>Informed decision making</a:t>
          </a:r>
        </a:p>
      </dgm:t>
    </dgm:pt>
    <dgm:pt modelId="{720C721F-A6F3-4488-B890-A43F651BC7B9}" type="parTrans" cxnId="{2330A695-169F-471A-ABBA-B6EC321CF913}">
      <dgm:prSet/>
      <dgm:spPr/>
      <dgm:t>
        <a:bodyPr/>
        <a:lstStyle/>
        <a:p>
          <a:endParaRPr lang="en-US" sz="2400"/>
        </a:p>
      </dgm:t>
    </dgm:pt>
    <dgm:pt modelId="{4DED92CD-C231-467C-9C18-98F1846D2A5C}" type="sibTrans" cxnId="{2330A695-169F-471A-ABBA-B6EC321CF913}">
      <dgm:prSet/>
      <dgm:spPr/>
      <dgm:t>
        <a:bodyPr/>
        <a:lstStyle/>
        <a:p>
          <a:endParaRPr lang="en-US" sz="2400"/>
        </a:p>
      </dgm:t>
    </dgm:pt>
    <dgm:pt modelId="{DA972424-8F42-4858-950B-271270957E33}">
      <dgm:prSet phldrT="[Texte]" custT="1"/>
      <dgm:spPr/>
      <dgm:t>
        <a:bodyPr/>
        <a:lstStyle/>
        <a:p>
          <a:r>
            <a:rPr lang="en-US" sz="2400" b="1" dirty="0"/>
            <a:t>Safety</a:t>
          </a:r>
          <a:r>
            <a:rPr lang="en-US" sz="2400" dirty="0"/>
            <a:t> </a:t>
          </a:r>
        </a:p>
      </dgm:t>
    </dgm:pt>
    <dgm:pt modelId="{4329C2F3-647D-42A8-AB50-8B89A3631F8B}" type="parTrans" cxnId="{E0FFDCC5-A58F-44A5-8CE9-185B0D3C7E2D}">
      <dgm:prSet/>
      <dgm:spPr/>
      <dgm:t>
        <a:bodyPr/>
        <a:lstStyle/>
        <a:p>
          <a:endParaRPr lang="en-US" sz="2400"/>
        </a:p>
      </dgm:t>
    </dgm:pt>
    <dgm:pt modelId="{2535B603-9E19-4907-9B09-8755ADC4A58D}" type="sibTrans" cxnId="{E0FFDCC5-A58F-44A5-8CE9-185B0D3C7E2D}">
      <dgm:prSet/>
      <dgm:spPr/>
      <dgm:t>
        <a:bodyPr/>
        <a:lstStyle/>
        <a:p>
          <a:endParaRPr lang="en-US" sz="2400"/>
        </a:p>
      </dgm:t>
    </dgm:pt>
    <dgm:pt modelId="{0B68DB12-A823-4D53-B47E-11CEDD660BBD}">
      <dgm:prSet phldrT="[Texte]" custT="1"/>
      <dgm:spPr/>
      <dgm:t>
        <a:bodyPr/>
        <a:lstStyle/>
        <a:p>
          <a:pPr marL="468000" indent="-324000">
            <a:lnSpc>
              <a:spcPct val="100000"/>
            </a:lnSpc>
            <a:spcAft>
              <a:spcPts val="600"/>
            </a:spcAft>
          </a:pPr>
          <a:r>
            <a:rPr lang="en-US" sz="2200" dirty="0"/>
            <a:t>Physical </a:t>
          </a:r>
        </a:p>
      </dgm:t>
    </dgm:pt>
    <dgm:pt modelId="{150600FD-1D5F-4443-81E2-7C5DF1E748FE}" type="parTrans" cxnId="{9E40ADC2-B3BC-4534-BC9C-58AC84534894}">
      <dgm:prSet/>
      <dgm:spPr/>
      <dgm:t>
        <a:bodyPr/>
        <a:lstStyle/>
        <a:p>
          <a:endParaRPr lang="en-US" sz="2400"/>
        </a:p>
      </dgm:t>
    </dgm:pt>
    <dgm:pt modelId="{9BE0233D-FC65-4232-8FA2-34141E5393B6}" type="sibTrans" cxnId="{9E40ADC2-B3BC-4534-BC9C-58AC84534894}">
      <dgm:prSet/>
      <dgm:spPr/>
      <dgm:t>
        <a:bodyPr/>
        <a:lstStyle/>
        <a:p>
          <a:endParaRPr lang="en-US" sz="2400"/>
        </a:p>
      </dgm:t>
    </dgm:pt>
    <dgm:pt modelId="{6DD2DC9F-5B42-436C-94C2-E062DDDA366E}">
      <dgm:prSet phldrT="[Texte]" custT="1"/>
      <dgm:spPr/>
      <dgm:t>
        <a:bodyPr/>
        <a:lstStyle/>
        <a:p>
          <a:pPr marL="468000" indent="-324000">
            <a:lnSpc>
              <a:spcPct val="100000"/>
            </a:lnSpc>
            <a:spcAft>
              <a:spcPts val="600"/>
            </a:spcAft>
          </a:pPr>
          <a:r>
            <a:rPr lang="en-US" sz="2200" dirty="0"/>
            <a:t>Material </a:t>
          </a:r>
        </a:p>
      </dgm:t>
    </dgm:pt>
    <dgm:pt modelId="{F00FAA07-2918-4608-A647-B9DC9E954E5B}" type="parTrans" cxnId="{70A744CC-689F-4FA1-9AEF-1AB96F19707C}">
      <dgm:prSet/>
      <dgm:spPr/>
      <dgm:t>
        <a:bodyPr/>
        <a:lstStyle/>
        <a:p>
          <a:endParaRPr lang="en-US" sz="2400"/>
        </a:p>
      </dgm:t>
    </dgm:pt>
    <dgm:pt modelId="{124F71D8-6CF2-4CA0-BF17-BE1DCF85518E}" type="sibTrans" cxnId="{70A744CC-689F-4FA1-9AEF-1AB96F19707C}">
      <dgm:prSet/>
      <dgm:spPr/>
      <dgm:t>
        <a:bodyPr/>
        <a:lstStyle/>
        <a:p>
          <a:endParaRPr lang="en-US" sz="2400"/>
        </a:p>
      </dgm:t>
    </dgm:pt>
    <dgm:pt modelId="{801CE7F1-7545-407E-AA58-A18E208A7F57}">
      <dgm:prSet phldrT="[Texte]" custT="1"/>
      <dgm:spPr/>
      <dgm:t>
        <a:bodyPr/>
        <a:lstStyle/>
        <a:p>
          <a:r>
            <a:rPr lang="en-US" sz="2400" b="1" dirty="0"/>
            <a:t>Dignity</a:t>
          </a:r>
        </a:p>
      </dgm:t>
    </dgm:pt>
    <dgm:pt modelId="{C8183BD9-CA49-41BB-B633-6531EED5BCD3}" type="parTrans" cxnId="{AD0D1AC8-583B-4B68-9E97-610E5430BCC9}">
      <dgm:prSet/>
      <dgm:spPr/>
      <dgm:t>
        <a:bodyPr/>
        <a:lstStyle/>
        <a:p>
          <a:endParaRPr lang="en-US" sz="2400"/>
        </a:p>
      </dgm:t>
    </dgm:pt>
    <dgm:pt modelId="{FB11D994-B929-4FF3-8C35-378F97866D50}" type="sibTrans" cxnId="{AD0D1AC8-583B-4B68-9E97-610E5430BCC9}">
      <dgm:prSet/>
      <dgm:spPr/>
      <dgm:t>
        <a:bodyPr/>
        <a:lstStyle/>
        <a:p>
          <a:endParaRPr lang="en-US" sz="2400"/>
        </a:p>
      </dgm:t>
    </dgm:pt>
    <dgm:pt modelId="{C5CE1278-6C1E-44D5-B4A0-5A567B302C95}">
      <dgm:prSet phldrT="[Texte]" custT="1"/>
      <dgm:spPr/>
      <dgm:t>
        <a:bodyPr/>
        <a:lstStyle/>
        <a:p>
          <a:pPr marL="468000" indent="-324000">
            <a:lnSpc>
              <a:spcPct val="100000"/>
            </a:lnSpc>
            <a:spcAft>
              <a:spcPts val="600"/>
            </a:spcAft>
          </a:pPr>
          <a:r>
            <a:rPr lang="en-US" sz="2200" dirty="0"/>
            <a:t>No unconditional return </a:t>
          </a:r>
        </a:p>
      </dgm:t>
    </dgm:pt>
    <dgm:pt modelId="{CE485FAE-01A6-4FF7-A1F7-282E85D6DD8C}" type="parTrans" cxnId="{AEA08A70-9739-4698-9BD9-B0A24789EF4C}">
      <dgm:prSet/>
      <dgm:spPr/>
      <dgm:t>
        <a:bodyPr/>
        <a:lstStyle/>
        <a:p>
          <a:endParaRPr lang="en-US" sz="2400"/>
        </a:p>
      </dgm:t>
    </dgm:pt>
    <dgm:pt modelId="{6C6BDFB5-0A4B-4E4B-A360-390C15901982}" type="sibTrans" cxnId="{AEA08A70-9739-4698-9BD9-B0A24789EF4C}">
      <dgm:prSet/>
      <dgm:spPr/>
      <dgm:t>
        <a:bodyPr/>
        <a:lstStyle/>
        <a:p>
          <a:endParaRPr lang="en-US" sz="2400"/>
        </a:p>
      </dgm:t>
    </dgm:pt>
    <dgm:pt modelId="{419A0139-55D2-490E-B426-A748E6B81222}">
      <dgm:prSet phldrT="[Texte]" custT="1"/>
      <dgm:spPr/>
      <dgm:t>
        <a:bodyPr/>
        <a:lstStyle/>
        <a:p>
          <a:pPr marL="468000" indent="-324000">
            <a:lnSpc>
              <a:spcPct val="100000"/>
            </a:lnSpc>
            <a:spcAft>
              <a:spcPts val="600"/>
            </a:spcAft>
          </a:pPr>
          <a:r>
            <a:rPr lang="en-US" sz="2200" dirty="0"/>
            <a:t>At their own pace </a:t>
          </a:r>
        </a:p>
      </dgm:t>
    </dgm:pt>
    <dgm:pt modelId="{7A263A2C-EF92-42A0-AFF0-A53CA4FF6930}" type="parTrans" cxnId="{182BACF2-5D5B-4A2C-AA30-84043ADFD2B5}">
      <dgm:prSet/>
      <dgm:spPr/>
      <dgm:t>
        <a:bodyPr/>
        <a:lstStyle/>
        <a:p>
          <a:endParaRPr lang="en-US" sz="2400"/>
        </a:p>
      </dgm:t>
    </dgm:pt>
    <dgm:pt modelId="{DB8EA836-D556-44D1-B82D-481D0AFBF475}" type="sibTrans" cxnId="{182BACF2-5D5B-4A2C-AA30-84043ADFD2B5}">
      <dgm:prSet/>
      <dgm:spPr/>
      <dgm:t>
        <a:bodyPr/>
        <a:lstStyle/>
        <a:p>
          <a:endParaRPr lang="en-US" sz="2400"/>
        </a:p>
      </dgm:t>
    </dgm:pt>
    <dgm:pt modelId="{DE008F4E-210E-4451-A475-BC288073E343}">
      <dgm:prSet custT="1"/>
      <dgm:spPr/>
      <dgm:t>
        <a:bodyPr/>
        <a:lstStyle/>
        <a:p>
          <a:pPr marL="468000" indent="-324000">
            <a:lnSpc>
              <a:spcPct val="100000"/>
            </a:lnSpc>
            <a:spcBef>
              <a:spcPts val="0"/>
            </a:spcBef>
            <a:spcAft>
              <a:spcPts val="600"/>
            </a:spcAft>
          </a:pPr>
          <a:r>
            <a:rPr lang="en-US" sz="2200" dirty="0"/>
            <a:t>Freedom of movement</a:t>
          </a:r>
        </a:p>
      </dgm:t>
    </dgm:pt>
    <dgm:pt modelId="{8101EFFF-C8C5-4A54-BF06-4AA1920075BC}" type="parTrans" cxnId="{6E684153-B663-42F2-9CC0-B84C228353AD}">
      <dgm:prSet/>
      <dgm:spPr/>
      <dgm:t>
        <a:bodyPr/>
        <a:lstStyle/>
        <a:p>
          <a:endParaRPr lang="en-US" sz="2400"/>
        </a:p>
      </dgm:t>
    </dgm:pt>
    <dgm:pt modelId="{D4D9AEDE-25D5-4326-9DCB-FD7935579D0E}" type="sibTrans" cxnId="{6E684153-B663-42F2-9CC0-B84C228353AD}">
      <dgm:prSet/>
      <dgm:spPr/>
      <dgm:t>
        <a:bodyPr/>
        <a:lstStyle/>
        <a:p>
          <a:endParaRPr lang="en-US" sz="2400"/>
        </a:p>
      </dgm:t>
    </dgm:pt>
    <dgm:pt modelId="{B077B032-6598-44F3-A1A2-08F51DC8B45A}">
      <dgm:prSet custT="1"/>
      <dgm:spPr/>
      <dgm:t>
        <a:bodyPr/>
        <a:lstStyle/>
        <a:p>
          <a:pPr marL="468000" indent="-324000">
            <a:lnSpc>
              <a:spcPct val="100000"/>
            </a:lnSpc>
            <a:spcAft>
              <a:spcPts val="600"/>
            </a:spcAft>
          </a:pPr>
          <a:r>
            <a:rPr lang="en-US" sz="2200" dirty="0"/>
            <a:t>Legal </a:t>
          </a:r>
        </a:p>
      </dgm:t>
    </dgm:pt>
    <dgm:pt modelId="{F22153D1-1174-4648-A539-BF0EDA12C669}" type="parTrans" cxnId="{4CC24F7F-F778-40CA-AEC7-367CFF67A946}">
      <dgm:prSet/>
      <dgm:spPr/>
      <dgm:t>
        <a:bodyPr/>
        <a:lstStyle/>
        <a:p>
          <a:endParaRPr lang="en-US" sz="2400"/>
        </a:p>
      </dgm:t>
    </dgm:pt>
    <dgm:pt modelId="{D5EC57BB-BB21-40C6-B7C8-65275605DC59}" type="sibTrans" cxnId="{4CC24F7F-F778-40CA-AEC7-367CFF67A946}">
      <dgm:prSet/>
      <dgm:spPr/>
      <dgm:t>
        <a:bodyPr/>
        <a:lstStyle/>
        <a:p>
          <a:endParaRPr lang="en-US" sz="2400"/>
        </a:p>
      </dgm:t>
    </dgm:pt>
    <dgm:pt modelId="{CC4A34AC-1BC3-4F8D-B10E-44687D313ABC}">
      <dgm:prSet custT="1"/>
      <dgm:spPr/>
      <dgm:t>
        <a:bodyPr/>
        <a:lstStyle/>
        <a:p>
          <a:pPr marL="468000" indent="-324000">
            <a:lnSpc>
              <a:spcPct val="100000"/>
            </a:lnSpc>
            <a:spcBef>
              <a:spcPts val="0"/>
            </a:spcBef>
            <a:spcAft>
              <a:spcPts val="600"/>
            </a:spcAft>
          </a:pPr>
          <a:r>
            <a:rPr lang="en-US" sz="2200" dirty="0"/>
            <a:t>Prohibition of forced return </a:t>
          </a:r>
        </a:p>
      </dgm:t>
    </dgm:pt>
    <dgm:pt modelId="{9D923433-623F-486C-A7E5-879B391A5E85}" type="parTrans" cxnId="{F2A7DDD3-3EF3-4ECD-B692-73D3638F5DD2}">
      <dgm:prSet/>
      <dgm:spPr/>
      <dgm:t>
        <a:bodyPr/>
        <a:lstStyle/>
        <a:p>
          <a:endParaRPr lang="en-US" sz="2400"/>
        </a:p>
      </dgm:t>
    </dgm:pt>
    <dgm:pt modelId="{520A60B1-7425-4571-AC1D-01963D99D72B}" type="sibTrans" cxnId="{F2A7DDD3-3EF3-4ECD-B692-73D3638F5DD2}">
      <dgm:prSet/>
      <dgm:spPr/>
      <dgm:t>
        <a:bodyPr/>
        <a:lstStyle/>
        <a:p>
          <a:endParaRPr lang="en-US" sz="2400"/>
        </a:p>
      </dgm:t>
    </dgm:pt>
    <dgm:pt modelId="{99EE2BF9-0D3D-4D24-8EC9-A15C2D7D55B9}">
      <dgm:prSet custT="1"/>
      <dgm:spPr/>
      <dgm:t>
        <a:bodyPr/>
        <a:lstStyle/>
        <a:p>
          <a:pPr marL="468000" indent="-324000">
            <a:lnSpc>
              <a:spcPct val="100000"/>
            </a:lnSpc>
            <a:spcAft>
              <a:spcPts val="600"/>
            </a:spcAft>
          </a:pPr>
          <a:r>
            <a:rPr lang="en-US" sz="2200" dirty="0"/>
            <a:t>No separation of families </a:t>
          </a:r>
        </a:p>
      </dgm:t>
    </dgm:pt>
    <dgm:pt modelId="{69FE42FE-F9FE-4149-BED7-6C531D9C3546}" type="parTrans" cxnId="{65E0AF11-514F-42D7-886D-75A0F065AB92}">
      <dgm:prSet/>
      <dgm:spPr/>
      <dgm:t>
        <a:bodyPr/>
        <a:lstStyle/>
        <a:p>
          <a:endParaRPr lang="en-US" sz="2400"/>
        </a:p>
      </dgm:t>
    </dgm:pt>
    <dgm:pt modelId="{21887FFF-6D9E-422C-961C-BB753332C16F}" type="sibTrans" cxnId="{65E0AF11-514F-42D7-886D-75A0F065AB92}">
      <dgm:prSet/>
      <dgm:spPr/>
      <dgm:t>
        <a:bodyPr/>
        <a:lstStyle/>
        <a:p>
          <a:endParaRPr lang="en-US" sz="2400"/>
        </a:p>
      </dgm:t>
    </dgm:pt>
    <dgm:pt modelId="{83FFECFE-AE22-4953-AB87-21B57E83FF2C}">
      <dgm:prSet custT="1"/>
      <dgm:spPr/>
      <dgm:t>
        <a:bodyPr/>
        <a:lstStyle/>
        <a:p>
          <a:pPr marL="468000" indent="-324000">
            <a:lnSpc>
              <a:spcPct val="100000"/>
            </a:lnSpc>
            <a:spcAft>
              <a:spcPts val="600"/>
            </a:spcAft>
          </a:pPr>
          <a:r>
            <a:rPr lang="en-US" sz="2200" dirty="0"/>
            <a:t>No manipulation</a:t>
          </a:r>
        </a:p>
      </dgm:t>
    </dgm:pt>
    <dgm:pt modelId="{BC05DD60-0C07-4C02-94C4-96C4731346E9}" type="parTrans" cxnId="{25D6F37E-EB9C-4379-9D5F-9A862347925B}">
      <dgm:prSet/>
      <dgm:spPr/>
      <dgm:t>
        <a:bodyPr/>
        <a:lstStyle/>
        <a:p>
          <a:endParaRPr lang="en-US" sz="2400"/>
        </a:p>
      </dgm:t>
    </dgm:pt>
    <dgm:pt modelId="{8B0A699B-653E-4D56-BAE8-DCDA1D27D30E}" type="sibTrans" cxnId="{25D6F37E-EB9C-4379-9D5F-9A862347925B}">
      <dgm:prSet/>
      <dgm:spPr/>
      <dgm:t>
        <a:bodyPr/>
        <a:lstStyle/>
        <a:p>
          <a:endParaRPr lang="en-US" sz="2400"/>
        </a:p>
      </dgm:t>
    </dgm:pt>
    <dgm:pt modelId="{73DAA59C-17F9-44B1-A2F1-E1A19100B825}" type="pres">
      <dgm:prSet presAssocID="{83DC7657-E7EE-41B3-8913-6B8D5533B77C}" presName="Name0" presStyleCnt="0">
        <dgm:presLayoutVars>
          <dgm:dir/>
          <dgm:animLvl val="lvl"/>
          <dgm:resizeHandles val="exact"/>
        </dgm:presLayoutVars>
      </dgm:prSet>
      <dgm:spPr/>
    </dgm:pt>
    <dgm:pt modelId="{9CAB8648-7E6E-4EB6-BA30-22A203FCE1EE}" type="pres">
      <dgm:prSet presAssocID="{54637CCC-AE42-40E8-B4B2-DC8C5F644187}" presName="composite" presStyleCnt="0"/>
      <dgm:spPr/>
    </dgm:pt>
    <dgm:pt modelId="{4968DE7F-D27A-4E1F-8903-94FDF46CDC53}" type="pres">
      <dgm:prSet presAssocID="{54637CCC-AE42-40E8-B4B2-DC8C5F644187}" presName="parTx" presStyleLbl="alignNode1" presStyleIdx="0" presStyleCnt="3" custScaleY="100000">
        <dgm:presLayoutVars>
          <dgm:chMax val="0"/>
          <dgm:chPref val="0"/>
          <dgm:bulletEnabled val="1"/>
        </dgm:presLayoutVars>
      </dgm:prSet>
      <dgm:spPr/>
    </dgm:pt>
    <dgm:pt modelId="{A6599D6D-C3F3-4204-BE57-4738BEEEAC3C}" type="pres">
      <dgm:prSet presAssocID="{54637CCC-AE42-40E8-B4B2-DC8C5F644187}" presName="desTx" presStyleLbl="alignAccFollowNode1" presStyleIdx="0" presStyleCnt="3">
        <dgm:presLayoutVars>
          <dgm:bulletEnabled val="1"/>
        </dgm:presLayoutVars>
      </dgm:prSet>
      <dgm:spPr/>
    </dgm:pt>
    <dgm:pt modelId="{DAD05464-DCB9-457D-9A4F-026CF24FE370}" type="pres">
      <dgm:prSet presAssocID="{BE665F1A-8AF1-471E-8600-F74FA1FC0C4B}" presName="space" presStyleCnt="0"/>
      <dgm:spPr/>
    </dgm:pt>
    <dgm:pt modelId="{8DA24965-FF7B-402D-96AA-AF5AFE4D3069}" type="pres">
      <dgm:prSet presAssocID="{DA972424-8F42-4858-950B-271270957E33}" presName="composite" presStyleCnt="0"/>
      <dgm:spPr/>
    </dgm:pt>
    <dgm:pt modelId="{05A10C10-5B13-41EC-BE5D-C3BD5D26D058}" type="pres">
      <dgm:prSet presAssocID="{DA972424-8F42-4858-950B-271270957E33}" presName="parTx" presStyleLbl="alignNode1" presStyleIdx="1" presStyleCnt="3">
        <dgm:presLayoutVars>
          <dgm:chMax val="0"/>
          <dgm:chPref val="0"/>
          <dgm:bulletEnabled val="1"/>
        </dgm:presLayoutVars>
      </dgm:prSet>
      <dgm:spPr/>
    </dgm:pt>
    <dgm:pt modelId="{A7D01F5A-05A7-4893-B472-EA242DEB532B}" type="pres">
      <dgm:prSet presAssocID="{DA972424-8F42-4858-950B-271270957E33}" presName="desTx" presStyleLbl="alignAccFollowNode1" presStyleIdx="1" presStyleCnt="3">
        <dgm:presLayoutVars>
          <dgm:bulletEnabled val="1"/>
        </dgm:presLayoutVars>
      </dgm:prSet>
      <dgm:spPr/>
    </dgm:pt>
    <dgm:pt modelId="{8AC5E315-A9D2-499B-B606-6DC541A0C436}" type="pres">
      <dgm:prSet presAssocID="{2535B603-9E19-4907-9B09-8755ADC4A58D}" presName="space" presStyleCnt="0"/>
      <dgm:spPr/>
    </dgm:pt>
    <dgm:pt modelId="{862E5A7B-151A-41C2-8597-7CE32728C208}" type="pres">
      <dgm:prSet presAssocID="{801CE7F1-7545-407E-AA58-A18E208A7F57}" presName="composite" presStyleCnt="0"/>
      <dgm:spPr/>
    </dgm:pt>
    <dgm:pt modelId="{D6A715C0-24FD-4ED2-91B9-4DB4C11FC151}" type="pres">
      <dgm:prSet presAssocID="{801CE7F1-7545-407E-AA58-A18E208A7F57}" presName="parTx" presStyleLbl="alignNode1" presStyleIdx="2" presStyleCnt="3">
        <dgm:presLayoutVars>
          <dgm:chMax val="0"/>
          <dgm:chPref val="0"/>
          <dgm:bulletEnabled val="1"/>
        </dgm:presLayoutVars>
      </dgm:prSet>
      <dgm:spPr/>
    </dgm:pt>
    <dgm:pt modelId="{37DC5ADD-505A-40ED-B53D-C21ED06BAB07}" type="pres">
      <dgm:prSet presAssocID="{801CE7F1-7545-407E-AA58-A18E208A7F57}" presName="desTx" presStyleLbl="alignAccFollowNode1" presStyleIdx="2" presStyleCnt="3">
        <dgm:presLayoutVars>
          <dgm:bulletEnabled val="1"/>
        </dgm:presLayoutVars>
      </dgm:prSet>
      <dgm:spPr/>
    </dgm:pt>
  </dgm:ptLst>
  <dgm:cxnLst>
    <dgm:cxn modelId="{F4A9500D-9AA6-4288-B974-40681B3D3EC7}" type="presOf" srcId="{5AA330E5-E922-4072-9421-D5D93152A5F2}" destId="{A6599D6D-C3F3-4204-BE57-4738BEEEAC3C}" srcOrd="0" destOrd="2" presId="urn:microsoft.com/office/officeart/2005/8/layout/hList1"/>
    <dgm:cxn modelId="{65E0AF11-514F-42D7-886D-75A0F065AB92}" srcId="{801CE7F1-7545-407E-AA58-A18E208A7F57}" destId="{99EE2BF9-0D3D-4D24-8EC9-A15C2D7D55B9}" srcOrd="3" destOrd="0" parTransId="{69FE42FE-F9FE-4149-BED7-6C531D9C3546}" sibTransId="{21887FFF-6D9E-422C-961C-BB753332C16F}"/>
    <dgm:cxn modelId="{65EAF95C-1DAF-4C0A-9A59-0ACA86E59E1D}" srcId="{83DC7657-E7EE-41B3-8913-6B8D5533B77C}" destId="{54637CCC-AE42-40E8-B4B2-DC8C5F644187}" srcOrd="0" destOrd="0" parTransId="{002D5FB3-1C26-4B89-A78E-22120D8D567C}" sibTransId="{BE665F1A-8AF1-471E-8600-F74FA1FC0C4B}"/>
    <dgm:cxn modelId="{9E928F44-8B3E-4C3A-99D0-8341C8FD63B9}" type="presOf" srcId="{83DC7657-E7EE-41B3-8913-6B8D5533B77C}" destId="{73DAA59C-17F9-44B1-A2F1-E1A19100B825}" srcOrd="0" destOrd="0" presId="urn:microsoft.com/office/officeart/2005/8/layout/hList1"/>
    <dgm:cxn modelId="{2D9DE06B-9AB4-47F7-9610-EFE9D6327526}" type="presOf" srcId="{CC4A34AC-1BC3-4F8D-B10E-44687D313ABC}" destId="{A6599D6D-C3F3-4204-BE57-4738BEEEAC3C}" srcOrd="0" destOrd="1" presId="urn:microsoft.com/office/officeart/2005/8/layout/hList1"/>
    <dgm:cxn modelId="{EF1B3F6E-5BA4-411D-9D68-B519F35E96F7}" type="presOf" srcId="{6DD2DC9F-5B42-436C-94C2-E062DDDA366E}" destId="{A7D01F5A-05A7-4893-B472-EA242DEB532B}" srcOrd="0" destOrd="1" presId="urn:microsoft.com/office/officeart/2005/8/layout/hList1"/>
    <dgm:cxn modelId="{AEA08A70-9739-4698-9BD9-B0A24789EF4C}" srcId="{801CE7F1-7545-407E-AA58-A18E208A7F57}" destId="{C5CE1278-6C1E-44D5-B4A0-5A567B302C95}" srcOrd="0" destOrd="0" parTransId="{CE485FAE-01A6-4FF7-A1F7-282E85D6DD8C}" sibTransId="{6C6BDFB5-0A4B-4E4B-A360-390C15901982}"/>
    <dgm:cxn modelId="{6E684153-B663-42F2-9CC0-B84C228353AD}" srcId="{54637CCC-AE42-40E8-B4B2-DC8C5F644187}" destId="{DE008F4E-210E-4451-A475-BC288073E343}" srcOrd="0" destOrd="0" parTransId="{8101EFFF-C8C5-4A54-BF06-4AA1920075BC}" sibTransId="{D4D9AEDE-25D5-4326-9DCB-FD7935579D0E}"/>
    <dgm:cxn modelId="{B44B887B-F4C3-4508-925D-F02EB2C0C941}" type="presOf" srcId="{801CE7F1-7545-407E-AA58-A18E208A7F57}" destId="{D6A715C0-24FD-4ED2-91B9-4DB4C11FC151}" srcOrd="0" destOrd="0" presId="urn:microsoft.com/office/officeart/2005/8/layout/hList1"/>
    <dgm:cxn modelId="{25D6F37E-EB9C-4379-9D5F-9A862347925B}" srcId="{801CE7F1-7545-407E-AA58-A18E208A7F57}" destId="{83FFECFE-AE22-4953-AB87-21B57E83FF2C}" srcOrd="2" destOrd="0" parTransId="{BC05DD60-0C07-4C02-94C4-96C4731346E9}" sibTransId="{8B0A699B-653E-4D56-BAE8-DCDA1D27D30E}"/>
    <dgm:cxn modelId="{4CC24F7F-F778-40CA-AEC7-367CFF67A946}" srcId="{DA972424-8F42-4858-950B-271270957E33}" destId="{B077B032-6598-44F3-A1A2-08F51DC8B45A}" srcOrd="2" destOrd="0" parTransId="{F22153D1-1174-4648-A539-BF0EDA12C669}" sibTransId="{D5EC57BB-BB21-40C6-B7C8-65275605DC59}"/>
    <dgm:cxn modelId="{2330A695-169F-471A-ABBA-B6EC321CF913}" srcId="{54637CCC-AE42-40E8-B4B2-DC8C5F644187}" destId="{5AA330E5-E922-4072-9421-D5D93152A5F2}" srcOrd="2" destOrd="0" parTransId="{720C721F-A6F3-4488-B890-A43F651BC7B9}" sibTransId="{4DED92CD-C231-467C-9C18-98F1846D2A5C}"/>
    <dgm:cxn modelId="{9E40ADC2-B3BC-4534-BC9C-58AC84534894}" srcId="{DA972424-8F42-4858-950B-271270957E33}" destId="{0B68DB12-A823-4D53-B47E-11CEDD660BBD}" srcOrd="0" destOrd="0" parTransId="{150600FD-1D5F-4443-81E2-7C5DF1E748FE}" sibTransId="{9BE0233D-FC65-4232-8FA2-34141E5393B6}"/>
    <dgm:cxn modelId="{E0FFDCC5-A58F-44A5-8CE9-185B0D3C7E2D}" srcId="{83DC7657-E7EE-41B3-8913-6B8D5533B77C}" destId="{DA972424-8F42-4858-950B-271270957E33}" srcOrd="1" destOrd="0" parTransId="{4329C2F3-647D-42A8-AB50-8B89A3631F8B}" sibTransId="{2535B603-9E19-4907-9B09-8755ADC4A58D}"/>
    <dgm:cxn modelId="{AD0D1AC8-583B-4B68-9E97-610E5430BCC9}" srcId="{83DC7657-E7EE-41B3-8913-6B8D5533B77C}" destId="{801CE7F1-7545-407E-AA58-A18E208A7F57}" srcOrd="2" destOrd="0" parTransId="{C8183BD9-CA49-41BB-B633-6531EED5BCD3}" sibTransId="{FB11D994-B929-4FF3-8C35-378F97866D50}"/>
    <dgm:cxn modelId="{70A744CC-689F-4FA1-9AEF-1AB96F19707C}" srcId="{DA972424-8F42-4858-950B-271270957E33}" destId="{6DD2DC9F-5B42-436C-94C2-E062DDDA366E}" srcOrd="1" destOrd="0" parTransId="{F00FAA07-2918-4608-A647-B9DC9E954E5B}" sibTransId="{124F71D8-6CF2-4CA0-BF17-BE1DCF85518E}"/>
    <dgm:cxn modelId="{F2A7DDD3-3EF3-4ECD-B692-73D3638F5DD2}" srcId="{54637CCC-AE42-40E8-B4B2-DC8C5F644187}" destId="{CC4A34AC-1BC3-4F8D-B10E-44687D313ABC}" srcOrd="1" destOrd="0" parTransId="{9D923433-623F-486C-A7E5-879B391A5E85}" sibTransId="{520A60B1-7425-4571-AC1D-01963D99D72B}"/>
    <dgm:cxn modelId="{70D2DADC-9838-4E9B-8188-0399FD5AF0D0}" type="presOf" srcId="{419A0139-55D2-490E-B426-A748E6B81222}" destId="{37DC5ADD-505A-40ED-B53D-C21ED06BAB07}" srcOrd="0" destOrd="1" presId="urn:microsoft.com/office/officeart/2005/8/layout/hList1"/>
    <dgm:cxn modelId="{5ED59EDE-D5CD-4D35-8D33-15717480B24C}" type="presOf" srcId="{99EE2BF9-0D3D-4D24-8EC9-A15C2D7D55B9}" destId="{37DC5ADD-505A-40ED-B53D-C21ED06BAB07}" srcOrd="0" destOrd="3" presId="urn:microsoft.com/office/officeart/2005/8/layout/hList1"/>
    <dgm:cxn modelId="{FDBE16E7-0FB8-4B14-8B96-4BA9807ACF07}" type="presOf" srcId="{C5CE1278-6C1E-44D5-B4A0-5A567B302C95}" destId="{37DC5ADD-505A-40ED-B53D-C21ED06BAB07}" srcOrd="0" destOrd="0" presId="urn:microsoft.com/office/officeart/2005/8/layout/hList1"/>
    <dgm:cxn modelId="{E89C6BEA-C7AE-4412-90EC-1E8197C8E0E8}" type="presOf" srcId="{DE008F4E-210E-4451-A475-BC288073E343}" destId="{A6599D6D-C3F3-4204-BE57-4738BEEEAC3C}" srcOrd="0" destOrd="0" presId="urn:microsoft.com/office/officeart/2005/8/layout/hList1"/>
    <dgm:cxn modelId="{182BACF2-5D5B-4A2C-AA30-84043ADFD2B5}" srcId="{801CE7F1-7545-407E-AA58-A18E208A7F57}" destId="{419A0139-55D2-490E-B426-A748E6B81222}" srcOrd="1" destOrd="0" parTransId="{7A263A2C-EF92-42A0-AFF0-A53CA4FF6930}" sibTransId="{DB8EA836-D556-44D1-B82D-481D0AFBF475}"/>
    <dgm:cxn modelId="{6EDEFBF3-55EF-49EF-B16A-FF50AB6CE3C9}" type="presOf" srcId="{B077B032-6598-44F3-A1A2-08F51DC8B45A}" destId="{A7D01F5A-05A7-4893-B472-EA242DEB532B}" srcOrd="0" destOrd="2" presId="urn:microsoft.com/office/officeart/2005/8/layout/hList1"/>
    <dgm:cxn modelId="{F3867FF6-1E23-4384-9A6D-12E1FAF3A50B}" type="presOf" srcId="{0B68DB12-A823-4D53-B47E-11CEDD660BBD}" destId="{A7D01F5A-05A7-4893-B472-EA242DEB532B}" srcOrd="0" destOrd="0" presId="urn:microsoft.com/office/officeart/2005/8/layout/hList1"/>
    <dgm:cxn modelId="{B1C746F9-B3AF-4AB5-BE29-20F06011AAF6}" type="presOf" srcId="{DA972424-8F42-4858-950B-271270957E33}" destId="{05A10C10-5B13-41EC-BE5D-C3BD5D26D058}" srcOrd="0" destOrd="0" presId="urn:microsoft.com/office/officeart/2005/8/layout/hList1"/>
    <dgm:cxn modelId="{5A1C61FD-ACDC-4C7F-A32E-B926965910E6}" type="presOf" srcId="{54637CCC-AE42-40E8-B4B2-DC8C5F644187}" destId="{4968DE7F-D27A-4E1F-8903-94FDF46CDC53}" srcOrd="0" destOrd="0" presId="urn:microsoft.com/office/officeart/2005/8/layout/hList1"/>
    <dgm:cxn modelId="{495771FF-9965-4929-B52D-ADA1C03294E1}" type="presOf" srcId="{83FFECFE-AE22-4953-AB87-21B57E83FF2C}" destId="{37DC5ADD-505A-40ED-B53D-C21ED06BAB07}" srcOrd="0" destOrd="2" presId="urn:microsoft.com/office/officeart/2005/8/layout/hList1"/>
    <dgm:cxn modelId="{9A574A89-D2E5-458D-904D-9C5E45322A56}" type="presParOf" srcId="{73DAA59C-17F9-44B1-A2F1-E1A19100B825}" destId="{9CAB8648-7E6E-4EB6-BA30-22A203FCE1EE}" srcOrd="0" destOrd="0" presId="urn:microsoft.com/office/officeart/2005/8/layout/hList1"/>
    <dgm:cxn modelId="{C5815E7C-A236-4A4A-AB93-7FFBB8847AF6}" type="presParOf" srcId="{9CAB8648-7E6E-4EB6-BA30-22A203FCE1EE}" destId="{4968DE7F-D27A-4E1F-8903-94FDF46CDC53}" srcOrd="0" destOrd="0" presId="urn:microsoft.com/office/officeart/2005/8/layout/hList1"/>
    <dgm:cxn modelId="{268C530D-E57B-47DE-A85F-BF428C40B7E2}" type="presParOf" srcId="{9CAB8648-7E6E-4EB6-BA30-22A203FCE1EE}" destId="{A6599D6D-C3F3-4204-BE57-4738BEEEAC3C}" srcOrd="1" destOrd="0" presId="urn:microsoft.com/office/officeart/2005/8/layout/hList1"/>
    <dgm:cxn modelId="{BF8D26DB-3080-43DE-9325-60D9B8E25383}" type="presParOf" srcId="{73DAA59C-17F9-44B1-A2F1-E1A19100B825}" destId="{DAD05464-DCB9-457D-9A4F-026CF24FE370}" srcOrd="1" destOrd="0" presId="urn:microsoft.com/office/officeart/2005/8/layout/hList1"/>
    <dgm:cxn modelId="{EC1CB6FF-C70C-426C-B2FF-21D1ABDFE482}" type="presParOf" srcId="{73DAA59C-17F9-44B1-A2F1-E1A19100B825}" destId="{8DA24965-FF7B-402D-96AA-AF5AFE4D3069}" srcOrd="2" destOrd="0" presId="urn:microsoft.com/office/officeart/2005/8/layout/hList1"/>
    <dgm:cxn modelId="{73DB03FB-0FDA-4E29-9754-190A056E1AC9}" type="presParOf" srcId="{8DA24965-FF7B-402D-96AA-AF5AFE4D3069}" destId="{05A10C10-5B13-41EC-BE5D-C3BD5D26D058}" srcOrd="0" destOrd="0" presId="urn:microsoft.com/office/officeart/2005/8/layout/hList1"/>
    <dgm:cxn modelId="{87EA0DA8-84BA-404B-B359-6377D4214A09}" type="presParOf" srcId="{8DA24965-FF7B-402D-96AA-AF5AFE4D3069}" destId="{A7D01F5A-05A7-4893-B472-EA242DEB532B}" srcOrd="1" destOrd="0" presId="urn:microsoft.com/office/officeart/2005/8/layout/hList1"/>
    <dgm:cxn modelId="{CBEFC1E1-F794-4AC4-BC83-2BF33721075B}" type="presParOf" srcId="{73DAA59C-17F9-44B1-A2F1-E1A19100B825}" destId="{8AC5E315-A9D2-499B-B606-6DC541A0C436}" srcOrd="3" destOrd="0" presId="urn:microsoft.com/office/officeart/2005/8/layout/hList1"/>
    <dgm:cxn modelId="{E613E88E-1FEA-4D1B-8350-B5F8E2E809AF}" type="presParOf" srcId="{73DAA59C-17F9-44B1-A2F1-E1A19100B825}" destId="{862E5A7B-151A-41C2-8597-7CE32728C208}" srcOrd="4" destOrd="0" presId="urn:microsoft.com/office/officeart/2005/8/layout/hList1"/>
    <dgm:cxn modelId="{E892138E-8AEA-46F0-BE8C-F33E885AFA69}" type="presParOf" srcId="{862E5A7B-151A-41C2-8597-7CE32728C208}" destId="{D6A715C0-24FD-4ED2-91B9-4DB4C11FC151}" srcOrd="0" destOrd="0" presId="urn:microsoft.com/office/officeart/2005/8/layout/hList1"/>
    <dgm:cxn modelId="{E2E3661C-2723-479D-B282-FA817E3842F7}" type="presParOf" srcId="{862E5A7B-151A-41C2-8597-7CE32728C208}" destId="{37DC5ADD-505A-40ED-B53D-C21ED06BAB0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68DE7F-D27A-4E1F-8903-94FDF46CDC53}">
      <dsp:nvSpPr>
        <dsp:cNvPr id="0" name=""/>
        <dsp:cNvSpPr/>
      </dsp:nvSpPr>
      <dsp:spPr>
        <a:xfrm>
          <a:off x="3479" y="229263"/>
          <a:ext cx="3392648" cy="1357059"/>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dirty="0"/>
            <a:t>Voluntariness</a:t>
          </a:r>
        </a:p>
      </dsp:txBody>
      <dsp:txXfrm>
        <a:off x="3479" y="229263"/>
        <a:ext cx="3392648" cy="1357059"/>
      </dsp:txXfrm>
    </dsp:sp>
    <dsp:sp modelId="{A6599D6D-C3F3-4204-BE57-4738BEEEAC3C}">
      <dsp:nvSpPr>
        <dsp:cNvPr id="0" name=""/>
        <dsp:cNvSpPr/>
      </dsp:nvSpPr>
      <dsp:spPr>
        <a:xfrm>
          <a:off x="3479" y="1586323"/>
          <a:ext cx="3392648" cy="2854800"/>
        </a:xfrm>
        <a:prstGeom prst="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468000" lvl="1" indent="-324000" algn="l" defTabSz="977900">
            <a:lnSpc>
              <a:spcPct val="100000"/>
            </a:lnSpc>
            <a:spcBef>
              <a:spcPct val="0"/>
            </a:spcBef>
            <a:spcAft>
              <a:spcPts val="600"/>
            </a:spcAft>
            <a:buChar char="•"/>
          </a:pPr>
          <a:r>
            <a:rPr lang="en-US" sz="2200" kern="1200" dirty="0"/>
            <a:t>Freedom of movement</a:t>
          </a:r>
        </a:p>
        <a:p>
          <a:pPr marL="468000" lvl="1" indent="-324000" algn="l" defTabSz="977900">
            <a:lnSpc>
              <a:spcPct val="100000"/>
            </a:lnSpc>
            <a:spcBef>
              <a:spcPct val="0"/>
            </a:spcBef>
            <a:spcAft>
              <a:spcPts val="600"/>
            </a:spcAft>
            <a:buChar char="•"/>
          </a:pPr>
          <a:r>
            <a:rPr lang="en-US" sz="2200" kern="1200" dirty="0"/>
            <a:t>Prohibition of forced return </a:t>
          </a:r>
        </a:p>
        <a:p>
          <a:pPr marL="468000" lvl="1" indent="-324000" algn="l" defTabSz="977900">
            <a:lnSpc>
              <a:spcPct val="100000"/>
            </a:lnSpc>
            <a:spcBef>
              <a:spcPct val="0"/>
            </a:spcBef>
            <a:spcAft>
              <a:spcPts val="600"/>
            </a:spcAft>
            <a:buChar char="•"/>
          </a:pPr>
          <a:r>
            <a:rPr lang="en-US" sz="2200" kern="1200" dirty="0"/>
            <a:t>Informed decision making</a:t>
          </a:r>
        </a:p>
      </dsp:txBody>
      <dsp:txXfrm>
        <a:off x="3479" y="1586323"/>
        <a:ext cx="3392648" cy="2854800"/>
      </dsp:txXfrm>
    </dsp:sp>
    <dsp:sp modelId="{05A10C10-5B13-41EC-BE5D-C3BD5D26D058}">
      <dsp:nvSpPr>
        <dsp:cNvPr id="0" name=""/>
        <dsp:cNvSpPr/>
      </dsp:nvSpPr>
      <dsp:spPr>
        <a:xfrm>
          <a:off x="3871098" y="229263"/>
          <a:ext cx="3392648" cy="1357059"/>
        </a:xfrm>
        <a:prstGeom prst="rect">
          <a:avLst/>
        </a:prstGeom>
        <a:gradFill rotWithShape="0">
          <a:gsLst>
            <a:gs pos="0">
              <a:schemeClr val="accent5">
                <a:hueOff val="-3379271"/>
                <a:satOff val="-8710"/>
                <a:lumOff val="-5883"/>
                <a:alphaOff val="0"/>
                <a:lumMod val="110000"/>
                <a:satMod val="105000"/>
                <a:tint val="67000"/>
              </a:schemeClr>
            </a:gs>
            <a:gs pos="50000">
              <a:schemeClr val="accent5">
                <a:hueOff val="-3379271"/>
                <a:satOff val="-8710"/>
                <a:lumOff val="-5883"/>
                <a:alphaOff val="0"/>
                <a:lumMod val="105000"/>
                <a:satMod val="103000"/>
                <a:tint val="73000"/>
              </a:schemeClr>
            </a:gs>
            <a:gs pos="100000">
              <a:schemeClr val="accent5">
                <a:hueOff val="-3379271"/>
                <a:satOff val="-8710"/>
                <a:lumOff val="-5883"/>
                <a:alphaOff val="0"/>
                <a:lumMod val="105000"/>
                <a:satMod val="109000"/>
                <a:tint val="81000"/>
              </a:schemeClr>
            </a:gs>
          </a:gsLst>
          <a:lin ang="5400000" scaled="0"/>
        </a:gradFill>
        <a:ln w="6350" cap="flat" cmpd="sng" algn="ctr">
          <a:solidFill>
            <a:schemeClr val="accent5">
              <a:hueOff val="-3379271"/>
              <a:satOff val="-8710"/>
              <a:lumOff val="-5883"/>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dirty="0"/>
            <a:t>Safety</a:t>
          </a:r>
          <a:r>
            <a:rPr lang="en-US" sz="2400" kern="1200" dirty="0"/>
            <a:t> </a:t>
          </a:r>
        </a:p>
      </dsp:txBody>
      <dsp:txXfrm>
        <a:off x="3871098" y="229263"/>
        <a:ext cx="3392648" cy="1357059"/>
      </dsp:txXfrm>
    </dsp:sp>
    <dsp:sp modelId="{A7D01F5A-05A7-4893-B472-EA242DEB532B}">
      <dsp:nvSpPr>
        <dsp:cNvPr id="0" name=""/>
        <dsp:cNvSpPr/>
      </dsp:nvSpPr>
      <dsp:spPr>
        <a:xfrm>
          <a:off x="3871098" y="1586323"/>
          <a:ext cx="3392648" cy="2854800"/>
        </a:xfrm>
        <a:prstGeom prst="rect">
          <a:avLst/>
        </a:prstGeom>
        <a:solidFill>
          <a:schemeClr val="accent5">
            <a:tint val="40000"/>
            <a:alpha val="90000"/>
            <a:hueOff val="-3369881"/>
            <a:satOff val="-11416"/>
            <a:lumOff val="-1464"/>
            <a:alphaOff val="0"/>
          </a:schemeClr>
        </a:solidFill>
        <a:ln w="6350" cap="flat" cmpd="sng" algn="ctr">
          <a:solidFill>
            <a:schemeClr val="accent5">
              <a:tint val="40000"/>
              <a:alpha val="90000"/>
              <a:hueOff val="-3369881"/>
              <a:satOff val="-11416"/>
              <a:lumOff val="-1464"/>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468000" lvl="1" indent="-324000" algn="l" defTabSz="977900">
            <a:lnSpc>
              <a:spcPct val="100000"/>
            </a:lnSpc>
            <a:spcBef>
              <a:spcPct val="0"/>
            </a:spcBef>
            <a:spcAft>
              <a:spcPts val="600"/>
            </a:spcAft>
            <a:buChar char="•"/>
          </a:pPr>
          <a:r>
            <a:rPr lang="en-US" sz="2200" kern="1200" dirty="0"/>
            <a:t>Physical </a:t>
          </a:r>
        </a:p>
        <a:p>
          <a:pPr marL="468000" lvl="1" indent="-324000" algn="l" defTabSz="977900">
            <a:lnSpc>
              <a:spcPct val="100000"/>
            </a:lnSpc>
            <a:spcBef>
              <a:spcPct val="0"/>
            </a:spcBef>
            <a:spcAft>
              <a:spcPts val="600"/>
            </a:spcAft>
            <a:buChar char="•"/>
          </a:pPr>
          <a:r>
            <a:rPr lang="en-US" sz="2200" kern="1200" dirty="0"/>
            <a:t>Material </a:t>
          </a:r>
        </a:p>
        <a:p>
          <a:pPr marL="468000" lvl="1" indent="-324000" algn="l" defTabSz="977900">
            <a:lnSpc>
              <a:spcPct val="100000"/>
            </a:lnSpc>
            <a:spcBef>
              <a:spcPct val="0"/>
            </a:spcBef>
            <a:spcAft>
              <a:spcPts val="600"/>
            </a:spcAft>
            <a:buChar char="•"/>
          </a:pPr>
          <a:r>
            <a:rPr lang="en-US" sz="2200" kern="1200" dirty="0"/>
            <a:t>Legal </a:t>
          </a:r>
        </a:p>
      </dsp:txBody>
      <dsp:txXfrm>
        <a:off x="3871098" y="1586323"/>
        <a:ext cx="3392648" cy="2854800"/>
      </dsp:txXfrm>
    </dsp:sp>
    <dsp:sp modelId="{D6A715C0-24FD-4ED2-91B9-4DB4C11FC151}">
      <dsp:nvSpPr>
        <dsp:cNvPr id="0" name=""/>
        <dsp:cNvSpPr/>
      </dsp:nvSpPr>
      <dsp:spPr>
        <a:xfrm>
          <a:off x="7738717" y="229263"/>
          <a:ext cx="3392648" cy="1357059"/>
        </a:xfrm>
        <a:prstGeom prst="rect">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w="6350" cap="flat" cmpd="sng" algn="ctr">
          <a:solidFill>
            <a:schemeClr val="accent5">
              <a:hueOff val="-6758543"/>
              <a:satOff val="-17419"/>
              <a:lumOff val="-11765"/>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dirty="0"/>
            <a:t>Dignity</a:t>
          </a:r>
        </a:p>
      </dsp:txBody>
      <dsp:txXfrm>
        <a:off x="7738717" y="229263"/>
        <a:ext cx="3392648" cy="1357059"/>
      </dsp:txXfrm>
    </dsp:sp>
    <dsp:sp modelId="{37DC5ADD-505A-40ED-B53D-C21ED06BAB07}">
      <dsp:nvSpPr>
        <dsp:cNvPr id="0" name=""/>
        <dsp:cNvSpPr/>
      </dsp:nvSpPr>
      <dsp:spPr>
        <a:xfrm>
          <a:off x="7738717" y="1586323"/>
          <a:ext cx="3392648" cy="2854800"/>
        </a:xfrm>
        <a:prstGeom prst="rect">
          <a:avLst/>
        </a:prstGeom>
        <a:solidFill>
          <a:schemeClr val="accent5">
            <a:tint val="40000"/>
            <a:alpha val="90000"/>
            <a:hueOff val="-6739762"/>
            <a:satOff val="-22832"/>
            <a:lumOff val="-2928"/>
            <a:alphaOff val="0"/>
          </a:schemeClr>
        </a:solidFill>
        <a:ln w="6350" cap="flat" cmpd="sng" algn="ctr">
          <a:solidFill>
            <a:schemeClr val="accent5">
              <a:tint val="40000"/>
              <a:alpha val="90000"/>
              <a:hueOff val="-6739762"/>
              <a:satOff val="-22832"/>
              <a:lumOff val="-292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468000" lvl="1" indent="-324000" algn="l" defTabSz="977900">
            <a:lnSpc>
              <a:spcPct val="100000"/>
            </a:lnSpc>
            <a:spcBef>
              <a:spcPct val="0"/>
            </a:spcBef>
            <a:spcAft>
              <a:spcPts val="600"/>
            </a:spcAft>
            <a:buChar char="•"/>
          </a:pPr>
          <a:r>
            <a:rPr lang="en-US" sz="2200" kern="1200" dirty="0"/>
            <a:t>No unconditional return </a:t>
          </a:r>
        </a:p>
        <a:p>
          <a:pPr marL="468000" lvl="1" indent="-324000" algn="l" defTabSz="977900">
            <a:lnSpc>
              <a:spcPct val="100000"/>
            </a:lnSpc>
            <a:spcBef>
              <a:spcPct val="0"/>
            </a:spcBef>
            <a:spcAft>
              <a:spcPts val="600"/>
            </a:spcAft>
            <a:buChar char="•"/>
          </a:pPr>
          <a:r>
            <a:rPr lang="en-US" sz="2200" kern="1200" dirty="0"/>
            <a:t>At their own pace </a:t>
          </a:r>
        </a:p>
        <a:p>
          <a:pPr marL="468000" lvl="1" indent="-324000" algn="l" defTabSz="977900">
            <a:lnSpc>
              <a:spcPct val="100000"/>
            </a:lnSpc>
            <a:spcBef>
              <a:spcPct val="0"/>
            </a:spcBef>
            <a:spcAft>
              <a:spcPts val="600"/>
            </a:spcAft>
            <a:buChar char="•"/>
          </a:pPr>
          <a:r>
            <a:rPr lang="en-US" sz="2200" kern="1200" dirty="0"/>
            <a:t>No manipulation</a:t>
          </a:r>
        </a:p>
        <a:p>
          <a:pPr marL="468000" lvl="1" indent="-324000" algn="l" defTabSz="977900">
            <a:lnSpc>
              <a:spcPct val="100000"/>
            </a:lnSpc>
            <a:spcBef>
              <a:spcPct val="0"/>
            </a:spcBef>
            <a:spcAft>
              <a:spcPts val="600"/>
            </a:spcAft>
            <a:buChar char="•"/>
          </a:pPr>
          <a:r>
            <a:rPr lang="en-US" sz="2200" kern="1200" dirty="0"/>
            <a:t>No separation of families </a:t>
          </a:r>
        </a:p>
      </dsp:txBody>
      <dsp:txXfrm>
        <a:off x="7738717" y="1586323"/>
        <a:ext cx="3392648" cy="285480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9B1B72-F70A-4293-85FB-C83F6FAE3540}" type="datetimeFigureOut">
              <a:rPr lang="en-CH" smtClean="0"/>
              <a:t>20/03/2025</a:t>
            </a:fld>
            <a:endParaRPr lang="en-C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AEEA12-9B46-44DB-A686-5649A3DA9C96}" type="slidenum">
              <a:rPr lang="en-CH" smtClean="0"/>
              <a:t>‹#›</a:t>
            </a:fld>
            <a:endParaRPr lang="en-CH"/>
          </a:p>
        </p:txBody>
      </p:sp>
    </p:spTree>
    <p:extLst>
      <p:ext uri="{BB962C8B-B14F-4D97-AF65-F5344CB8AC3E}">
        <p14:creationId xmlns:p14="http://schemas.microsoft.com/office/powerpoint/2010/main" val="1540663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CH" sz="1800" kern="100" dirty="0">
                <a:effectLst/>
                <a:latin typeface="Calibri" panose="020F0502020204030204" pitchFamily="34" charset="0"/>
                <a:ea typeface="Calibri" panose="020F0502020204030204" pitchFamily="34" charset="0"/>
              </a:rPr>
              <a:t>These educational presentation slides have been developed by the Global Protection Cluster (GPC) to complement a key recommendation from the </a:t>
            </a:r>
            <a:r>
              <a:rPr lang="en-CH" sz="1800" b="1" kern="100" dirty="0">
                <a:effectLst/>
                <a:latin typeface="Calibri" panose="020F0502020204030204" pitchFamily="34" charset="0"/>
                <a:ea typeface="Calibri" panose="020F0502020204030204" pitchFamily="34" charset="0"/>
              </a:rPr>
              <a:t>GPC’s Practical Guidance on the Role of Protection Clusters in Durable Solutions Processes</a:t>
            </a:r>
            <a:r>
              <a:rPr lang="en-CH" sz="1800" kern="100" dirty="0">
                <a:effectLst/>
                <a:latin typeface="Calibri" panose="020F0502020204030204" pitchFamily="34" charset="0"/>
                <a:ea typeface="Calibri" panose="020F0502020204030204" pitchFamily="34" charset="0"/>
              </a:rPr>
              <a:t>.</a:t>
            </a:r>
            <a:endParaRPr lang="en-US" sz="1800" kern="100" dirty="0">
              <a:effectLst/>
              <a:latin typeface="Calibri" panose="020F0502020204030204" pitchFamily="34" charset="0"/>
              <a:ea typeface="Calibri" panose="020F0502020204030204" pitchFamily="34" charset="0"/>
            </a:endParaRPr>
          </a:p>
          <a:p>
            <a:pPr>
              <a:lnSpc>
                <a:spcPct val="107000"/>
              </a:lnSpc>
              <a:spcAft>
                <a:spcPts val="800"/>
              </a:spcAft>
            </a:pPr>
            <a:endParaRPr lang="en-CH" sz="1800" kern="100" dirty="0">
              <a:effectLst/>
              <a:latin typeface="Calibri" panose="020F0502020204030204" pitchFamily="34" charset="0"/>
              <a:ea typeface="Calibri" panose="020F0502020204030204" pitchFamily="34" charset="0"/>
            </a:endParaRPr>
          </a:p>
          <a:p>
            <a:pPr>
              <a:lnSpc>
                <a:spcPct val="107000"/>
              </a:lnSpc>
              <a:spcAft>
                <a:spcPts val="800"/>
              </a:spcAft>
            </a:pPr>
            <a:r>
              <a:rPr lang="en-CH" sz="1800" kern="100" dirty="0">
                <a:effectLst/>
                <a:latin typeface="Calibri" panose="020F0502020204030204" pitchFamily="34" charset="0"/>
                <a:ea typeface="Calibri" panose="020F0502020204030204" pitchFamily="34" charset="0"/>
              </a:rPr>
              <a:t>One recommended entry point for ensuring Durable Solutions is the integration of Durable Solutions sessions into </a:t>
            </a:r>
            <a:r>
              <a:rPr lang="en-CH" sz="1800" b="1" kern="100" dirty="0">
                <a:effectLst/>
                <a:latin typeface="Calibri" panose="020F0502020204030204" pitchFamily="34" charset="0"/>
                <a:ea typeface="Calibri" panose="020F0502020204030204" pitchFamily="34" charset="0"/>
              </a:rPr>
              <a:t>induction and protection training curricula</a:t>
            </a:r>
            <a:r>
              <a:rPr lang="en-CH" sz="1800" kern="100" dirty="0">
                <a:effectLst/>
                <a:latin typeface="Calibri" panose="020F0502020204030204" pitchFamily="34" charset="0"/>
                <a:ea typeface="Calibri" panose="020F0502020204030204" pitchFamily="34" charset="0"/>
              </a:rPr>
              <a:t> for Protection Cluster members, national and local authorities, and other relevant partners.</a:t>
            </a:r>
            <a:endParaRPr lang="en-US" sz="1800" kern="100" dirty="0">
              <a:effectLst/>
              <a:latin typeface="Calibri" panose="020F0502020204030204" pitchFamily="34" charset="0"/>
              <a:ea typeface="Calibri" panose="020F0502020204030204" pitchFamily="34" charset="0"/>
            </a:endParaRPr>
          </a:p>
          <a:p>
            <a:pPr>
              <a:lnSpc>
                <a:spcPct val="107000"/>
              </a:lnSpc>
              <a:spcAft>
                <a:spcPts val="800"/>
              </a:spcAft>
            </a:pPr>
            <a:endParaRPr lang="en-CH" sz="1800" kern="100" dirty="0">
              <a:effectLst/>
              <a:latin typeface="Calibri" panose="020F0502020204030204" pitchFamily="34" charset="0"/>
              <a:ea typeface="Calibri" panose="020F0502020204030204" pitchFamily="34" charset="0"/>
            </a:endParaRPr>
          </a:p>
          <a:p>
            <a:pPr>
              <a:lnSpc>
                <a:spcPct val="107000"/>
              </a:lnSpc>
              <a:spcAft>
                <a:spcPts val="800"/>
              </a:spcAft>
            </a:pPr>
            <a:r>
              <a:rPr lang="en-CH" sz="1800" kern="100" dirty="0">
                <a:effectLst/>
                <a:latin typeface="Calibri" panose="020F0502020204030204" pitchFamily="34" charset="0"/>
                <a:ea typeface="Calibri" panose="020F0502020204030204" pitchFamily="34" charset="0"/>
              </a:rPr>
              <a:t>These slides are designed to serve as an introduction to key concepts, definitions, approaches, and standards related to durable solutions, as well as to introduce other relevant documents that support these processes.</a:t>
            </a:r>
          </a:p>
          <a:p>
            <a:pPr>
              <a:lnSpc>
                <a:spcPct val="107000"/>
              </a:lnSpc>
              <a:spcAft>
                <a:spcPts val="800"/>
              </a:spcAft>
            </a:pPr>
            <a:r>
              <a:rPr lang="en-CH" sz="1800" kern="100" dirty="0">
                <a:effectLst/>
                <a:latin typeface="Calibri" panose="020F0502020204030204" pitchFamily="34" charset="0"/>
                <a:ea typeface="Calibri" panose="020F0502020204030204" pitchFamily="34" charset="0"/>
              </a:rPr>
              <a:t> </a:t>
            </a:r>
          </a:p>
          <a:p>
            <a:endParaRPr lang="en-GB" dirty="0"/>
          </a:p>
        </p:txBody>
      </p:sp>
      <p:sp>
        <p:nvSpPr>
          <p:cNvPr id="4" name="Slide Number Placeholder 3"/>
          <p:cNvSpPr>
            <a:spLocks noGrp="1"/>
          </p:cNvSpPr>
          <p:nvPr>
            <p:ph type="sldNum" sz="quarter" idx="5"/>
          </p:nvPr>
        </p:nvSpPr>
        <p:spPr/>
        <p:txBody>
          <a:bodyPr/>
          <a:lstStyle/>
          <a:p>
            <a:fld id="{81AEEA12-9B46-44DB-A686-5649A3DA9C96}" type="slidenum">
              <a:rPr lang="en-CH" smtClean="0"/>
              <a:t>1</a:t>
            </a:fld>
            <a:endParaRPr lang="en-CH"/>
          </a:p>
        </p:txBody>
      </p:sp>
    </p:spTree>
    <p:extLst>
      <p:ext uri="{BB962C8B-B14F-4D97-AF65-F5344CB8AC3E}">
        <p14:creationId xmlns:p14="http://schemas.microsoft.com/office/powerpoint/2010/main" val="41765923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nSpc>
                <a:spcPct val="107000"/>
              </a:lnSpc>
              <a:buFont typeface="Arial" panose="020B0604020202020204" pitchFamily="34" charset="0"/>
              <a:buChar char="•"/>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The growing number of IDPs and the protracted nature of their displacement led the UN Secretary-General in 2020 to establish a High Level Panel on Internal Displacement</a:t>
            </a:r>
          </a:p>
          <a:p>
            <a:pPr marL="171450" lvl="0" indent="-171450">
              <a:lnSpc>
                <a:spcPct val="107000"/>
              </a:lnSpc>
              <a:buFont typeface="Arial" panose="020B0604020202020204" pitchFamily="34" charset="0"/>
              <a:buChar char="•"/>
            </a:pPr>
            <a:endParaRPr lang="fr-FR"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nSpc>
                <a:spcPct val="107000"/>
              </a:lnSpc>
              <a:buFont typeface="Arial" panose="020B0604020202020204" pitchFamily="34" charset="0"/>
              <a:buChar char="•"/>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The HLP report (September 2021) concluded that there is an urgent need to: </a:t>
            </a:r>
            <a:endParaRPr lang="fr-FR"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Arial" panose="020B0604020202020204" pitchFamily="34" charset="0"/>
              <a:buChar char="•"/>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go beyond addressing internal displacement as a humanitarian crisis and understand that it is directly linked to broader challenges of governance, development, human rights and peace; and </a:t>
            </a:r>
            <a:endParaRPr lang="fr-FR"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Arial" panose="020B0604020202020204" pitchFamily="34" charset="0"/>
              <a:buChar char="•"/>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link the internal displacement debate more closely to the interconnected realities of climate change, urbanization and fragility</a:t>
            </a:r>
          </a:p>
          <a:p>
            <a:pPr marL="457200" lvl="1" indent="0">
              <a:lnSpc>
                <a:spcPct val="107000"/>
              </a:lnSpc>
              <a:buFont typeface="Arial" panose="020B0604020202020204" pitchFamily="34" charset="0"/>
              <a:buNone/>
            </a:pPr>
            <a:endParaRPr lang="fr-FR"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buFont typeface="Arial" panose="020B0604020202020204" pitchFamily="34" charset="0"/>
              <a:buChar char="•"/>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The HLP recommended that development, peace and disaster risk reduction actors be engaged much earlier in finding durable solutions to internal displacement</a:t>
            </a:r>
            <a:endParaRPr lang="fr-FR"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buFont typeface="Arial" panose="020B0604020202020204" pitchFamily="34" charset="0"/>
              <a:buChar char="•"/>
            </a:pP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buFont typeface="Arial" panose="020B0604020202020204" pitchFamily="34" charset="0"/>
              <a:buChar char="•"/>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As a follow-up to the HLP Report, the UN Secretary-General’s Action Agenda on Internal Displacement (launched in June 2022) outlines 31 commitments for the UN system with three overarching goals; </a:t>
            </a:r>
            <a:endParaRPr lang="fr-FR"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Arial" panose="020B0604020202020204" pitchFamily="34" charset="0"/>
              <a:buChar char="•"/>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promote durable solutions to internal displacement; </a:t>
            </a:r>
            <a:endParaRPr lang="fr-FR"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Arial" panose="020B0604020202020204" pitchFamily="34" charset="0"/>
              <a:buChar char="•"/>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better prevent new displacement crises – whether conflict or disaster and climate related – from emerging; and </a:t>
            </a:r>
            <a:endParaRPr lang="fr-FR"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Arial" panose="020B0604020202020204" pitchFamily="34" charset="0"/>
              <a:buChar char="•"/>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Ensure that those facing displacement receive effective protection and assistance.</a:t>
            </a:r>
            <a:endParaRPr lang="fr-FR"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buFont typeface="Arial" panose="020B0604020202020204" pitchFamily="34" charset="0"/>
              <a:buChar char="•"/>
            </a:pP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buFont typeface="Arial" panose="020B0604020202020204" pitchFamily="34" charset="0"/>
              <a:buChar char="•"/>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The Secretary-General also requested UN development, peacebuilding, humanitarian, human rights, disaster risk reduction and climate change actors to develop global institutional plans by the end of 2022 to outline how they will reinforce their internal capacities and engagement on solutions to internal displacement,</a:t>
            </a:r>
            <a:endParaRPr lang="fr-FR"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AAEB4EB-670E-4A03-9BE8-4C3C5245A8B2}" type="slidenum">
              <a:rPr lang="fr-FR" smtClean="0"/>
              <a:t>14</a:t>
            </a:fld>
            <a:endParaRPr lang="fr-FR"/>
          </a:p>
        </p:txBody>
      </p:sp>
    </p:spTree>
    <p:extLst>
      <p:ext uri="{BB962C8B-B14F-4D97-AF65-F5344CB8AC3E}">
        <p14:creationId xmlns:p14="http://schemas.microsoft.com/office/powerpoint/2010/main" val="41191966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a:t>
            </a:r>
            <a:r>
              <a:rPr lang="en-US" b="1" dirty="0"/>
              <a:t>United Nations Secretary-General's Action Agenda on Internal Displacement</a:t>
            </a:r>
            <a:r>
              <a:rPr lang="en-US" dirty="0"/>
              <a:t>, introduced in June 2022, outlines a comprehensive strategy to address internal displacement. This agenda builds upon the recommendations of the High-Level Panel on Internal Displacement and emphasizes a transformative approach to resolving displacement crises.</a:t>
            </a:r>
          </a:p>
          <a:p>
            <a:endParaRPr lang="en-US" b="1" dirty="0"/>
          </a:p>
          <a:p>
            <a:pPr marL="0" indent="0">
              <a:buFont typeface="Arial" panose="020B0604020202020204" pitchFamily="34" charset="0"/>
              <a:buNone/>
            </a:pPr>
            <a:r>
              <a:rPr lang="en-US" b="1" dirty="0"/>
              <a:t>Key Objectives of the Action Agenda:</a:t>
            </a:r>
            <a:endParaRPr lang="en-US" dirty="0"/>
          </a:p>
          <a:p>
            <a:pPr marL="685800" lvl="1" indent="-228600">
              <a:buFont typeface="+mj-lt"/>
              <a:buAutoNum type="arabicPeriod"/>
            </a:pPr>
            <a:r>
              <a:rPr lang="en-US" b="0" dirty="0"/>
              <a:t>Support IDPs in Achieving Durable Solutions: Facilitate conditions that enable internally displaced persons (IDPs) to sustainably reintegrate into their places of origin, integrate locally, or settle elsewhere in the country.</a:t>
            </a:r>
          </a:p>
          <a:p>
            <a:pPr marL="685800" lvl="1" indent="-228600">
              <a:buFont typeface="+mj-lt"/>
              <a:buAutoNum type="arabicPeriod"/>
            </a:pPr>
            <a:r>
              <a:rPr lang="en-US" b="0" dirty="0"/>
              <a:t>Prevent New Displacement Crises: Implement measures to address and mitigate the root causes of displacement, thereby reducing the occurrence of new displacement situations.</a:t>
            </a:r>
          </a:p>
          <a:p>
            <a:pPr marL="685800" lvl="1" indent="-228600">
              <a:buFont typeface="+mj-lt"/>
              <a:buAutoNum type="arabicPeriod"/>
            </a:pPr>
            <a:r>
              <a:rPr lang="en-US" b="0" dirty="0"/>
              <a:t>Ensure Effective Protection and Assistance: </a:t>
            </a:r>
            <a:r>
              <a:rPr lang="en-US" dirty="0"/>
              <a:t>Provide timely and adequate protection and assistance to those currently facing displacement, addressing their immediate and long-term needs.</a:t>
            </a:r>
          </a:p>
          <a:p>
            <a:endParaRPr lang="en-US" dirty="0"/>
          </a:p>
          <a:p>
            <a:pPr marL="171450" indent="-171450">
              <a:buFont typeface="Arial" panose="020B0604020202020204" pitchFamily="34" charset="0"/>
              <a:buChar char="•"/>
            </a:pPr>
            <a:r>
              <a:rPr lang="en-US" dirty="0"/>
              <a:t>These objectives are interconnected, recognizing that sustainable solutions require a holistic approach encompassing prevention, immediate response, and long-term recovery.</a:t>
            </a:r>
          </a:p>
          <a:p>
            <a:endParaRPr lang="en-US" b="1" dirty="0"/>
          </a:p>
          <a:p>
            <a:pPr marL="0" indent="0">
              <a:buFont typeface="Arial" panose="020B0604020202020204" pitchFamily="34" charset="0"/>
              <a:buNone/>
            </a:pPr>
            <a:r>
              <a:rPr lang="en-US" b="1" dirty="0"/>
              <a:t>Implementation and Progress:</a:t>
            </a: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Action Agenda includes 31 specific commitments aimed at promoting durable solutions, preventing future displacement crises, and ensuring protection and assistance for IDPs. It calls for enhanced collaboration among national governments, international organizations, and other stakeholders to effectively address internal displacement.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As of mid-2024, significant progress has been reported, particularly in strengthening government leadership and integrating displacement considerations into national development plans. The appointment of a Special Adviser on Solutions to Internal Displacement has further bolstered efforts to coordinate and implement the Action Agenda's commitments.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Secretary-General's Action Agenda represents a pivotal step toward transforming the global response to internal displacement, emphasizing the need for comprehensive, rights-based, and sustainable solutions.</a:t>
            </a:r>
          </a:p>
          <a:p>
            <a:endParaRPr lang="en-GB" dirty="0"/>
          </a:p>
        </p:txBody>
      </p:sp>
      <p:sp>
        <p:nvSpPr>
          <p:cNvPr id="4" name="Slide Number Placeholder 3"/>
          <p:cNvSpPr>
            <a:spLocks noGrp="1"/>
          </p:cNvSpPr>
          <p:nvPr>
            <p:ph type="sldNum" sz="quarter" idx="5"/>
          </p:nvPr>
        </p:nvSpPr>
        <p:spPr/>
        <p:txBody>
          <a:bodyPr/>
          <a:lstStyle/>
          <a:p>
            <a:fld id="{81AEEA12-9B46-44DB-A686-5649A3DA9C96}" type="slidenum">
              <a:rPr lang="en-CH" smtClean="0"/>
              <a:t>15</a:t>
            </a:fld>
            <a:endParaRPr lang="en-CH"/>
          </a:p>
        </p:txBody>
      </p:sp>
    </p:spTree>
    <p:extLst>
      <p:ext uri="{BB962C8B-B14F-4D97-AF65-F5344CB8AC3E}">
        <p14:creationId xmlns:p14="http://schemas.microsoft.com/office/powerpoint/2010/main" val="845638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AAEB4EB-670E-4A03-9BE8-4C3C5245A8B2}" type="slidenum">
              <a:rPr lang="fr-FR" smtClean="0"/>
              <a:t>16</a:t>
            </a:fld>
            <a:endParaRPr lang="fr-FR"/>
          </a:p>
        </p:txBody>
      </p:sp>
    </p:spTree>
    <p:extLst>
      <p:ext uri="{BB962C8B-B14F-4D97-AF65-F5344CB8AC3E}">
        <p14:creationId xmlns:p14="http://schemas.microsoft.com/office/powerpoint/2010/main" val="4796722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AEEA12-9B46-44DB-A686-5649A3DA9C96}" type="slidenum">
              <a:rPr lang="en-CH" smtClean="0"/>
              <a:t>17</a:t>
            </a:fld>
            <a:endParaRPr lang="en-CH"/>
          </a:p>
        </p:txBody>
      </p:sp>
    </p:spTree>
    <p:extLst>
      <p:ext uri="{BB962C8B-B14F-4D97-AF65-F5344CB8AC3E}">
        <p14:creationId xmlns:p14="http://schemas.microsoft.com/office/powerpoint/2010/main" val="24422581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 2022, the UN Secretary General developed the Action Agenda on Internal Displacement to </a:t>
            </a:r>
            <a:r>
              <a:rPr lang="en-US" dirty="0" err="1"/>
              <a:t>prioritise</a:t>
            </a:r>
            <a:r>
              <a:rPr lang="en-US" dirty="0"/>
              <a:t> and improve the global response to internal displacement. It calls for a shift toward a more concerted and integrated approach across the HDP nexus under the leadership of the HC/RC to support government-led, development-oriented solutions. One of its key outputs is the upcoming release of the 2025 Guidance on Solutions to Internal Displacement, which identifies seven building blocks for solutions pathways (Figure 1) that can also be considered potential entry points for the Protection Cluster.</a:t>
            </a:r>
          </a:p>
          <a:p>
            <a:endParaRPr lang="en-US" b="1" dirty="0"/>
          </a:p>
          <a:p>
            <a:r>
              <a:rPr lang="en-US" b="1" dirty="0"/>
              <a:t>Entry Points for Protection-</a:t>
            </a:r>
            <a:r>
              <a:rPr lang="en-US" b="1" dirty="0" err="1"/>
              <a:t>Centred</a:t>
            </a:r>
            <a:r>
              <a:rPr lang="en-US" b="1" dirty="0"/>
              <a:t> Durable Solutions </a:t>
            </a:r>
          </a:p>
          <a:p>
            <a:endParaRPr lang="en-US" dirty="0"/>
          </a:p>
          <a:p>
            <a:pPr marL="171450" indent="-171450">
              <a:buFont typeface="Arial" panose="020B0604020202020204" pitchFamily="34" charset="0"/>
              <a:buChar char="•"/>
            </a:pPr>
            <a:r>
              <a:rPr lang="en-US" dirty="0"/>
              <a:t>The IASC Framework and the building blocks outlined in the 2025 Guidance on Solutions to Internal Displacement provide protection actors with critical entry points for laying the ground for progressive solutions processes. These entry points should be utilized from the onset of the crisis, ensuring that protection guides key steps of solutions planning.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This guidance is structured around five proposed entry points using five of the seven building blocks from the upcoming </a:t>
            </a:r>
            <a:r>
              <a:rPr lang="en-US" b="1" dirty="0"/>
              <a:t>2025 Guidance on Solutions to Internal Displacement</a:t>
            </a:r>
            <a:r>
              <a:rPr lang="en-US" dirty="0"/>
              <a:t>, and linking them with the corresponding Principles and Criteria from the IASC Framework on Durable Solutions for IDPs (outlined on pages 4-5). It focuses on six of the interlinked IASC 8 Criteria. These criteria are the most prominent and relevant for Protection Clusters, while recognizing that the criteria are interrelated and interdependent and that protection mainstreaming and a multi-sectoral approach to solutions are essential to laying the foundation for long-term solutions for displaced persons.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guidelines emphasize joined-up assessments, analysis and planning in partnership with other sectors and clusters. The table opposite illustrates how the IASC framework principles and criteria interact with the protection relevant building blocks in the 2025 Durable Solutions guidance, forming a working framework for protection actors and clusters.</a:t>
            </a:r>
            <a:endParaRPr lang="en-GB" dirty="0"/>
          </a:p>
        </p:txBody>
      </p:sp>
      <p:sp>
        <p:nvSpPr>
          <p:cNvPr id="4" name="Slide Number Placeholder 3"/>
          <p:cNvSpPr>
            <a:spLocks noGrp="1"/>
          </p:cNvSpPr>
          <p:nvPr>
            <p:ph type="sldNum" sz="quarter" idx="5"/>
          </p:nvPr>
        </p:nvSpPr>
        <p:spPr/>
        <p:txBody>
          <a:bodyPr/>
          <a:lstStyle/>
          <a:p>
            <a:fld id="{81AEEA12-9B46-44DB-A686-5649A3DA9C96}" type="slidenum">
              <a:rPr lang="en-CH" smtClean="0"/>
              <a:t>18</a:t>
            </a:fld>
            <a:endParaRPr lang="en-CH"/>
          </a:p>
        </p:txBody>
      </p:sp>
    </p:spTree>
    <p:extLst>
      <p:ext uri="{BB962C8B-B14F-4D97-AF65-F5344CB8AC3E}">
        <p14:creationId xmlns:p14="http://schemas.microsoft.com/office/powerpoint/2010/main" val="30063694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1AEEA12-9B46-44DB-A686-5649A3DA9C96}" type="slidenum">
              <a:rPr lang="en-CH" smtClean="0"/>
              <a:t>20</a:t>
            </a:fld>
            <a:endParaRPr lang="en-CH"/>
          </a:p>
        </p:txBody>
      </p:sp>
    </p:spTree>
    <p:extLst>
      <p:ext uri="{BB962C8B-B14F-4D97-AF65-F5344CB8AC3E}">
        <p14:creationId xmlns:p14="http://schemas.microsoft.com/office/powerpoint/2010/main" val="11265204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lnSpc>
                <a:spcPct val="80000"/>
              </a:lnSpc>
              <a:spcBef>
                <a:spcPct val="50000"/>
              </a:spcBef>
              <a:buClr>
                <a:srgbClr val="AB2A46"/>
              </a:buClr>
              <a:buSzPct val="150000"/>
              <a:buFontTx/>
              <a:buNone/>
              <a:defRPr/>
            </a:pPr>
            <a:r>
              <a:rPr lang="fr-CH" altLang="en-US" sz="1200" b="1" dirty="0"/>
              <a:t>Right to </a:t>
            </a:r>
            <a:r>
              <a:rPr lang="fr-CH" altLang="en-US" sz="1200" b="1" dirty="0" err="1"/>
              <a:t>physical</a:t>
            </a:r>
            <a:r>
              <a:rPr lang="fr-CH" altLang="en-US" sz="1200" b="1" dirty="0"/>
              <a:t> </a:t>
            </a:r>
            <a:r>
              <a:rPr lang="fr-CH" altLang="en-US" sz="1200" b="1" dirty="0" err="1"/>
              <a:t>security</a:t>
            </a:r>
            <a:r>
              <a:rPr lang="fr-CH" altLang="en-US" sz="1200" b="1" dirty="0"/>
              <a:t> (GP 10,11,12,13):</a:t>
            </a:r>
          </a:p>
          <a:p>
            <a:pPr marL="0" indent="0" eaLnBrk="1" hangingPunct="1">
              <a:lnSpc>
                <a:spcPct val="80000"/>
              </a:lnSpc>
              <a:spcBef>
                <a:spcPct val="50000"/>
              </a:spcBef>
              <a:buClr>
                <a:srgbClr val="AB2A46"/>
              </a:buClr>
              <a:buSzPct val="150000"/>
              <a:buFontTx/>
              <a:buNone/>
              <a:defRPr/>
            </a:pPr>
            <a:r>
              <a:rPr lang="fr-CH" altLang="en-US" sz="1200" dirty="0"/>
              <a:t>a. </a:t>
            </a:r>
            <a:r>
              <a:rPr lang="fr-CH" altLang="en-US" sz="1200" dirty="0" err="1"/>
              <a:t>during</a:t>
            </a:r>
            <a:r>
              <a:rPr lang="fr-CH" altLang="en-US" sz="1200" dirty="0"/>
              <a:t> </a:t>
            </a:r>
            <a:r>
              <a:rPr lang="fr-CH" altLang="en-US" sz="1200" dirty="0" err="1"/>
              <a:t>movement</a:t>
            </a:r>
            <a:endParaRPr lang="fr-CH" altLang="en-US" sz="1200" dirty="0"/>
          </a:p>
          <a:p>
            <a:pPr marL="0" indent="0" eaLnBrk="1" hangingPunct="1">
              <a:lnSpc>
                <a:spcPct val="80000"/>
              </a:lnSpc>
              <a:spcBef>
                <a:spcPct val="50000"/>
              </a:spcBef>
              <a:buClr>
                <a:srgbClr val="AB2A46"/>
              </a:buClr>
              <a:buSzPct val="150000"/>
              <a:buFontTx/>
              <a:buNone/>
              <a:defRPr/>
            </a:pPr>
            <a:r>
              <a:rPr lang="fr-CH" altLang="en-US" sz="1200" dirty="0"/>
              <a:t>b. in areas of return/</a:t>
            </a:r>
            <a:r>
              <a:rPr lang="fr-CH" altLang="en-US" sz="1200" dirty="0" err="1"/>
              <a:t>resettlement</a:t>
            </a:r>
            <a:endParaRPr lang="fr-CH" altLang="en-US" sz="1200" dirty="0"/>
          </a:p>
          <a:p>
            <a:pPr marL="0" indent="0" eaLnBrk="1" hangingPunct="1">
              <a:lnSpc>
                <a:spcPct val="80000"/>
              </a:lnSpc>
              <a:spcBef>
                <a:spcPct val="50000"/>
              </a:spcBef>
              <a:buClr>
                <a:srgbClr val="AB2A46"/>
              </a:buClr>
              <a:buSzPct val="150000"/>
              <a:buFontTx/>
              <a:buNone/>
              <a:defRPr/>
            </a:pPr>
            <a:r>
              <a:rPr lang="fr-CH" altLang="en-US" sz="1200" dirty="0" err="1"/>
              <a:t>Parameters</a:t>
            </a:r>
            <a:r>
              <a:rPr lang="fr-CH" altLang="en-US" sz="1200" dirty="0"/>
              <a:t>: </a:t>
            </a:r>
          </a:p>
          <a:p>
            <a:pPr>
              <a:defRPr/>
            </a:pPr>
            <a:r>
              <a:rPr lang="fr-FR" sz="1200" dirty="0"/>
              <a:t>Security conditions </a:t>
            </a:r>
            <a:endParaRPr lang="en-US" sz="1200" dirty="0"/>
          </a:p>
          <a:p>
            <a:pPr>
              <a:defRPr/>
            </a:pPr>
            <a:r>
              <a:rPr lang="fr-CH" sz="1200" dirty="0"/>
              <a:t>Physical </a:t>
            </a:r>
            <a:r>
              <a:rPr lang="fr-CH" sz="1200" dirty="0" err="1"/>
              <a:t>security</a:t>
            </a:r>
            <a:endParaRPr lang="en-US" sz="1200" dirty="0"/>
          </a:p>
          <a:p>
            <a:pPr>
              <a:defRPr/>
            </a:pPr>
            <a:r>
              <a:rPr lang="fr-FR" sz="1200" dirty="0"/>
              <a:t>Freedom of </a:t>
            </a:r>
            <a:r>
              <a:rPr lang="fr-FR" sz="1200" dirty="0" err="1"/>
              <a:t>movement</a:t>
            </a:r>
            <a:r>
              <a:rPr lang="fr-FR" sz="1200" dirty="0"/>
              <a:t> (GP14) </a:t>
            </a:r>
          </a:p>
          <a:p>
            <a:endParaRPr lang="en-GB" dirty="0"/>
          </a:p>
        </p:txBody>
      </p:sp>
      <p:sp>
        <p:nvSpPr>
          <p:cNvPr id="4" name="Slide Number Placeholder 3"/>
          <p:cNvSpPr>
            <a:spLocks noGrp="1"/>
          </p:cNvSpPr>
          <p:nvPr>
            <p:ph type="sldNum" sz="quarter" idx="5"/>
          </p:nvPr>
        </p:nvSpPr>
        <p:spPr/>
        <p:txBody>
          <a:bodyPr/>
          <a:lstStyle/>
          <a:p>
            <a:fld id="{81AEEA12-9B46-44DB-A686-5649A3DA9C96}" type="slidenum">
              <a:rPr lang="en-CH" smtClean="0"/>
              <a:t>23</a:t>
            </a:fld>
            <a:endParaRPr lang="en-CH"/>
          </a:p>
        </p:txBody>
      </p:sp>
    </p:spTree>
    <p:extLst>
      <p:ext uri="{BB962C8B-B14F-4D97-AF65-F5344CB8AC3E}">
        <p14:creationId xmlns:p14="http://schemas.microsoft.com/office/powerpoint/2010/main" val="12763204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defRPr/>
            </a:pPr>
            <a:r>
              <a:rPr lang="en-GB" b="1" noProof="0" dirty="0"/>
              <a:t>Basic necessities of life (GP 18)</a:t>
            </a:r>
          </a:p>
          <a:p>
            <a:pPr marL="171450" indent="-171450">
              <a:buFont typeface="Arial" panose="020B0604020202020204" pitchFamily="34" charset="0"/>
              <a:buChar char="•"/>
              <a:defRPr/>
            </a:pPr>
            <a:r>
              <a:rPr lang="en-GB" noProof="0" dirty="0"/>
              <a:t>Food security, Basic shelter and housing, Education, Health: Water and sanitation</a:t>
            </a:r>
          </a:p>
          <a:p>
            <a:endParaRPr lang="en-GB" altLang="fr-FR" noProof="0" dirty="0"/>
          </a:p>
          <a:p>
            <a:pPr marL="171450" indent="-171450">
              <a:buFont typeface="Arial" panose="020B0604020202020204" pitchFamily="34" charset="0"/>
              <a:buChar char="•"/>
            </a:pPr>
            <a:r>
              <a:rPr lang="en-GB" altLang="fr-FR" noProof="0" dirty="0"/>
              <a:t>Indiscriminate access to shelter, health care, food water, sanitation and other means of survival.</a:t>
            </a:r>
          </a:p>
          <a:p>
            <a:pPr marL="171450" indent="-171450">
              <a:buFont typeface="Arial" panose="020B0604020202020204" pitchFamily="34" charset="0"/>
              <a:buChar char="•"/>
            </a:pPr>
            <a:endParaRPr lang="en-GB" altLang="fr-FR" noProof="0" dirty="0"/>
          </a:p>
          <a:p>
            <a:pPr marL="171450" indent="-171450">
              <a:buFont typeface="Arial" panose="020B0604020202020204" pitchFamily="34" charset="0"/>
              <a:buChar char="•"/>
            </a:pPr>
            <a:r>
              <a:rPr lang="en-GB" altLang="fr-FR" noProof="0" dirty="0"/>
              <a:t>IDPs should be guaranteed satisfaction of such rights regardless of the circumstances and without discrimination.</a:t>
            </a:r>
          </a:p>
          <a:p>
            <a:pPr marL="171450" indent="-171450">
              <a:buFont typeface="Arial" panose="020B0604020202020204" pitchFamily="34" charset="0"/>
              <a:buChar char="•"/>
            </a:pPr>
            <a:endParaRPr lang="en-GB" altLang="fr-FR" noProof="0" dirty="0"/>
          </a:p>
          <a:p>
            <a:pPr marL="171450" indent="-171450">
              <a:buFont typeface="Arial" panose="020B0604020202020204" pitchFamily="34" charset="0"/>
              <a:buChar char="•"/>
            </a:pPr>
            <a:r>
              <a:rPr lang="en-GB" altLang="fr-FR" noProof="0" dirty="0"/>
              <a:t>GP18.3 also refers to the need to include women in planning and distribution of basic supplies.</a:t>
            </a:r>
          </a:p>
          <a:p>
            <a:pPr marL="171450" indent="-171450">
              <a:buFont typeface="Arial" panose="020B0604020202020204" pitchFamily="34" charset="0"/>
              <a:buChar char="•"/>
            </a:pPr>
            <a:endParaRPr lang="en-GB" altLang="fr-FR" noProof="0" dirty="0"/>
          </a:p>
          <a:p>
            <a:pPr marL="171450" indent="-171450">
              <a:buFont typeface="Arial" panose="020B0604020202020204" pitchFamily="34" charset="0"/>
              <a:buChar char="•"/>
            </a:pPr>
            <a:r>
              <a:rPr lang="en-GB" altLang="fr-FR" noProof="0" dirty="0"/>
              <a:t>National authorities are primarily responsible hence they have to make the required budgetary allocation: IDPs should have access to public services to meet their basic necessities on an equal basis with the rest of the population. </a:t>
            </a:r>
          </a:p>
          <a:p>
            <a:pPr marL="171450" indent="-171450">
              <a:buFont typeface="Arial" panose="020B0604020202020204" pitchFamily="34" charset="0"/>
              <a:buChar char="•"/>
            </a:pPr>
            <a:r>
              <a:rPr lang="en-GB" altLang="fr-FR" noProof="0" dirty="0"/>
              <a:t>Though ESCR satisfaction is subject to resource availability and should be progressively achieved, there is a minimum core obligations to deliver that needs to be fulfilled.</a:t>
            </a:r>
          </a:p>
          <a:p>
            <a:endParaRPr lang="en-GB" noProof="0" dirty="0"/>
          </a:p>
        </p:txBody>
      </p:sp>
      <p:sp>
        <p:nvSpPr>
          <p:cNvPr id="4" name="Slide Number Placeholder 3"/>
          <p:cNvSpPr>
            <a:spLocks noGrp="1"/>
          </p:cNvSpPr>
          <p:nvPr>
            <p:ph type="sldNum" sz="quarter" idx="5"/>
          </p:nvPr>
        </p:nvSpPr>
        <p:spPr/>
        <p:txBody>
          <a:bodyPr/>
          <a:lstStyle/>
          <a:p>
            <a:fld id="{81AEEA12-9B46-44DB-A686-5649A3DA9C96}" type="slidenum">
              <a:rPr lang="en-CH" smtClean="0"/>
              <a:t>24</a:t>
            </a:fld>
            <a:endParaRPr lang="en-CH"/>
          </a:p>
        </p:txBody>
      </p:sp>
    </p:spTree>
    <p:extLst>
      <p:ext uri="{BB962C8B-B14F-4D97-AF65-F5344CB8AC3E}">
        <p14:creationId xmlns:p14="http://schemas.microsoft.com/office/powerpoint/2010/main" val="25551050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defRPr/>
            </a:pPr>
            <a:r>
              <a:rPr lang="fr-FR" sz="1200" b="1" dirty="0"/>
              <a:t>GP 22.1(b)</a:t>
            </a:r>
          </a:p>
          <a:p>
            <a:pPr marL="171450" indent="-171450">
              <a:buFont typeface="Arial" panose="020B0604020202020204" pitchFamily="34" charset="0"/>
              <a:buChar char="•"/>
              <a:defRPr/>
            </a:pPr>
            <a:r>
              <a:rPr lang="en-US" sz="1200" noProof="0" dirty="0"/>
              <a:t>Arable land for farmers; </a:t>
            </a:r>
          </a:p>
          <a:p>
            <a:pPr marL="171450" indent="-171450">
              <a:buFont typeface="Arial" panose="020B0604020202020204" pitchFamily="34" charset="0"/>
              <a:buChar char="•"/>
              <a:defRPr/>
            </a:pPr>
            <a:r>
              <a:rPr lang="en-US" sz="1200" noProof="0" dirty="0"/>
              <a:t>Loss/replacement of livestock for pastoralists and shepherds; </a:t>
            </a:r>
          </a:p>
          <a:p>
            <a:pPr marL="171450" indent="-171450">
              <a:buFont typeface="Arial" panose="020B0604020202020204" pitchFamily="34" charset="0"/>
              <a:buChar char="•"/>
              <a:defRPr/>
            </a:pPr>
            <a:r>
              <a:rPr lang="en-US" sz="1200" noProof="0" dirty="0"/>
              <a:t>Employment opportunities in the informal sector</a:t>
            </a:r>
          </a:p>
          <a:p>
            <a:pPr marL="171450" indent="-171450">
              <a:buFont typeface="Arial" panose="020B0604020202020204" pitchFamily="34" charset="0"/>
              <a:buChar char="•"/>
              <a:defRPr/>
            </a:pPr>
            <a:r>
              <a:rPr lang="en-US" sz="1200" noProof="0" dirty="0"/>
              <a:t>Access to credit for traders and storekeepers;</a:t>
            </a:r>
          </a:p>
          <a:p>
            <a:pPr marL="171450" indent="-171450">
              <a:buFont typeface="Arial" panose="020B0604020202020204" pitchFamily="34" charset="0"/>
              <a:buChar char="•"/>
              <a:defRPr/>
            </a:pPr>
            <a:r>
              <a:rPr lang="en-US" sz="1200" noProof="0" dirty="0"/>
              <a:t>Offer of vocational training. </a:t>
            </a:r>
          </a:p>
          <a:p>
            <a:endParaRPr lang="en-GB" dirty="0"/>
          </a:p>
        </p:txBody>
      </p:sp>
      <p:sp>
        <p:nvSpPr>
          <p:cNvPr id="4" name="Slide Number Placeholder 3"/>
          <p:cNvSpPr>
            <a:spLocks noGrp="1"/>
          </p:cNvSpPr>
          <p:nvPr>
            <p:ph type="sldNum" sz="quarter" idx="5"/>
          </p:nvPr>
        </p:nvSpPr>
        <p:spPr/>
        <p:txBody>
          <a:bodyPr/>
          <a:lstStyle/>
          <a:p>
            <a:fld id="{81AEEA12-9B46-44DB-A686-5649A3DA9C96}" type="slidenum">
              <a:rPr lang="en-CH" smtClean="0"/>
              <a:t>25</a:t>
            </a:fld>
            <a:endParaRPr lang="en-CH"/>
          </a:p>
        </p:txBody>
      </p:sp>
    </p:spTree>
    <p:extLst>
      <p:ext uri="{BB962C8B-B14F-4D97-AF65-F5344CB8AC3E}">
        <p14:creationId xmlns:p14="http://schemas.microsoft.com/office/powerpoint/2010/main" val="11893476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altLang="fr-FR" noProof="0" dirty="0"/>
              <a:t>Timely restitution of HLP, regardless of their settlement option, is the preferable remedy</a:t>
            </a:r>
          </a:p>
          <a:p>
            <a:pPr marL="171450" indent="-171450">
              <a:buFont typeface="Arial" panose="020B0604020202020204" pitchFamily="34" charset="0"/>
              <a:buChar char="•"/>
            </a:pPr>
            <a:endParaRPr lang="en-GB" altLang="fr-FR" noProof="0" dirty="0"/>
          </a:p>
          <a:p>
            <a:pPr marL="171450" indent="-171450">
              <a:buFont typeface="Arial" panose="020B0604020202020204" pitchFamily="34" charset="0"/>
              <a:buChar char="•"/>
            </a:pPr>
            <a:r>
              <a:rPr lang="en-GB" altLang="fr-FR" noProof="0" dirty="0"/>
              <a:t>But in some cases it may be more equitable to compensate the owner. Alternative solutions should be found for temporary occupants in particular if they are not</a:t>
            </a:r>
          </a:p>
          <a:p>
            <a:pPr marL="171450" indent="-171450">
              <a:buFont typeface="Arial" panose="020B0604020202020204" pitchFamily="34" charset="0"/>
              <a:buChar char="•"/>
            </a:pPr>
            <a:endParaRPr lang="en-GB" altLang="fr-FR" noProof="0" dirty="0"/>
          </a:p>
          <a:p>
            <a:pPr marL="171450" indent="-171450">
              <a:buFont typeface="Arial" panose="020B0604020202020204" pitchFamily="34" charset="0"/>
              <a:buChar char="•"/>
            </a:pPr>
            <a:r>
              <a:rPr lang="en-GB" altLang="fr-FR" noProof="0" dirty="0"/>
              <a:t>These standards apply not only to residential, agricultural and commercial property, but also to lease and tenancy agreements. </a:t>
            </a:r>
          </a:p>
          <a:p>
            <a:pPr marL="171450" indent="-171450">
              <a:buFont typeface="Arial" panose="020B0604020202020204" pitchFamily="34" charset="0"/>
              <a:buChar char="•"/>
            </a:pPr>
            <a:r>
              <a:rPr lang="en-GB" altLang="fr-FR" noProof="0" dirty="0"/>
              <a:t>In addition, right of restitution/compensation is recognized regardless of IDPs having formal or informal titles or rights (on the basis of </a:t>
            </a:r>
            <a:r>
              <a:rPr lang="en-GB" altLang="fr-FR" noProof="0" dirty="0" err="1"/>
              <a:t>of</a:t>
            </a:r>
            <a:r>
              <a:rPr lang="en-GB" altLang="fr-FR" noProof="0" dirty="0"/>
              <a:t> mere / uncontested use or occupation).</a:t>
            </a:r>
          </a:p>
          <a:p>
            <a:pPr marL="171450" indent="-171450">
              <a:buFont typeface="Arial" panose="020B0604020202020204" pitchFamily="34" charset="0"/>
              <a:buChar char="•"/>
            </a:pPr>
            <a:endParaRPr lang="en-GB" altLang="fr-FR" noProof="0" dirty="0"/>
          </a:p>
          <a:p>
            <a:pPr marL="171450" indent="-171450">
              <a:buFont typeface="Arial" panose="020B0604020202020204" pitchFamily="34" charset="0"/>
              <a:buChar char="•"/>
            </a:pPr>
            <a:r>
              <a:rPr lang="en-GB" altLang="fr-FR" noProof="0" dirty="0"/>
              <a:t>People with special attachment to their lands are guaranteed enhanced protection.</a:t>
            </a:r>
          </a:p>
          <a:p>
            <a:pPr marL="171450" indent="-171450">
              <a:buFont typeface="Arial" panose="020B0604020202020204" pitchFamily="34" charset="0"/>
              <a:buChar char="•"/>
            </a:pPr>
            <a:endParaRPr lang="en-GB" altLang="fr-FR" noProof="0" dirty="0"/>
          </a:p>
          <a:p>
            <a:pPr marL="171450" indent="-171450">
              <a:buFont typeface="Arial" panose="020B0604020202020204" pitchFamily="34" charset="0"/>
              <a:buChar char="•"/>
            </a:pPr>
            <a:r>
              <a:rPr lang="en-GB" altLang="fr-FR" noProof="0" dirty="0"/>
              <a:t>Process of restitution of HLP can be time-consuming. It is thus necessary to have an effective and accessible mechanism (free legal </a:t>
            </a:r>
            <a:r>
              <a:rPr lang="en-GB" altLang="fr-FR" noProof="0" dirty="0" err="1"/>
              <a:t>assitance</a:t>
            </a:r>
            <a:r>
              <a:rPr lang="en-GB" altLang="fr-FR" noProof="0" dirty="0"/>
              <a:t>?) In some cases it may be appropriate to establish special institutions; in other situations traditional property dispute mechanisms.</a:t>
            </a:r>
          </a:p>
          <a:p>
            <a:endParaRPr lang="en-GB" dirty="0"/>
          </a:p>
        </p:txBody>
      </p:sp>
      <p:sp>
        <p:nvSpPr>
          <p:cNvPr id="4" name="Slide Number Placeholder 3"/>
          <p:cNvSpPr>
            <a:spLocks noGrp="1"/>
          </p:cNvSpPr>
          <p:nvPr>
            <p:ph type="sldNum" sz="quarter" idx="5"/>
          </p:nvPr>
        </p:nvSpPr>
        <p:spPr/>
        <p:txBody>
          <a:bodyPr/>
          <a:lstStyle/>
          <a:p>
            <a:fld id="{81AEEA12-9B46-44DB-A686-5649A3DA9C96}" type="slidenum">
              <a:rPr lang="en-CH" smtClean="0"/>
              <a:t>26</a:t>
            </a:fld>
            <a:endParaRPr lang="en-CH"/>
          </a:p>
        </p:txBody>
      </p:sp>
    </p:spTree>
    <p:extLst>
      <p:ext uri="{BB962C8B-B14F-4D97-AF65-F5344CB8AC3E}">
        <p14:creationId xmlns:p14="http://schemas.microsoft.com/office/powerpoint/2010/main" val="65381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Displacement affected communities (DAC) involves all displaced populations and host communities as displaced people do not live in a vacuum</a:t>
            </a:r>
            <a:endParaRPr lang="fr-FR"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GB" dirty="0"/>
              <a:t>You can add that IDPs, refugees and vulnerable </a:t>
            </a:r>
            <a:r>
              <a:rPr lang="en-GB" dirty="0">
                <a:solidFill>
                  <a:srgbClr val="FF0000"/>
                </a:solidFill>
                <a:highlight>
                  <a:srgbClr val="FFFF00"/>
                </a:highlight>
              </a:rPr>
              <a:t>populations often live </a:t>
            </a:r>
            <a:r>
              <a:rPr lang="en-GB" dirty="0"/>
              <a:t>in the same areas and share the same obstacles to access services or livelihood and employment. Adopting a DAC approach enables a more holistic and long-term response benefiting all and taking into account the impact of displacement on host communities while being aware and sensitive to the displacement related issues that IDPs and refugees might face. </a:t>
            </a:r>
          </a:p>
          <a:p>
            <a:pPr marL="171450" indent="-171450">
              <a:buFont typeface="Arial" panose="020B0604020202020204" pitchFamily="34" charset="0"/>
              <a:buChar char="•"/>
            </a:pPr>
            <a:endParaRPr lang="en-GB" dirty="0"/>
          </a:p>
          <a:p>
            <a:endParaRPr lang="en-GB" dirty="0"/>
          </a:p>
        </p:txBody>
      </p:sp>
      <p:sp>
        <p:nvSpPr>
          <p:cNvPr id="4" name="Slide Number Placeholder 3"/>
          <p:cNvSpPr>
            <a:spLocks noGrp="1"/>
          </p:cNvSpPr>
          <p:nvPr>
            <p:ph type="sldNum" sz="quarter" idx="5"/>
          </p:nvPr>
        </p:nvSpPr>
        <p:spPr/>
        <p:txBody>
          <a:bodyPr/>
          <a:lstStyle/>
          <a:p>
            <a:fld id="{81AEEA12-9B46-44DB-A686-5649A3DA9C96}" type="slidenum">
              <a:rPr lang="en-CH" smtClean="0"/>
              <a:t>4</a:t>
            </a:fld>
            <a:endParaRPr lang="en-CH"/>
          </a:p>
        </p:txBody>
      </p:sp>
    </p:spTree>
    <p:extLst>
      <p:ext uri="{BB962C8B-B14F-4D97-AF65-F5344CB8AC3E}">
        <p14:creationId xmlns:p14="http://schemas.microsoft.com/office/powerpoint/2010/main" val="661601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lnSpc>
                <a:spcPct val="90000"/>
              </a:lnSpc>
              <a:buClr>
                <a:schemeClr val="tx2"/>
              </a:buClr>
              <a:buFont typeface="Arial" panose="020B0604020202020204" pitchFamily="34" charset="0"/>
              <a:buChar char="•"/>
            </a:pPr>
            <a:r>
              <a:rPr lang="en-GB" altLang="en-CH" sz="1200" dirty="0">
                <a:latin typeface="Calibri" panose="020F0502020204030204" pitchFamily="34" charset="0"/>
                <a:cs typeface="Calibri" panose="020F0502020204030204" pitchFamily="34" charset="0"/>
              </a:rPr>
              <a:t>The Guiding Principles are not legally binding, but reflect provisions in international human rights and humanitarian law.</a:t>
            </a:r>
          </a:p>
          <a:p>
            <a:pPr marL="171450" indent="-171450" eaLnBrk="1" hangingPunct="1">
              <a:lnSpc>
                <a:spcPct val="90000"/>
              </a:lnSpc>
              <a:buClr>
                <a:schemeClr val="tx2"/>
              </a:buClr>
              <a:buFont typeface="Arial" panose="020B0604020202020204" pitchFamily="34" charset="0"/>
              <a:buChar char="•"/>
            </a:pPr>
            <a:endParaRPr lang="en-GB" altLang="en-CH" sz="1050" dirty="0">
              <a:latin typeface="Calibri" panose="020F0502020204030204" pitchFamily="34" charset="0"/>
              <a:cs typeface="Calibri" panose="020F0502020204030204" pitchFamily="34" charset="0"/>
            </a:endParaRPr>
          </a:p>
          <a:p>
            <a:pPr marL="171450" indent="-171450" eaLnBrk="1" hangingPunct="1">
              <a:lnSpc>
                <a:spcPct val="90000"/>
              </a:lnSpc>
              <a:buClr>
                <a:schemeClr val="tx2"/>
              </a:buClr>
              <a:buFont typeface="Arial" panose="020B0604020202020204" pitchFamily="34" charset="0"/>
              <a:buChar char="•"/>
            </a:pPr>
            <a:r>
              <a:rPr lang="en-GB" altLang="en-CH" sz="1200" dirty="0">
                <a:latin typeface="Calibri" panose="020F0502020204030204" pitchFamily="34" charset="0"/>
                <a:cs typeface="Calibri" panose="020F0502020204030204" pitchFamily="34" charset="0"/>
              </a:rPr>
              <a:t>Over 20 states in the world have developed national laws and policies on internal displacement, in many cases incorporating or making reference to the Guiding Principles.</a:t>
            </a:r>
            <a:endParaRPr lang="en-GB" altLang="en-CH" sz="1200" dirty="0">
              <a:solidFill>
                <a:srgbClr val="FF0000"/>
              </a:solidFill>
              <a:latin typeface="Calibri" panose="020F0502020204030204" pitchFamily="34" charset="0"/>
              <a:cs typeface="Calibri" panose="020F0502020204030204" pitchFamily="34" charset="0"/>
            </a:endParaRPr>
          </a:p>
          <a:p>
            <a:pPr marL="171450" indent="-171450" eaLnBrk="1" hangingPunct="1">
              <a:lnSpc>
                <a:spcPct val="90000"/>
              </a:lnSpc>
              <a:buClr>
                <a:schemeClr val="tx2"/>
              </a:buClr>
              <a:buFont typeface="Arial" panose="020B0604020202020204" pitchFamily="34" charset="0"/>
              <a:buChar char="•"/>
            </a:pPr>
            <a:endParaRPr lang="en-GB" altLang="en-CH" sz="1050" dirty="0">
              <a:latin typeface="Calibri" panose="020F0502020204030204" pitchFamily="34" charset="0"/>
              <a:cs typeface="Calibri" panose="020F0502020204030204" pitchFamily="34" charset="0"/>
            </a:endParaRPr>
          </a:p>
          <a:p>
            <a:pPr marL="171450" indent="-171450" eaLnBrk="1" hangingPunct="1">
              <a:lnSpc>
                <a:spcPct val="90000"/>
              </a:lnSpc>
              <a:buClr>
                <a:schemeClr val="tx2"/>
              </a:buClr>
              <a:buFont typeface="Arial" panose="020B0604020202020204" pitchFamily="34" charset="0"/>
              <a:buChar char="•"/>
            </a:pPr>
            <a:r>
              <a:rPr lang="en-GB" altLang="en-CH" sz="1200" dirty="0">
                <a:latin typeface="Calibri" panose="020F0502020204030204" pitchFamily="34" charset="0"/>
                <a:cs typeface="Calibri" panose="020F0502020204030204" pitchFamily="34" charset="0"/>
              </a:rPr>
              <a:t>The Great Lakes Pact</a:t>
            </a:r>
            <a:r>
              <a:rPr lang="en-GB" altLang="en-US" sz="1200" dirty="0">
                <a:latin typeface="Calibri" panose="020F0502020204030204" pitchFamily="34" charset="0"/>
                <a:cs typeface="Calibri" panose="020F0502020204030204" pitchFamily="34" charset="0"/>
              </a:rPr>
              <a:t>’</a:t>
            </a:r>
            <a:r>
              <a:rPr lang="en-GB" altLang="en-CH" sz="1200" dirty="0">
                <a:latin typeface="Calibri" panose="020F0502020204030204" pitchFamily="34" charset="0"/>
                <a:cs typeface="Calibri" panose="020F0502020204030204" pitchFamily="34" charset="0"/>
              </a:rPr>
              <a:t>s protocol on IDPs requires states to incorporate the Guiding Principles into their legislation</a:t>
            </a:r>
          </a:p>
          <a:p>
            <a:pPr marL="171450" indent="-171450" eaLnBrk="1" hangingPunct="1">
              <a:buClr>
                <a:schemeClr val="tx2"/>
              </a:buClr>
              <a:buFont typeface="Arial" panose="020B0604020202020204" pitchFamily="34" charset="0"/>
              <a:buChar char="•"/>
            </a:pPr>
            <a:r>
              <a:rPr lang="en-GB" altLang="en-CH" sz="1200" dirty="0">
                <a:latin typeface="Calibri" panose="020F0502020204030204" pitchFamily="34" charset="0"/>
                <a:cs typeface="Calibri" panose="020F0502020204030204" pitchFamily="34" charset="0"/>
              </a:rPr>
              <a:t>Starting point: IDPs</a:t>
            </a:r>
            <a:r>
              <a:rPr lang="en-GB" altLang="en-US" sz="1200" dirty="0">
                <a:latin typeface="Calibri" panose="020F0502020204030204" pitchFamily="34" charset="0"/>
                <a:cs typeface="Calibri" panose="020F0502020204030204" pitchFamily="34" charset="0"/>
              </a:rPr>
              <a:t>’</a:t>
            </a:r>
            <a:r>
              <a:rPr lang="en-GB" altLang="en-CH" sz="1200" dirty="0">
                <a:latin typeface="Calibri" panose="020F0502020204030204" pitchFamily="34" charset="0"/>
                <a:cs typeface="Calibri" panose="020F0502020204030204" pitchFamily="34" charset="0"/>
              </a:rPr>
              <a:t> human rights, not only their needs</a:t>
            </a:r>
          </a:p>
          <a:p>
            <a:pPr marL="171450" indent="-171450" eaLnBrk="1" hangingPunct="1">
              <a:buClr>
                <a:schemeClr val="tx2"/>
              </a:buClr>
              <a:buFont typeface="Arial" panose="020B0604020202020204" pitchFamily="34" charset="0"/>
              <a:buChar char="•"/>
            </a:pPr>
            <a:r>
              <a:rPr lang="en-GB" altLang="en-CH" sz="1200" dirty="0">
                <a:latin typeface="Calibri" panose="020F0502020204030204" pitchFamily="34" charset="0"/>
                <a:cs typeface="Calibri" panose="020F0502020204030204" pitchFamily="34" charset="0"/>
              </a:rPr>
              <a:t>IDPs as rights holders, authorities as duty-bearers</a:t>
            </a:r>
          </a:p>
          <a:p>
            <a:pPr marL="171450" indent="-171450" eaLnBrk="1" hangingPunct="1">
              <a:buClr>
                <a:schemeClr val="tx2"/>
              </a:buClr>
              <a:buFont typeface="Arial" panose="020B0604020202020204" pitchFamily="34" charset="0"/>
              <a:buChar char="•"/>
            </a:pPr>
            <a:r>
              <a:rPr lang="en-GB" altLang="en-CH" sz="1200" dirty="0">
                <a:latin typeface="Calibri" panose="020F0502020204030204" pitchFamily="34" charset="0"/>
                <a:cs typeface="Calibri" panose="020F0502020204030204" pitchFamily="34" charset="0"/>
              </a:rPr>
              <a:t>International community strengthens national capacity to protect IDPs</a:t>
            </a:r>
          </a:p>
          <a:p>
            <a:endParaRPr lang="en-GB" dirty="0"/>
          </a:p>
        </p:txBody>
      </p:sp>
      <p:sp>
        <p:nvSpPr>
          <p:cNvPr id="4" name="Slide Number Placeholder 3"/>
          <p:cNvSpPr>
            <a:spLocks noGrp="1"/>
          </p:cNvSpPr>
          <p:nvPr>
            <p:ph type="sldNum" sz="quarter" idx="5"/>
          </p:nvPr>
        </p:nvSpPr>
        <p:spPr/>
        <p:txBody>
          <a:bodyPr/>
          <a:lstStyle/>
          <a:p>
            <a:fld id="{81AEEA12-9B46-44DB-A686-5649A3DA9C96}" type="slidenum">
              <a:rPr lang="en-CH" smtClean="0"/>
              <a:t>5</a:t>
            </a:fld>
            <a:endParaRPr lang="en-CH"/>
          </a:p>
        </p:txBody>
      </p:sp>
    </p:spTree>
    <p:extLst>
      <p:ext uri="{BB962C8B-B14F-4D97-AF65-F5344CB8AC3E}">
        <p14:creationId xmlns:p14="http://schemas.microsoft.com/office/powerpoint/2010/main" val="201815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Three key solutions</a:t>
            </a:r>
          </a:p>
          <a:p>
            <a:endParaRPr lang="en-US" b="0" dirty="0"/>
          </a:p>
          <a:p>
            <a:pPr>
              <a:buFont typeface="+mj-lt"/>
              <a:buAutoNum type="arabicPeriod"/>
            </a:pPr>
            <a:r>
              <a:rPr lang="en-US" b="1" dirty="0"/>
              <a:t>Return to the place of origin</a:t>
            </a:r>
            <a:r>
              <a:rPr lang="en-US" dirty="0"/>
              <a:t>:</a:t>
            </a:r>
          </a:p>
          <a:p>
            <a:pPr marL="742950" lvl="1" indent="-285750">
              <a:buFont typeface="+mj-lt"/>
              <a:buAutoNum type="arabicPeriod"/>
            </a:pPr>
            <a:r>
              <a:rPr lang="en-US" dirty="0"/>
              <a:t>Voluntary return to areas of origin.</a:t>
            </a:r>
          </a:p>
          <a:p>
            <a:pPr marL="742950" lvl="1" indent="-285750">
              <a:buFont typeface="+mj-lt"/>
              <a:buAutoNum type="arabicPeriod"/>
            </a:pPr>
            <a:r>
              <a:rPr lang="en-US" dirty="0"/>
              <a:t>Challenges: Safety, infrastructure, and reconciliation.</a:t>
            </a:r>
          </a:p>
          <a:p>
            <a:pPr>
              <a:buFont typeface="+mj-lt"/>
              <a:buAutoNum type="arabicPeriod"/>
            </a:pPr>
            <a:r>
              <a:rPr lang="en-US" b="1" dirty="0"/>
              <a:t>Local Integration in areas where internally displaced persons take refuge</a:t>
            </a:r>
            <a:r>
              <a:rPr lang="en-US" dirty="0"/>
              <a:t>:</a:t>
            </a:r>
          </a:p>
          <a:p>
            <a:pPr marL="742950" lvl="1" indent="-285750">
              <a:buFont typeface="+mj-lt"/>
              <a:buAutoNum type="arabicPeriod"/>
            </a:pPr>
            <a:r>
              <a:rPr lang="en-US" dirty="0"/>
              <a:t>Settling in host communities.</a:t>
            </a:r>
          </a:p>
          <a:p>
            <a:pPr marL="742950" lvl="1" indent="-285750">
              <a:buFont typeface="+mj-lt"/>
              <a:buAutoNum type="arabicPeriod"/>
            </a:pPr>
            <a:r>
              <a:rPr lang="en-US" dirty="0"/>
              <a:t>Challenges: Social acceptance, legal rights, and services.</a:t>
            </a:r>
          </a:p>
          <a:p>
            <a:pPr>
              <a:buFont typeface="+mj-lt"/>
              <a:buAutoNum type="arabicPeriod"/>
            </a:pPr>
            <a:r>
              <a:rPr lang="en-US" b="1" dirty="0"/>
              <a:t>Relocation in another part of the country</a:t>
            </a:r>
            <a:r>
              <a:rPr lang="en-US" dirty="0"/>
              <a:t>:</a:t>
            </a:r>
          </a:p>
          <a:p>
            <a:pPr marL="742950" lvl="1" indent="-285750">
              <a:buFont typeface="+mj-lt"/>
              <a:buAutoNum type="arabicPeriod"/>
            </a:pPr>
            <a:r>
              <a:rPr lang="en-US" dirty="0"/>
              <a:t>Moving to another area within the country.</a:t>
            </a:r>
          </a:p>
          <a:p>
            <a:pPr marL="742950" lvl="1" indent="-285750">
              <a:buFont typeface="+mj-lt"/>
              <a:buAutoNum type="arabicPeriod"/>
            </a:pPr>
            <a:r>
              <a:rPr lang="en-US" dirty="0"/>
              <a:t>Challenges: Employment opportunities and social support.</a:t>
            </a:r>
          </a:p>
          <a:p>
            <a:endParaRPr lang="en-GB" dirty="0"/>
          </a:p>
        </p:txBody>
      </p:sp>
      <p:sp>
        <p:nvSpPr>
          <p:cNvPr id="4" name="Slide Number Placeholder 3"/>
          <p:cNvSpPr>
            <a:spLocks noGrp="1"/>
          </p:cNvSpPr>
          <p:nvPr>
            <p:ph type="sldNum" sz="quarter" idx="5"/>
          </p:nvPr>
        </p:nvSpPr>
        <p:spPr/>
        <p:txBody>
          <a:bodyPr/>
          <a:lstStyle/>
          <a:p>
            <a:fld id="{81AEEA12-9B46-44DB-A686-5649A3DA9C96}" type="slidenum">
              <a:rPr lang="en-CH" smtClean="0"/>
              <a:t>7</a:t>
            </a:fld>
            <a:endParaRPr lang="en-CH"/>
          </a:p>
        </p:txBody>
      </p:sp>
    </p:spTree>
    <p:extLst>
      <p:ext uri="{BB962C8B-B14F-4D97-AF65-F5344CB8AC3E}">
        <p14:creationId xmlns:p14="http://schemas.microsoft.com/office/powerpoint/2010/main" val="1357107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H" sz="1800" kern="100" dirty="0">
                <a:effectLst/>
                <a:latin typeface="Calibri" panose="020F0502020204030204" pitchFamily="34" charset="0"/>
                <a:ea typeface="Calibri" panose="020F0502020204030204" pitchFamily="34" charset="0"/>
              </a:rPr>
              <a:t>The Guiding Principles, and the international legal framework (international human rights law and, where applicable, international humanitarian law) from which they are drawn, set out the rights and responsibilities that must be respected in the search for durable solutions. All strategies and activities aimed at supporting the search for durable solutions have to be based upon these rights and responsibilities:</a:t>
            </a:r>
          </a:p>
          <a:p>
            <a:endParaRPr lang="en-US" sz="1100" b="1" dirty="0"/>
          </a:p>
          <a:p>
            <a:endParaRPr lang="en-US" sz="1100" b="1" dirty="0"/>
          </a:p>
          <a:p>
            <a:r>
              <a:rPr lang="en-US" sz="1100" b="1" dirty="0"/>
              <a:t>Key Principles of the IASC Framework</a:t>
            </a:r>
          </a:p>
          <a:p>
            <a:pPr>
              <a:buFont typeface="+mj-lt"/>
              <a:buAutoNum type="arabicPeriod"/>
            </a:pPr>
            <a:r>
              <a:rPr lang="en-US" sz="1100" b="1" dirty="0"/>
              <a:t>Primary Responsibility of National Authorities</a:t>
            </a:r>
            <a:endParaRPr lang="en-US" sz="1100" dirty="0"/>
          </a:p>
          <a:p>
            <a:pPr marL="742950" lvl="1" indent="-285750">
              <a:buFont typeface="+mj-lt"/>
              <a:buAutoNum type="arabicPeriod"/>
            </a:pPr>
            <a:r>
              <a:rPr lang="en-US" sz="1100" dirty="0"/>
              <a:t>National authorities have the primary duty to provide durable solutions for IDPs, including legal frameworks, coordination mechanisms, and funding for their protection and assistance.</a:t>
            </a:r>
          </a:p>
          <a:p>
            <a:pPr>
              <a:buFont typeface="+mj-lt"/>
              <a:buAutoNum type="arabicPeriod"/>
            </a:pPr>
            <a:r>
              <a:rPr lang="en-US" sz="1100" b="1" dirty="0"/>
              <a:t>Access for Humanitarian and Development Actors</a:t>
            </a:r>
            <a:endParaRPr lang="en-US" sz="1100" dirty="0"/>
          </a:p>
          <a:p>
            <a:pPr marL="742950" lvl="1" indent="-285750">
              <a:buFont typeface="+mj-lt"/>
              <a:buAutoNum type="arabicPeriod"/>
            </a:pPr>
            <a:r>
              <a:rPr lang="en-US" sz="1100" dirty="0"/>
              <a:t>National and local authorities must allow rapid and unimpeded access for international actors to assist IDPs in finding durable solutions.</a:t>
            </a:r>
          </a:p>
          <a:p>
            <a:pPr>
              <a:buFont typeface="+mj-lt"/>
              <a:buAutoNum type="arabicPeriod"/>
            </a:pPr>
            <a:r>
              <a:rPr lang="en-US" sz="1100" b="1" dirty="0"/>
              <a:t>IDPs’ Rights, Needs, and Legitimate Interests</a:t>
            </a:r>
            <a:endParaRPr lang="en-US" sz="1100" dirty="0"/>
          </a:p>
          <a:p>
            <a:pPr marL="742950" lvl="1" indent="-285750">
              <a:buFont typeface="+mj-lt"/>
              <a:buAutoNum type="arabicPeriod"/>
            </a:pPr>
            <a:r>
              <a:rPr lang="en-US" sz="1100" dirty="0"/>
              <a:t>The rights, needs, and interests of IDPs must guide all policies and decisions related to displacement and durable solutions.</a:t>
            </a:r>
          </a:p>
          <a:p>
            <a:pPr>
              <a:buFont typeface="+mj-lt"/>
              <a:buAutoNum type="arabicPeriod"/>
            </a:pPr>
            <a:r>
              <a:rPr lang="en-US" sz="1100" b="1" dirty="0"/>
              <a:t>Informed and Voluntary Decisions by IDPs</a:t>
            </a:r>
            <a:endParaRPr lang="en-US" sz="1100" dirty="0"/>
          </a:p>
          <a:p>
            <a:pPr marL="742950" lvl="1" indent="-285750">
              <a:buFont typeface="+mj-lt"/>
              <a:buAutoNum type="arabicPeriod"/>
            </a:pPr>
            <a:r>
              <a:rPr lang="en-US" sz="1100" dirty="0"/>
              <a:t>IDPs must have the right to make informed and voluntary decisions about their preferred durable solution—return, local integration, or settlement elsewhere—with no hierarchy imposed among these options.</a:t>
            </a:r>
          </a:p>
          <a:p>
            <a:pPr>
              <a:buFont typeface="+mj-lt"/>
              <a:buAutoNum type="arabicPeriod"/>
            </a:pPr>
            <a:r>
              <a:rPr lang="en-US" sz="1100" b="1" dirty="0"/>
              <a:t>Freedom to Choose and Change Durable Solutions</a:t>
            </a:r>
            <a:endParaRPr lang="en-US" sz="1100" dirty="0"/>
          </a:p>
          <a:p>
            <a:pPr marL="742950" lvl="1" indent="-285750">
              <a:buFont typeface="+mj-lt"/>
              <a:buAutoNum type="arabicPeriod"/>
            </a:pPr>
            <a:r>
              <a:rPr lang="en-US" sz="1100" dirty="0"/>
              <a:t>IDPs retain the right to return even if they initially choose local integration or settlement elsewhere. Exercising this right requires meaningful options and flexibility over time.</a:t>
            </a:r>
          </a:p>
          <a:p>
            <a:pPr>
              <a:buFont typeface="+mj-lt"/>
              <a:buAutoNum type="arabicPeriod"/>
            </a:pPr>
            <a:r>
              <a:rPr lang="en-US" sz="1100" b="1" dirty="0"/>
              <a:t>Prohibition of Forced Returns or Relocations</a:t>
            </a:r>
            <a:endParaRPr lang="en-US" sz="1100" dirty="0"/>
          </a:p>
          <a:p>
            <a:pPr marL="742950" lvl="1" indent="-285750">
              <a:buFont typeface="+mj-lt"/>
              <a:buAutoNum type="arabicPeriod"/>
            </a:pPr>
            <a:r>
              <a:rPr lang="en-US" sz="1100" dirty="0"/>
              <a:t>Under no circumstances should IDPs be compelled to return or relocate to unsafe areas. Decisions to assist returns or relocations should ensure minimum safety and living conditions.</a:t>
            </a:r>
          </a:p>
          <a:p>
            <a:pPr>
              <a:buFont typeface="+mj-lt"/>
              <a:buAutoNum type="arabicPeriod"/>
            </a:pPr>
            <a:r>
              <a:rPr lang="en-US" sz="1100" b="1" dirty="0"/>
              <a:t>Non-Discrimination</a:t>
            </a:r>
            <a:endParaRPr lang="en-US" sz="1100" dirty="0"/>
          </a:p>
          <a:p>
            <a:pPr marL="742950" lvl="1" indent="-285750">
              <a:buFont typeface="+mj-lt"/>
              <a:buAutoNum type="arabicPeriod"/>
            </a:pPr>
            <a:r>
              <a:rPr lang="en-US" sz="1100" dirty="0"/>
              <a:t>IDPs must not face discrimination related to their displacement or based on other factors (e.g., race, religion, gender, age, disability, etc.). This principle also applies to host communities integrating IDPs.</a:t>
            </a:r>
          </a:p>
          <a:p>
            <a:pPr>
              <a:buFont typeface="+mj-lt"/>
              <a:buAutoNum type="arabicPeriod"/>
            </a:pPr>
            <a:r>
              <a:rPr lang="en-US" sz="1100" b="1" dirty="0"/>
              <a:t>Community-Based Approach</a:t>
            </a:r>
            <a:endParaRPr lang="en-US" sz="1100" dirty="0"/>
          </a:p>
          <a:p>
            <a:pPr marL="742950" lvl="1" indent="-285750">
              <a:buFont typeface="+mj-lt"/>
              <a:buAutoNum type="arabicPeriod"/>
            </a:pPr>
            <a:r>
              <a:rPr lang="en-US" sz="1100" dirty="0"/>
              <a:t>Integration of IDPs must address the needs of host or reintegration communities as well, ensuring fair resource distribution and reducing tensions between populations.</a:t>
            </a:r>
          </a:p>
          <a:p>
            <a:pPr>
              <a:buFont typeface="+mj-lt"/>
              <a:buAutoNum type="arabicPeriod"/>
            </a:pPr>
            <a:r>
              <a:rPr lang="en-US" sz="1100" b="1" dirty="0"/>
              <a:t>Continued Protection of Rights</a:t>
            </a:r>
            <a:endParaRPr lang="en-US" sz="1100" dirty="0"/>
          </a:p>
          <a:p>
            <a:pPr marL="742950" lvl="1" indent="-285750">
              <a:buFont typeface="+mj-lt"/>
              <a:buAutoNum type="arabicPeriod"/>
            </a:pPr>
            <a:r>
              <a:rPr lang="en-US" sz="1100" dirty="0"/>
              <a:t>Even after achieving a durable solution, IDPs remain protected by national and international human rights laws and, where applicable, international humanitarian law.</a:t>
            </a:r>
          </a:p>
          <a:p>
            <a:endParaRPr lang="en-GB" sz="1100" dirty="0"/>
          </a:p>
        </p:txBody>
      </p:sp>
      <p:sp>
        <p:nvSpPr>
          <p:cNvPr id="4" name="Slide Number Placeholder 3"/>
          <p:cNvSpPr>
            <a:spLocks noGrp="1"/>
          </p:cNvSpPr>
          <p:nvPr>
            <p:ph type="sldNum" sz="quarter" idx="5"/>
          </p:nvPr>
        </p:nvSpPr>
        <p:spPr/>
        <p:txBody>
          <a:bodyPr/>
          <a:lstStyle/>
          <a:p>
            <a:fld id="{81AEEA12-9B46-44DB-A686-5649A3DA9C96}" type="slidenum">
              <a:rPr lang="en-CH" smtClean="0"/>
              <a:t>8</a:t>
            </a:fld>
            <a:endParaRPr lang="en-CH"/>
          </a:p>
        </p:txBody>
      </p:sp>
    </p:spTree>
    <p:extLst>
      <p:ext uri="{BB962C8B-B14F-4D97-AF65-F5344CB8AC3E}">
        <p14:creationId xmlns:p14="http://schemas.microsoft.com/office/powerpoint/2010/main" val="3807860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More detailed (optional) slides on each of these criteria can be found at end of presentation.</a:t>
            </a:r>
          </a:p>
        </p:txBody>
      </p:sp>
      <p:sp>
        <p:nvSpPr>
          <p:cNvPr id="4" name="Slide Number Placeholder 3"/>
          <p:cNvSpPr>
            <a:spLocks noGrp="1"/>
          </p:cNvSpPr>
          <p:nvPr>
            <p:ph type="sldNum" sz="quarter" idx="5"/>
          </p:nvPr>
        </p:nvSpPr>
        <p:spPr/>
        <p:txBody>
          <a:bodyPr/>
          <a:lstStyle/>
          <a:p>
            <a:fld id="{81AEEA12-9B46-44DB-A686-5649A3DA9C96}" type="slidenum">
              <a:rPr lang="en-CH" smtClean="0"/>
              <a:t>9</a:t>
            </a:fld>
            <a:endParaRPr lang="en-CH"/>
          </a:p>
        </p:txBody>
      </p:sp>
    </p:spTree>
    <p:extLst>
      <p:ext uri="{BB962C8B-B14F-4D97-AF65-F5344CB8AC3E}">
        <p14:creationId xmlns:p14="http://schemas.microsoft.com/office/powerpoint/2010/main" val="32856561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1AEEA12-9B46-44DB-A686-5649A3DA9C96}" type="slidenum">
              <a:rPr lang="en-CH" smtClean="0"/>
              <a:t>10</a:t>
            </a:fld>
            <a:endParaRPr lang="en-CH"/>
          </a:p>
        </p:txBody>
      </p:sp>
    </p:spTree>
    <p:extLst>
      <p:ext uri="{BB962C8B-B14F-4D97-AF65-F5344CB8AC3E}">
        <p14:creationId xmlns:p14="http://schemas.microsoft.com/office/powerpoint/2010/main" val="38061912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Key messages: </a:t>
            </a:r>
          </a:p>
          <a:p>
            <a:pPr marL="171450" indent="-171450">
              <a:buFont typeface="Arial" panose="020B0604020202020204" pitchFamily="34" charset="0"/>
              <a:buChar char="•"/>
            </a:pPr>
            <a:r>
              <a:rPr lang="en-GB" dirty="0"/>
              <a:t>Voluntariness implies that the displaced persons freely decides to go back home, in the absence of any physical, psychological, or material coercion. </a:t>
            </a:r>
          </a:p>
          <a:p>
            <a:pPr marL="171450" indent="-171450">
              <a:buFont typeface="Arial" panose="020B0604020202020204" pitchFamily="34" charset="0"/>
              <a:buChar char="•"/>
            </a:pPr>
            <a:r>
              <a:rPr lang="en-GB" dirty="0"/>
              <a:t>Safety includes three dimensions: </a:t>
            </a:r>
          </a:p>
          <a:p>
            <a:pPr marL="628650" lvl="1" indent="-171450">
              <a:buFont typeface="Arial" panose="020B0604020202020204" pitchFamily="34" charset="0"/>
              <a:buChar char="•"/>
            </a:pPr>
            <a:r>
              <a:rPr lang="en-GB" dirty="0"/>
              <a:t>Physical safety (e.g. freedom from risk of persecution, unlawful detention, discriminatory treatment and sexual violence and other forms of exploitation); </a:t>
            </a:r>
          </a:p>
          <a:p>
            <a:pPr marL="628650" lvl="1" indent="-171450">
              <a:buFont typeface="Arial" panose="020B0604020202020204" pitchFamily="34" charset="0"/>
              <a:buChar char="•"/>
            </a:pPr>
            <a:r>
              <a:rPr lang="en-GB" dirty="0"/>
              <a:t>Legal safety (e.g. legal systems are in place to deliver justice, and there are no legal barriers preventing people from returning to and reintegrating in their countries); </a:t>
            </a:r>
          </a:p>
          <a:p>
            <a:pPr marL="628650" lvl="1" indent="-171450">
              <a:buFont typeface="Arial" panose="020B0604020202020204" pitchFamily="34" charset="0"/>
              <a:buChar char="•"/>
            </a:pPr>
            <a:r>
              <a:rPr lang="en-GB" dirty="0"/>
              <a:t>Material safety (e.g. returnees have access to a means of livelihood and basic services, such as potable water, sanitation facilities, health care and education). </a:t>
            </a:r>
          </a:p>
          <a:p>
            <a:pPr marL="171450" indent="-171450">
              <a:buFont typeface="Arial" panose="020B0604020202020204" pitchFamily="34" charset="0"/>
              <a:buChar char="•"/>
            </a:pPr>
            <a:r>
              <a:rPr lang="en-GB" dirty="0"/>
              <a:t>Dignity implies that the human rights of the individual are respected all the time, including the right to life, liberty, freedom of movement, and the unity of the family</a:t>
            </a:r>
          </a:p>
          <a:p>
            <a:endParaRPr lang="en-GB" dirty="0"/>
          </a:p>
        </p:txBody>
      </p:sp>
      <p:sp>
        <p:nvSpPr>
          <p:cNvPr id="4" name="Slide Number Placeholder 3"/>
          <p:cNvSpPr>
            <a:spLocks noGrp="1"/>
          </p:cNvSpPr>
          <p:nvPr>
            <p:ph type="sldNum" sz="quarter" idx="5"/>
          </p:nvPr>
        </p:nvSpPr>
        <p:spPr/>
        <p:txBody>
          <a:bodyPr/>
          <a:lstStyle/>
          <a:p>
            <a:fld id="{D3EBE9B1-2A80-4014-9413-689CA2746B45}" type="slidenum">
              <a:rPr lang="en-US" smtClean="0"/>
              <a:t>11</a:t>
            </a:fld>
            <a:endParaRPr lang="en-US"/>
          </a:p>
        </p:txBody>
      </p:sp>
    </p:spTree>
    <p:extLst>
      <p:ext uri="{BB962C8B-B14F-4D97-AF65-F5344CB8AC3E}">
        <p14:creationId xmlns:p14="http://schemas.microsoft.com/office/powerpoint/2010/main" val="960654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07000"/>
              </a:lnSpc>
              <a:spcAft>
                <a:spcPts val="80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In 2015, an inter-agency process was established to operationalize the IASC Framework on Durable Solutions under the leadership of the Mandate of the Special Rapporteur on Human Rights of IDPs and coordinated by the Joint IDP Profiling Service (JIPS). This process resulted in a solutions analysis guide and library of standardized indicators. </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The most recent progress was made at the level of the UN Statistical Commission. In 2020, the Commission endorsed the International Recommendations on IDP Statistics (IRIS) developed by the Expert Group on Refugees, IDP and Statelessness Statistics (EGRISS).</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The aim of the IRIS is to promote the production, quality, comparability, coherence and dissemination of statistics on internal displacement.</a:t>
            </a:r>
            <a:endParaRPr lang="fr-FR"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endParaRPr lang="en-GB"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r>
              <a:rPr lang="en-GB"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recommendations present a comprehensive discussion of the technical issues, potential uses of data sources, and recommendations to improve the availability of statistics on IDPs. </a:t>
            </a:r>
            <a:endParaRPr lang="fr-FR"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endParaRPr lang="en-GB"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r>
              <a:rPr lang="en-GB"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 Compilers’ Manual on Displacement Statistics (for both refugees and IDPs) has also been finalised.  </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AAEB4EB-670E-4A03-9BE8-4C3C5245A8B2}" type="slidenum">
              <a:rPr lang="fr-FR" smtClean="0"/>
              <a:t>13</a:t>
            </a:fld>
            <a:endParaRPr lang="fr-FR"/>
          </a:p>
        </p:txBody>
      </p:sp>
    </p:spTree>
    <p:extLst>
      <p:ext uri="{BB962C8B-B14F-4D97-AF65-F5344CB8AC3E}">
        <p14:creationId xmlns:p14="http://schemas.microsoft.com/office/powerpoint/2010/main" val="1793870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1A3AD-B08D-B570-66B0-E66EC403BDF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H"/>
          </a:p>
        </p:txBody>
      </p:sp>
      <p:sp>
        <p:nvSpPr>
          <p:cNvPr id="3" name="Subtitle 2">
            <a:extLst>
              <a:ext uri="{FF2B5EF4-FFF2-40B4-BE49-F238E27FC236}">
                <a16:creationId xmlns:a16="http://schemas.microsoft.com/office/drawing/2014/main" id="{B31BEA6E-34EE-5903-B7B9-A0DC9672EB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H"/>
          </a:p>
        </p:txBody>
      </p:sp>
      <p:sp>
        <p:nvSpPr>
          <p:cNvPr id="4" name="Date Placeholder 3">
            <a:extLst>
              <a:ext uri="{FF2B5EF4-FFF2-40B4-BE49-F238E27FC236}">
                <a16:creationId xmlns:a16="http://schemas.microsoft.com/office/drawing/2014/main" id="{83B3C762-F2F5-C713-7350-1673D7A6F93B}"/>
              </a:ext>
            </a:extLst>
          </p:cNvPr>
          <p:cNvSpPr>
            <a:spLocks noGrp="1"/>
          </p:cNvSpPr>
          <p:nvPr>
            <p:ph type="dt" sz="half" idx="10"/>
          </p:nvPr>
        </p:nvSpPr>
        <p:spPr/>
        <p:txBody>
          <a:bodyPr/>
          <a:lstStyle/>
          <a:p>
            <a:fld id="{BD23EBCA-E6F5-40D2-B5B7-029142696BE3}" type="datetimeFigureOut">
              <a:rPr lang="en-CH" smtClean="0"/>
              <a:t>20/03/2025</a:t>
            </a:fld>
            <a:endParaRPr lang="en-CH"/>
          </a:p>
        </p:txBody>
      </p:sp>
      <p:sp>
        <p:nvSpPr>
          <p:cNvPr id="5" name="Footer Placeholder 4">
            <a:extLst>
              <a:ext uri="{FF2B5EF4-FFF2-40B4-BE49-F238E27FC236}">
                <a16:creationId xmlns:a16="http://schemas.microsoft.com/office/drawing/2014/main" id="{5C4825B6-6F71-5D6B-7EA0-F1E705052701}"/>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626C1A7D-FE12-AC12-C54A-4D6587D5A978}"/>
              </a:ext>
            </a:extLst>
          </p:cNvPr>
          <p:cNvSpPr>
            <a:spLocks noGrp="1"/>
          </p:cNvSpPr>
          <p:nvPr>
            <p:ph type="sldNum" sz="quarter" idx="12"/>
          </p:nvPr>
        </p:nvSpPr>
        <p:spPr/>
        <p:txBody>
          <a:bodyPr/>
          <a:lstStyle/>
          <a:p>
            <a:fld id="{6DEDC4EB-F564-4F66-904B-9C69DD3852F7}" type="slidenum">
              <a:rPr lang="en-CH" smtClean="0"/>
              <a:t>‹#›</a:t>
            </a:fld>
            <a:endParaRPr lang="en-CH"/>
          </a:p>
        </p:txBody>
      </p:sp>
    </p:spTree>
    <p:extLst>
      <p:ext uri="{BB962C8B-B14F-4D97-AF65-F5344CB8AC3E}">
        <p14:creationId xmlns:p14="http://schemas.microsoft.com/office/powerpoint/2010/main" val="11712464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FA0BD-23C1-9F12-CB31-2916030FC2EA}"/>
              </a:ext>
            </a:extLst>
          </p:cNvPr>
          <p:cNvSpPr>
            <a:spLocks noGrp="1"/>
          </p:cNvSpPr>
          <p:nvPr>
            <p:ph type="title"/>
          </p:nvPr>
        </p:nvSpPr>
        <p:spPr/>
        <p:txBody>
          <a:bodyPr/>
          <a:lstStyle/>
          <a:p>
            <a:r>
              <a:rPr lang="en-US"/>
              <a:t>Click to edit Master title style</a:t>
            </a:r>
            <a:endParaRPr lang="en-CH"/>
          </a:p>
        </p:txBody>
      </p:sp>
      <p:sp>
        <p:nvSpPr>
          <p:cNvPr id="3" name="Vertical Text Placeholder 2">
            <a:extLst>
              <a:ext uri="{FF2B5EF4-FFF2-40B4-BE49-F238E27FC236}">
                <a16:creationId xmlns:a16="http://schemas.microsoft.com/office/drawing/2014/main" id="{B94C80F5-4148-8986-E93C-6965F3BAAA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Date Placeholder 3">
            <a:extLst>
              <a:ext uri="{FF2B5EF4-FFF2-40B4-BE49-F238E27FC236}">
                <a16:creationId xmlns:a16="http://schemas.microsoft.com/office/drawing/2014/main" id="{E1D407A8-D69D-41D7-0FE7-36342F9E6A6A}"/>
              </a:ext>
            </a:extLst>
          </p:cNvPr>
          <p:cNvSpPr>
            <a:spLocks noGrp="1"/>
          </p:cNvSpPr>
          <p:nvPr>
            <p:ph type="dt" sz="half" idx="10"/>
          </p:nvPr>
        </p:nvSpPr>
        <p:spPr/>
        <p:txBody>
          <a:bodyPr/>
          <a:lstStyle/>
          <a:p>
            <a:fld id="{BD23EBCA-E6F5-40D2-B5B7-029142696BE3}" type="datetimeFigureOut">
              <a:rPr lang="en-CH" smtClean="0"/>
              <a:t>20/03/2025</a:t>
            </a:fld>
            <a:endParaRPr lang="en-CH"/>
          </a:p>
        </p:txBody>
      </p:sp>
      <p:sp>
        <p:nvSpPr>
          <p:cNvPr id="5" name="Footer Placeholder 4">
            <a:extLst>
              <a:ext uri="{FF2B5EF4-FFF2-40B4-BE49-F238E27FC236}">
                <a16:creationId xmlns:a16="http://schemas.microsoft.com/office/drawing/2014/main" id="{2205C8CE-7171-CD39-186D-AB9DE47AA680}"/>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70DA609D-26C3-B447-CB13-3AD0651E36DE}"/>
              </a:ext>
            </a:extLst>
          </p:cNvPr>
          <p:cNvSpPr>
            <a:spLocks noGrp="1"/>
          </p:cNvSpPr>
          <p:nvPr>
            <p:ph type="sldNum" sz="quarter" idx="12"/>
          </p:nvPr>
        </p:nvSpPr>
        <p:spPr/>
        <p:txBody>
          <a:bodyPr/>
          <a:lstStyle/>
          <a:p>
            <a:fld id="{6DEDC4EB-F564-4F66-904B-9C69DD3852F7}" type="slidenum">
              <a:rPr lang="en-CH" smtClean="0"/>
              <a:t>‹#›</a:t>
            </a:fld>
            <a:endParaRPr lang="en-CH"/>
          </a:p>
        </p:txBody>
      </p:sp>
    </p:spTree>
    <p:extLst>
      <p:ext uri="{BB962C8B-B14F-4D97-AF65-F5344CB8AC3E}">
        <p14:creationId xmlns:p14="http://schemas.microsoft.com/office/powerpoint/2010/main" val="42267979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D7A81C-B869-D7FD-5DFA-950E99E30C1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H"/>
          </a:p>
        </p:txBody>
      </p:sp>
      <p:sp>
        <p:nvSpPr>
          <p:cNvPr id="3" name="Vertical Text Placeholder 2">
            <a:extLst>
              <a:ext uri="{FF2B5EF4-FFF2-40B4-BE49-F238E27FC236}">
                <a16:creationId xmlns:a16="http://schemas.microsoft.com/office/drawing/2014/main" id="{54F69479-F7AC-07BF-9D9A-DCEC18B756E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Date Placeholder 3">
            <a:extLst>
              <a:ext uri="{FF2B5EF4-FFF2-40B4-BE49-F238E27FC236}">
                <a16:creationId xmlns:a16="http://schemas.microsoft.com/office/drawing/2014/main" id="{E7C9682B-9EF1-4323-BA2E-BDFD457BAE35}"/>
              </a:ext>
            </a:extLst>
          </p:cNvPr>
          <p:cNvSpPr>
            <a:spLocks noGrp="1"/>
          </p:cNvSpPr>
          <p:nvPr>
            <p:ph type="dt" sz="half" idx="10"/>
          </p:nvPr>
        </p:nvSpPr>
        <p:spPr/>
        <p:txBody>
          <a:bodyPr/>
          <a:lstStyle/>
          <a:p>
            <a:fld id="{BD23EBCA-E6F5-40D2-B5B7-029142696BE3}" type="datetimeFigureOut">
              <a:rPr lang="en-CH" smtClean="0"/>
              <a:t>20/03/2025</a:t>
            </a:fld>
            <a:endParaRPr lang="en-CH"/>
          </a:p>
        </p:txBody>
      </p:sp>
      <p:sp>
        <p:nvSpPr>
          <p:cNvPr id="5" name="Footer Placeholder 4">
            <a:extLst>
              <a:ext uri="{FF2B5EF4-FFF2-40B4-BE49-F238E27FC236}">
                <a16:creationId xmlns:a16="http://schemas.microsoft.com/office/drawing/2014/main" id="{F30E3B48-04DE-CA8D-1DC4-4118E43656BC}"/>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186F2728-ABCC-BE03-524E-AE832627AEB4}"/>
              </a:ext>
            </a:extLst>
          </p:cNvPr>
          <p:cNvSpPr>
            <a:spLocks noGrp="1"/>
          </p:cNvSpPr>
          <p:nvPr>
            <p:ph type="sldNum" sz="quarter" idx="12"/>
          </p:nvPr>
        </p:nvSpPr>
        <p:spPr/>
        <p:txBody>
          <a:bodyPr/>
          <a:lstStyle/>
          <a:p>
            <a:fld id="{6DEDC4EB-F564-4F66-904B-9C69DD3852F7}" type="slidenum">
              <a:rPr lang="en-CH" smtClean="0"/>
              <a:t>‹#›</a:t>
            </a:fld>
            <a:endParaRPr lang="en-CH"/>
          </a:p>
        </p:txBody>
      </p:sp>
    </p:spTree>
    <p:extLst>
      <p:ext uri="{BB962C8B-B14F-4D97-AF65-F5344CB8AC3E}">
        <p14:creationId xmlns:p14="http://schemas.microsoft.com/office/powerpoint/2010/main" val="21012882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6841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8397B-9472-8A70-E4DA-440252E8EE95}"/>
              </a:ext>
            </a:extLst>
          </p:cNvPr>
          <p:cNvSpPr>
            <a:spLocks noGrp="1"/>
          </p:cNvSpPr>
          <p:nvPr>
            <p:ph type="title"/>
          </p:nvPr>
        </p:nvSpPr>
        <p:spPr/>
        <p:txBody>
          <a:bodyPr/>
          <a:lstStyle/>
          <a:p>
            <a:r>
              <a:rPr lang="en-US"/>
              <a:t>Click to edit Master title style</a:t>
            </a:r>
            <a:endParaRPr lang="en-CH"/>
          </a:p>
        </p:txBody>
      </p:sp>
      <p:sp>
        <p:nvSpPr>
          <p:cNvPr id="3" name="Content Placeholder 2">
            <a:extLst>
              <a:ext uri="{FF2B5EF4-FFF2-40B4-BE49-F238E27FC236}">
                <a16:creationId xmlns:a16="http://schemas.microsoft.com/office/drawing/2014/main" id="{7F9A7A81-8746-B635-6850-19EF05A6E36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Date Placeholder 3">
            <a:extLst>
              <a:ext uri="{FF2B5EF4-FFF2-40B4-BE49-F238E27FC236}">
                <a16:creationId xmlns:a16="http://schemas.microsoft.com/office/drawing/2014/main" id="{5D76649C-CB75-6C3A-648C-914635127AD2}"/>
              </a:ext>
            </a:extLst>
          </p:cNvPr>
          <p:cNvSpPr>
            <a:spLocks noGrp="1"/>
          </p:cNvSpPr>
          <p:nvPr>
            <p:ph type="dt" sz="half" idx="10"/>
          </p:nvPr>
        </p:nvSpPr>
        <p:spPr/>
        <p:txBody>
          <a:bodyPr/>
          <a:lstStyle/>
          <a:p>
            <a:fld id="{BD23EBCA-E6F5-40D2-B5B7-029142696BE3}" type="datetimeFigureOut">
              <a:rPr lang="en-CH" smtClean="0"/>
              <a:t>20/03/2025</a:t>
            </a:fld>
            <a:endParaRPr lang="en-CH"/>
          </a:p>
        </p:txBody>
      </p:sp>
      <p:sp>
        <p:nvSpPr>
          <p:cNvPr id="5" name="Footer Placeholder 4">
            <a:extLst>
              <a:ext uri="{FF2B5EF4-FFF2-40B4-BE49-F238E27FC236}">
                <a16:creationId xmlns:a16="http://schemas.microsoft.com/office/drawing/2014/main" id="{A6BA2F78-6C7C-F491-B00D-B36DCA56CE84}"/>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92D5D04F-2D07-8C5E-7AFC-B7959F41C87A}"/>
              </a:ext>
            </a:extLst>
          </p:cNvPr>
          <p:cNvSpPr>
            <a:spLocks noGrp="1"/>
          </p:cNvSpPr>
          <p:nvPr>
            <p:ph type="sldNum" sz="quarter" idx="12"/>
          </p:nvPr>
        </p:nvSpPr>
        <p:spPr/>
        <p:txBody>
          <a:bodyPr/>
          <a:lstStyle/>
          <a:p>
            <a:fld id="{6DEDC4EB-F564-4F66-904B-9C69DD3852F7}" type="slidenum">
              <a:rPr lang="en-CH" smtClean="0"/>
              <a:t>‹#›</a:t>
            </a:fld>
            <a:endParaRPr lang="en-CH"/>
          </a:p>
        </p:txBody>
      </p:sp>
    </p:spTree>
    <p:extLst>
      <p:ext uri="{BB962C8B-B14F-4D97-AF65-F5344CB8AC3E}">
        <p14:creationId xmlns:p14="http://schemas.microsoft.com/office/powerpoint/2010/main" val="17864857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29500-15D2-F916-2428-8E27F1896CE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H"/>
          </a:p>
        </p:txBody>
      </p:sp>
      <p:sp>
        <p:nvSpPr>
          <p:cNvPr id="3" name="Text Placeholder 2">
            <a:extLst>
              <a:ext uri="{FF2B5EF4-FFF2-40B4-BE49-F238E27FC236}">
                <a16:creationId xmlns:a16="http://schemas.microsoft.com/office/drawing/2014/main" id="{0454331C-E79A-A355-A8AF-EEC29878E4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DD5AB8F-D7A4-EC71-7BC3-D149C924466E}"/>
              </a:ext>
            </a:extLst>
          </p:cNvPr>
          <p:cNvSpPr>
            <a:spLocks noGrp="1"/>
          </p:cNvSpPr>
          <p:nvPr>
            <p:ph type="dt" sz="half" idx="10"/>
          </p:nvPr>
        </p:nvSpPr>
        <p:spPr/>
        <p:txBody>
          <a:bodyPr/>
          <a:lstStyle/>
          <a:p>
            <a:fld id="{BD23EBCA-E6F5-40D2-B5B7-029142696BE3}" type="datetimeFigureOut">
              <a:rPr lang="en-CH" smtClean="0"/>
              <a:t>20/03/2025</a:t>
            </a:fld>
            <a:endParaRPr lang="en-CH"/>
          </a:p>
        </p:txBody>
      </p:sp>
      <p:sp>
        <p:nvSpPr>
          <p:cNvPr id="5" name="Footer Placeholder 4">
            <a:extLst>
              <a:ext uri="{FF2B5EF4-FFF2-40B4-BE49-F238E27FC236}">
                <a16:creationId xmlns:a16="http://schemas.microsoft.com/office/drawing/2014/main" id="{03066607-A792-B09B-C854-C2AC3A8FEB69}"/>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7BA2DE6B-130E-34AF-5499-1097F657CBF7}"/>
              </a:ext>
            </a:extLst>
          </p:cNvPr>
          <p:cNvSpPr>
            <a:spLocks noGrp="1"/>
          </p:cNvSpPr>
          <p:nvPr>
            <p:ph type="sldNum" sz="quarter" idx="12"/>
          </p:nvPr>
        </p:nvSpPr>
        <p:spPr/>
        <p:txBody>
          <a:bodyPr/>
          <a:lstStyle/>
          <a:p>
            <a:fld id="{6DEDC4EB-F564-4F66-904B-9C69DD3852F7}" type="slidenum">
              <a:rPr lang="en-CH" smtClean="0"/>
              <a:t>‹#›</a:t>
            </a:fld>
            <a:endParaRPr lang="en-CH"/>
          </a:p>
        </p:txBody>
      </p:sp>
    </p:spTree>
    <p:extLst>
      <p:ext uri="{BB962C8B-B14F-4D97-AF65-F5344CB8AC3E}">
        <p14:creationId xmlns:p14="http://schemas.microsoft.com/office/powerpoint/2010/main" val="41128529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D958C-C3EA-7EFF-E318-F33B4972AABB}"/>
              </a:ext>
            </a:extLst>
          </p:cNvPr>
          <p:cNvSpPr>
            <a:spLocks noGrp="1"/>
          </p:cNvSpPr>
          <p:nvPr>
            <p:ph type="title"/>
          </p:nvPr>
        </p:nvSpPr>
        <p:spPr/>
        <p:txBody>
          <a:bodyPr/>
          <a:lstStyle/>
          <a:p>
            <a:r>
              <a:rPr lang="en-US"/>
              <a:t>Click to edit Master title style</a:t>
            </a:r>
            <a:endParaRPr lang="en-CH"/>
          </a:p>
        </p:txBody>
      </p:sp>
      <p:sp>
        <p:nvSpPr>
          <p:cNvPr id="3" name="Content Placeholder 2">
            <a:extLst>
              <a:ext uri="{FF2B5EF4-FFF2-40B4-BE49-F238E27FC236}">
                <a16:creationId xmlns:a16="http://schemas.microsoft.com/office/drawing/2014/main" id="{8B9DD10F-8886-07B8-678A-AA5A7C0F6D4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Content Placeholder 3">
            <a:extLst>
              <a:ext uri="{FF2B5EF4-FFF2-40B4-BE49-F238E27FC236}">
                <a16:creationId xmlns:a16="http://schemas.microsoft.com/office/drawing/2014/main" id="{4BCB6124-282D-C476-486C-688E549B745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5" name="Date Placeholder 4">
            <a:extLst>
              <a:ext uri="{FF2B5EF4-FFF2-40B4-BE49-F238E27FC236}">
                <a16:creationId xmlns:a16="http://schemas.microsoft.com/office/drawing/2014/main" id="{8DAFAF7F-3408-932D-E23A-A2B5D36B8A97}"/>
              </a:ext>
            </a:extLst>
          </p:cNvPr>
          <p:cNvSpPr>
            <a:spLocks noGrp="1"/>
          </p:cNvSpPr>
          <p:nvPr>
            <p:ph type="dt" sz="half" idx="10"/>
          </p:nvPr>
        </p:nvSpPr>
        <p:spPr/>
        <p:txBody>
          <a:bodyPr/>
          <a:lstStyle/>
          <a:p>
            <a:fld id="{BD23EBCA-E6F5-40D2-B5B7-029142696BE3}" type="datetimeFigureOut">
              <a:rPr lang="en-CH" smtClean="0"/>
              <a:t>20/03/2025</a:t>
            </a:fld>
            <a:endParaRPr lang="en-CH"/>
          </a:p>
        </p:txBody>
      </p:sp>
      <p:sp>
        <p:nvSpPr>
          <p:cNvPr id="6" name="Footer Placeholder 5">
            <a:extLst>
              <a:ext uri="{FF2B5EF4-FFF2-40B4-BE49-F238E27FC236}">
                <a16:creationId xmlns:a16="http://schemas.microsoft.com/office/drawing/2014/main" id="{C85C5437-D64F-CCD7-C1E8-FEB06AB7C2D4}"/>
              </a:ext>
            </a:extLst>
          </p:cNvPr>
          <p:cNvSpPr>
            <a:spLocks noGrp="1"/>
          </p:cNvSpPr>
          <p:nvPr>
            <p:ph type="ftr" sz="quarter" idx="11"/>
          </p:nvPr>
        </p:nvSpPr>
        <p:spPr/>
        <p:txBody>
          <a:bodyPr/>
          <a:lstStyle/>
          <a:p>
            <a:endParaRPr lang="en-CH"/>
          </a:p>
        </p:txBody>
      </p:sp>
      <p:sp>
        <p:nvSpPr>
          <p:cNvPr id="7" name="Slide Number Placeholder 6">
            <a:extLst>
              <a:ext uri="{FF2B5EF4-FFF2-40B4-BE49-F238E27FC236}">
                <a16:creationId xmlns:a16="http://schemas.microsoft.com/office/drawing/2014/main" id="{BE11320D-2F97-EA7D-FF4E-CCD44AE2FFB9}"/>
              </a:ext>
            </a:extLst>
          </p:cNvPr>
          <p:cNvSpPr>
            <a:spLocks noGrp="1"/>
          </p:cNvSpPr>
          <p:nvPr>
            <p:ph type="sldNum" sz="quarter" idx="12"/>
          </p:nvPr>
        </p:nvSpPr>
        <p:spPr/>
        <p:txBody>
          <a:bodyPr/>
          <a:lstStyle/>
          <a:p>
            <a:fld id="{6DEDC4EB-F564-4F66-904B-9C69DD3852F7}" type="slidenum">
              <a:rPr lang="en-CH" smtClean="0"/>
              <a:t>‹#›</a:t>
            </a:fld>
            <a:endParaRPr lang="en-CH"/>
          </a:p>
        </p:txBody>
      </p:sp>
    </p:spTree>
    <p:extLst>
      <p:ext uri="{BB962C8B-B14F-4D97-AF65-F5344CB8AC3E}">
        <p14:creationId xmlns:p14="http://schemas.microsoft.com/office/powerpoint/2010/main" val="16570584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C16D4-EEB0-56FF-4B67-B431C0B69E0D}"/>
              </a:ext>
            </a:extLst>
          </p:cNvPr>
          <p:cNvSpPr>
            <a:spLocks noGrp="1"/>
          </p:cNvSpPr>
          <p:nvPr>
            <p:ph type="title"/>
          </p:nvPr>
        </p:nvSpPr>
        <p:spPr>
          <a:xfrm>
            <a:off x="839788" y="380365"/>
            <a:ext cx="10515600" cy="1325563"/>
          </a:xfrm>
        </p:spPr>
        <p:txBody>
          <a:bodyPr/>
          <a:lstStyle/>
          <a:p>
            <a:r>
              <a:rPr lang="en-US"/>
              <a:t>Click to edit Master title style</a:t>
            </a:r>
            <a:endParaRPr lang="en-CH"/>
          </a:p>
        </p:txBody>
      </p:sp>
      <p:sp>
        <p:nvSpPr>
          <p:cNvPr id="3" name="Text Placeholder 2">
            <a:extLst>
              <a:ext uri="{FF2B5EF4-FFF2-40B4-BE49-F238E27FC236}">
                <a16:creationId xmlns:a16="http://schemas.microsoft.com/office/drawing/2014/main" id="{99EB9CE0-8411-397D-8924-F00BB1BCE8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E6CCA2-3AC4-B175-00AE-5BB9AE48A1B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5" name="Text Placeholder 4">
            <a:extLst>
              <a:ext uri="{FF2B5EF4-FFF2-40B4-BE49-F238E27FC236}">
                <a16:creationId xmlns:a16="http://schemas.microsoft.com/office/drawing/2014/main" id="{C529FD32-9C7B-D112-1470-A7DB7082B0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271D97-C7C2-3371-28E3-739A55A527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7" name="Date Placeholder 6">
            <a:extLst>
              <a:ext uri="{FF2B5EF4-FFF2-40B4-BE49-F238E27FC236}">
                <a16:creationId xmlns:a16="http://schemas.microsoft.com/office/drawing/2014/main" id="{6DD89ED1-F947-E92D-650E-07987ADEC5F9}"/>
              </a:ext>
            </a:extLst>
          </p:cNvPr>
          <p:cNvSpPr>
            <a:spLocks noGrp="1"/>
          </p:cNvSpPr>
          <p:nvPr>
            <p:ph type="dt" sz="half" idx="10"/>
          </p:nvPr>
        </p:nvSpPr>
        <p:spPr/>
        <p:txBody>
          <a:bodyPr/>
          <a:lstStyle/>
          <a:p>
            <a:fld id="{BD23EBCA-E6F5-40D2-B5B7-029142696BE3}" type="datetimeFigureOut">
              <a:rPr lang="en-CH" smtClean="0"/>
              <a:t>20/03/2025</a:t>
            </a:fld>
            <a:endParaRPr lang="en-CH"/>
          </a:p>
        </p:txBody>
      </p:sp>
      <p:sp>
        <p:nvSpPr>
          <p:cNvPr id="8" name="Footer Placeholder 7">
            <a:extLst>
              <a:ext uri="{FF2B5EF4-FFF2-40B4-BE49-F238E27FC236}">
                <a16:creationId xmlns:a16="http://schemas.microsoft.com/office/drawing/2014/main" id="{480F4FE5-B3FF-934B-4282-4141EB40FADF}"/>
              </a:ext>
            </a:extLst>
          </p:cNvPr>
          <p:cNvSpPr>
            <a:spLocks noGrp="1"/>
          </p:cNvSpPr>
          <p:nvPr>
            <p:ph type="ftr" sz="quarter" idx="11"/>
          </p:nvPr>
        </p:nvSpPr>
        <p:spPr/>
        <p:txBody>
          <a:bodyPr/>
          <a:lstStyle/>
          <a:p>
            <a:endParaRPr lang="en-CH"/>
          </a:p>
        </p:txBody>
      </p:sp>
      <p:sp>
        <p:nvSpPr>
          <p:cNvPr id="9" name="Slide Number Placeholder 8">
            <a:extLst>
              <a:ext uri="{FF2B5EF4-FFF2-40B4-BE49-F238E27FC236}">
                <a16:creationId xmlns:a16="http://schemas.microsoft.com/office/drawing/2014/main" id="{7BB75748-41D6-D0AC-A249-1BA09560BE5D}"/>
              </a:ext>
            </a:extLst>
          </p:cNvPr>
          <p:cNvSpPr>
            <a:spLocks noGrp="1"/>
          </p:cNvSpPr>
          <p:nvPr>
            <p:ph type="sldNum" sz="quarter" idx="12"/>
          </p:nvPr>
        </p:nvSpPr>
        <p:spPr/>
        <p:txBody>
          <a:bodyPr/>
          <a:lstStyle/>
          <a:p>
            <a:fld id="{6DEDC4EB-F564-4F66-904B-9C69DD3852F7}" type="slidenum">
              <a:rPr lang="en-CH" smtClean="0"/>
              <a:t>‹#›</a:t>
            </a:fld>
            <a:endParaRPr lang="en-CH"/>
          </a:p>
        </p:txBody>
      </p:sp>
    </p:spTree>
    <p:extLst>
      <p:ext uri="{BB962C8B-B14F-4D97-AF65-F5344CB8AC3E}">
        <p14:creationId xmlns:p14="http://schemas.microsoft.com/office/powerpoint/2010/main" val="33405879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84246-6921-B544-BF43-AF1F7A0E3815}"/>
              </a:ext>
            </a:extLst>
          </p:cNvPr>
          <p:cNvSpPr>
            <a:spLocks noGrp="1"/>
          </p:cNvSpPr>
          <p:nvPr>
            <p:ph type="title"/>
          </p:nvPr>
        </p:nvSpPr>
        <p:spPr/>
        <p:txBody>
          <a:bodyPr/>
          <a:lstStyle/>
          <a:p>
            <a:r>
              <a:rPr lang="en-US"/>
              <a:t>Click to edit Master title style</a:t>
            </a:r>
            <a:endParaRPr lang="en-CH"/>
          </a:p>
        </p:txBody>
      </p:sp>
      <p:sp>
        <p:nvSpPr>
          <p:cNvPr id="3" name="Date Placeholder 2">
            <a:extLst>
              <a:ext uri="{FF2B5EF4-FFF2-40B4-BE49-F238E27FC236}">
                <a16:creationId xmlns:a16="http://schemas.microsoft.com/office/drawing/2014/main" id="{8E2C7F6C-672F-E956-0BC5-1CCFC12F7FFC}"/>
              </a:ext>
            </a:extLst>
          </p:cNvPr>
          <p:cNvSpPr>
            <a:spLocks noGrp="1"/>
          </p:cNvSpPr>
          <p:nvPr>
            <p:ph type="dt" sz="half" idx="10"/>
          </p:nvPr>
        </p:nvSpPr>
        <p:spPr/>
        <p:txBody>
          <a:bodyPr/>
          <a:lstStyle/>
          <a:p>
            <a:fld id="{BD23EBCA-E6F5-40D2-B5B7-029142696BE3}" type="datetimeFigureOut">
              <a:rPr lang="en-CH" smtClean="0"/>
              <a:t>20/03/2025</a:t>
            </a:fld>
            <a:endParaRPr lang="en-CH"/>
          </a:p>
        </p:txBody>
      </p:sp>
      <p:sp>
        <p:nvSpPr>
          <p:cNvPr id="4" name="Footer Placeholder 3">
            <a:extLst>
              <a:ext uri="{FF2B5EF4-FFF2-40B4-BE49-F238E27FC236}">
                <a16:creationId xmlns:a16="http://schemas.microsoft.com/office/drawing/2014/main" id="{1EB5F9FE-E596-2E09-182A-EA072C3530E4}"/>
              </a:ext>
            </a:extLst>
          </p:cNvPr>
          <p:cNvSpPr>
            <a:spLocks noGrp="1"/>
          </p:cNvSpPr>
          <p:nvPr>
            <p:ph type="ftr" sz="quarter" idx="11"/>
          </p:nvPr>
        </p:nvSpPr>
        <p:spPr/>
        <p:txBody>
          <a:bodyPr/>
          <a:lstStyle/>
          <a:p>
            <a:endParaRPr lang="en-CH"/>
          </a:p>
        </p:txBody>
      </p:sp>
      <p:sp>
        <p:nvSpPr>
          <p:cNvPr id="5" name="Slide Number Placeholder 4">
            <a:extLst>
              <a:ext uri="{FF2B5EF4-FFF2-40B4-BE49-F238E27FC236}">
                <a16:creationId xmlns:a16="http://schemas.microsoft.com/office/drawing/2014/main" id="{B5BE7B42-FDF3-BE51-E618-1E7AF0D15805}"/>
              </a:ext>
            </a:extLst>
          </p:cNvPr>
          <p:cNvSpPr>
            <a:spLocks noGrp="1"/>
          </p:cNvSpPr>
          <p:nvPr>
            <p:ph type="sldNum" sz="quarter" idx="12"/>
          </p:nvPr>
        </p:nvSpPr>
        <p:spPr/>
        <p:txBody>
          <a:bodyPr/>
          <a:lstStyle/>
          <a:p>
            <a:fld id="{6DEDC4EB-F564-4F66-904B-9C69DD3852F7}" type="slidenum">
              <a:rPr lang="en-CH" smtClean="0"/>
              <a:t>‹#›</a:t>
            </a:fld>
            <a:endParaRPr lang="en-CH"/>
          </a:p>
        </p:txBody>
      </p:sp>
    </p:spTree>
    <p:extLst>
      <p:ext uri="{BB962C8B-B14F-4D97-AF65-F5344CB8AC3E}">
        <p14:creationId xmlns:p14="http://schemas.microsoft.com/office/powerpoint/2010/main" val="41020682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137C41-95A5-03FA-44D0-0DEA8ABF0512}"/>
              </a:ext>
            </a:extLst>
          </p:cNvPr>
          <p:cNvSpPr>
            <a:spLocks noGrp="1"/>
          </p:cNvSpPr>
          <p:nvPr>
            <p:ph type="dt" sz="half" idx="10"/>
          </p:nvPr>
        </p:nvSpPr>
        <p:spPr/>
        <p:txBody>
          <a:bodyPr/>
          <a:lstStyle/>
          <a:p>
            <a:fld id="{BD23EBCA-E6F5-40D2-B5B7-029142696BE3}" type="datetimeFigureOut">
              <a:rPr lang="en-CH" smtClean="0"/>
              <a:t>20/03/2025</a:t>
            </a:fld>
            <a:endParaRPr lang="en-CH"/>
          </a:p>
        </p:txBody>
      </p:sp>
      <p:sp>
        <p:nvSpPr>
          <p:cNvPr id="3" name="Footer Placeholder 2">
            <a:extLst>
              <a:ext uri="{FF2B5EF4-FFF2-40B4-BE49-F238E27FC236}">
                <a16:creationId xmlns:a16="http://schemas.microsoft.com/office/drawing/2014/main" id="{D09EA23E-1EDF-E9FF-2A23-4A3B2E00189A}"/>
              </a:ext>
            </a:extLst>
          </p:cNvPr>
          <p:cNvSpPr>
            <a:spLocks noGrp="1"/>
          </p:cNvSpPr>
          <p:nvPr>
            <p:ph type="ftr" sz="quarter" idx="11"/>
          </p:nvPr>
        </p:nvSpPr>
        <p:spPr/>
        <p:txBody>
          <a:bodyPr/>
          <a:lstStyle/>
          <a:p>
            <a:endParaRPr lang="en-CH"/>
          </a:p>
        </p:txBody>
      </p:sp>
      <p:sp>
        <p:nvSpPr>
          <p:cNvPr id="4" name="Slide Number Placeholder 3">
            <a:extLst>
              <a:ext uri="{FF2B5EF4-FFF2-40B4-BE49-F238E27FC236}">
                <a16:creationId xmlns:a16="http://schemas.microsoft.com/office/drawing/2014/main" id="{6ED3F3BD-3DD9-CAE1-A715-385E812863C1}"/>
              </a:ext>
            </a:extLst>
          </p:cNvPr>
          <p:cNvSpPr>
            <a:spLocks noGrp="1"/>
          </p:cNvSpPr>
          <p:nvPr>
            <p:ph type="sldNum" sz="quarter" idx="12"/>
          </p:nvPr>
        </p:nvSpPr>
        <p:spPr/>
        <p:txBody>
          <a:bodyPr/>
          <a:lstStyle/>
          <a:p>
            <a:fld id="{6DEDC4EB-F564-4F66-904B-9C69DD3852F7}" type="slidenum">
              <a:rPr lang="en-CH" smtClean="0"/>
              <a:t>‹#›</a:t>
            </a:fld>
            <a:endParaRPr lang="en-CH"/>
          </a:p>
        </p:txBody>
      </p:sp>
    </p:spTree>
    <p:extLst>
      <p:ext uri="{BB962C8B-B14F-4D97-AF65-F5344CB8AC3E}">
        <p14:creationId xmlns:p14="http://schemas.microsoft.com/office/powerpoint/2010/main" val="10139661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FF3CE-EB95-37C2-CDC9-62824112F4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H"/>
          </a:p>
        </p:txBody>
      </p:sp>
      <p:sp>
        <p:nvSpPr>
          <p:cNvPr id="3" name="Content Placeholder 2">
            <a:extLst>
              <a:ext uri="{FF2B5EF4-FFF2-40B4-BE49-F238E27FC236}">
                <a16:creationId xmlns:a16="http://schemas.microsoft.com/office/drawing/2014/main" id="{C51BFEA1-DC3A-9245-DA7C-78E60F1B44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Text Placeholder 3">
            <a:extLst>
              <a:ext uri="{FF2B5EF4-FFF2-40B4-BE49-F238E27FC236}">
                <a16:creationId xmlns:a16="http://schemas.microsoft.com/office/drawing/2014/main" id="{1BE7C866-E905-F01A-0990-81D5B213D4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55D96F-64B9-BDC4-2169-2451A440C05D}"/>
              </a:ext>
            </a:extLst>
          </p:cNvPr>
          <p:cNvSpPr>
            <a:spLocks noGrp="1"/>
          </p:cNvSpPr>
          <p:nvPr>
            <p:ph type="dt" sz="half" idx="10"/>
          </p:nvPr>
        </p:nvSpPr>
        <p:spPr/>
        <p:txBody>
          <a:bodyPr/>
          <a:lstStyle/>
          <a:p>
            <a:fld id="{BD23EBCA-E6F5-40D2-B5B7-029142696BE3}" type="datetimeFigureOut">
              <a:rPr lang="en-CH" smtClean="0"/>
              <a:t>20/03/2025</a:t>
            </a:fld>
            <a:endParaRPr lang="en-CH"/>
          </a:p>
        </p:txBody>
      </p:sp>
      <p:sp>
        <p:nvSpPr>
          <p:cNvPr id="6" name="Footer Placeholder 5">
            <a:extLst>
              <a:ext uri="{FF2B5EF4-FFF2-40B4-BE49-F238E27FC236}">
                <a16:creationId xmlns:a16="http://schemas.microsoft.com/office/drawing/2014/main" id="{78C277AB-BC3C-F43C-EE8A-769CEF96357F}"/>
              </a:ext>
            </a:extLst>
          </p:cNvPr>
          <p:cNvSpPr>
            <a:spLocks noGrp="1"/>
          </p:cNvSpPr>
          <p:nvPr>
            <p:ph type="ftr" sz="quarter" idx="11"/>
          </p:nvPr>
        </p:nvSpPr>
        <p:spPr/>
        <p:txBody>
          <a:bodyPr/>
          <a:lstStyle/>
          <a:p>
            <a:endParaRPr lang="en-CH"/>
          </a:p>
        </p:txBody>
      </p:sp>
      <p:sp>
        <p:nvSpPr>
          <p:cNvPr id="7" name="Slide Number Placeholder 6">
            <a:extLst>
              <a:ext uri="{FF2B5EF4-FFF2-40B4-BE49-F238E27FC236}">
                <a16:creationId xmlns:a16="http://schemas.microsoft.com/office/drawing/2014/main" id="{1DBCB963-09CA-E10E-E217-70D687BB00DF}"/>
              </a:ext>
            </a:extLst>
          </p:cNvPr>
          <p:cNvSpPr>
            <a:spLocks noGrp="1"/>
          </p:cNvSpPr>
          <p:nvPr>
            <p:ph type="sldNum" sz="quarter" idx="12"/>
          </p:nvPr>
        </p:nvSpPr>
        <p:spPr/>
        <p:txBody>
          <a:bodyPr/>
          <a:lstStyle/>
          <a:p>
            <a:fld id="{6DEDC4EB-F564-4F66-904B-9C69DD3852F7}" type="slidenum">
              <a:rPr lang="en-CH" smtClean="0"/>
              <a:t>‹#›</a:t>
            </a:fld>
            <a:endParaRPr lang="en-CH"/>
          </a:p>
        </p:txBody>
      </p:sp>
    </p:spTree>
    <p:extLst>
      <p:ext uri="{BB962C8B-B14F-4D97-AF65-F5344CB8AC3E}">
        <p14:creationId xmlns:p14="http://schemas.microsoft.com/office/powerpoint/2010/main" val="19257349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F0908-D8B1-DF01-C2E3-3963CAEB92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H"/>
          </a:p>
        </p:txBody>
      </p:sp>
      <p:sp>
        <p:nvSpPr>
          <p:cNvPr id="3" name="Picture Placeholder 2">
            <a:extLst>
              <a:ext uri="{FF2B5EF4-FFF2-40B4-BE49-F238E27FC236}">
                <a16:creationId xmlns:a16="http://schemas.microsoft.com/office/drawing/2014/main" id="{2CB576D1-8FEA-494D-8433-775814DBC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H"/>
          </a:p>
        </p:txBody>
      </p:sp>
      <p:sp>
        <p:nvSpPr>
          <p:cNvPr id="4" name="Text Placeholder 3">
            <a:extLst>
              <a:ext uri="{FF2B5EF4-FFF2-40B4-BE49-F238E27FC236}">
                <a16:creationId xmlns:a16="http://schemas.microsoft.com/office/drawing/2014/main" id="{C8E8D162-B186-2D1B-5FD0-FF4A59062F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B7124B-B6E7-12DE-3ECF-6631701F7CD8}"/>
              </a:ext>
            </a:extLst>
          </p:cNvPr>
          <p:cNvSpPr>
            <a:spLocks noGrp="1"/>
          </p:cNvSpPr>
          <p:nvPr>
            <p:ph type="dt" sz="half" idx="10"/>
          </p:nvPr>
        </p:nvSpPr>
        <p:spPr/>
        <p:txBody>
          <a:bodyPr/>
          <a:lstStyle/>
          <a:p>
            <a:fld id="{BD23EBCA-E6F5-40D2-B5B7-029142696BE3}" type="datetimeFigureOut">
              <a:rPr lang="en-CH" smtClean="0"/>
              <a:t>20/03/2025</a:t>
            </a:fld>
            <a:endParaRPr lang="en-CH"/>
          </a:p>
        </p:txBody>
      </p:sp>
      <p:sp>
        <p:nvSpPr>
          <p:cNvPr id="6" name="Footer Placeholder 5">
            <a:extLst>
              <a:ext uri="{FF2B5EF4-FFF2-40B4-BE49-F238E27FC236}">
                <a16:creationId xmlns:a16="http://schemas.microsoft.com/office/drawing/2014/main" id="{66B5321A-68CD-E838-ABB1-0AFA956EACA0}"/>
              </a:ext>
            </a:extLst>
          </p:cNvPr>
          <p:cNvSpPr>
            <a:spLocks noGrp="1"/>
          </p:cNvSpPr>
          <p:nvPr>
            <p:ph type="ftr" sz="quarter" idx="11"/>
          </p:nvPr>
        </p:nvSpPr>
        <p:spPr/>
        <p:txBody>
          <a:bodyPr/>
          <a:lstStyle/>
          <a:p>
            <a:endParaRPr lang="en-CH"/>
          </a:p>
        </p:txBody>
      </p:sp>
      <p:sp>
        <p:nvSpPr>
          <p:cNvPr id="7" name="Slide Number Placeholder 6">
            <a:extLst>
              <a:ext uri="{FF2B5EF4-FFF2-40B4-BE49-F238E27FC236}">
                <a16:creationId xmlns:a16="http://schemas.microsoft.com/office/drawing/2014/main" id="{8EDC0FA2-5406-3CAE-1831-5D7A5AA9BAB0}"/>
              </a:ext>
            </a:extLst>
          </p:cNvPr>
          <p:cNvSpPr>
            <a:spLocks noGrp="1"/>
          </p:cNvSpPr>
          <p:nvPr>
            <p:ph type="sldNum" sz="quarter" idx="12"/>
          </p:nvPr>
        </p:nvSpPr>
        <p:spPr/>
        <p:txBody>
          <a:bodyPr/>
          <a:lstStyle/>
          <a:p>
            <a:fld id="{6DEDC4EB-F564-4F66-904B-9C69DD3852F7}" type="slidenum">
              <a:rPr lang="en-CH" smtClean="0"/>
              <a:t>‹#›</a:t>
            </a:fld>
            <a:endParaRPr lang="en-CH"/>
          </a:p>
        </p:txBody>
      </p:sp>
    </p:spTree>
    <p:extLst>
      <p:ext uri="{BB962C8B-B14F-4D97-AF65-F5344CB8AC3E}">
        <p14:creationId xmlns:p14="http://schemas.microsoft.com/office/powerpoint/2010/main" val="40469182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EA1C47-D12C-96CF-3CAB-A2D2564A50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H"/>
          </a:p>
        </p:txBody>
      </p:sp>
      <p:sp>
        <p:nvSpPr>
          <p:cNvPr id="3" name="Text Placeholder 2">
            <a:extLst>
              <a:ext uri="{FF2B5EF4-FFF2-40B4-BE49-F238E27FC236}">
                <a16:creationId xmlns:a16="http://schemas.microsoft.com/office/drawing/2014/main" id="{7D92FC68-CFD8-3E5F-FF37-B9B773FC74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Date Placeholder 3">
            <a:extLst>
              <a:ext uri="{FF2B5EF4-FFF2-40B4-BE49-F238E27FC236}">
                <a16:creationId xmlns:a16="http://schemas.microsoft.com/office/drawing/2014/main" id="{C4D8E4B1-499E-49F5-3292-CB5378567E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23EBCA-E6F5-40D2-B5B7-029142696BE3}" type="datetimeFigureOut">
              <a:rPr lang="en-CH" smtClean="0"/>
              <a:t>20/03/2025</a:t>
            </a:fld>
            <a:endParaRPr lang="en-CH"/>
          </a:p>
        </p:txBody>
      </p:sp>
      <p:sp>
        <p:nvSpPr>
          <p:cNvPr id="5" name="Footer Placeholder 4">
            <a:extLst>
              <a:ext uri="{FF2B5EF4-FFF2-40B4-BE49-F238E27FC236}">
                <a16:creationId xmlns:a16="http://schemas.microsoft.com/office/drawing/2014/main" id="{D2B1E390-08E1-CACF-734C-E1974A4AB2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H"/>
          </a:p>
        </p:txBody>
      </p:sp>
      <p:sp>
        <p:nvSpPr>
          <p:cNvPr id="6" name="Slide Number Placeholder 5">
            <a:extLst>
              <a:ext uri="{FF2B5EF4-FFF2-40B4-BE49-F238E27FC236}">
                <a16:creationId xmlns:a16="http://schemas.microsoft.com/office/drawing/2014/main" id="{88D07F41-BEA0-669D-54C0-25B1D1277A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EDC4EB-F564-4F66-904B-9C69DD3852F7}" type="slidenum">
              <a:rPr lang="en-CH" smtClean="0"/>
              <a:t>‹#›</a:t>
            </a:fld>
            <a:endParaRPr lang="en-CH"/>
          </a:p>
        </p:txBody>
      </p:sp>
      <p:pic>
        <p:nvPicPr>
          <p:cNvPr id="8" name="Picture 7" descr="A red circle on a black background&#10;&#10;Description automatically generated">
            <a:extLst>
              <a:ext uri="{FF2B5EF4-FFF2-40B4-BE49-F238E27FC236}">
                <a16:creationId xmlns:a16="http://schemas.microsoft.com/office/drawing/2014/main" id="{58730411-6A3F-C779-4555-BB998D2DB09E}"/>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984037" y="6492455"/>
            <a:ext cx="1097333" cy="228611"/>
          </a:xfrm>
          <a:prstGeom prst="rect">
            <a:avLst/>
          </a:prstGeom>
        </p:spPr>
      </p:pic>
      <p:cxnSp>
        <p:nvCxnSpPr>
          <p:cNvPr id="9" name="Straight Connector 8">
            <a:extLst>
              <a:ext uri="{FF2B5EF4-FFF2-40B4-BE49-F238E27FC236}">
                <a16:creationId xmlns:a16="http://schemas.microsoft.com/office/drawing/2014/main" id="{A73AFD41-1D38-2B2B-CD66-34E7729CC954}"/>
              </a:ext>
            </a:extLst>
          </p:cNvPr>
          <p:cNvCxnSpPr/>
          <p:nvPr userDrawn="1"/>
        </p:nvCxnSpPr>
        <p:spPr>
          <a:xfrm>
            <a:off x="0" y="228600"/>
            <a:ext cx="121920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342154C-37D0-DA41-C121-D181938092B9}"/>
              </a:ext>
            </a:extLst>
          </p:cNvPr>
          <p:cNvCxnSpPr>
            <a:cxnSpLocks/>
          </p:cNvCxnSpPr>
          <p:nvPr userDrawn="1"/>
        </p:nvCxnSpPr>
        <p:spPr>
          <a:xfrm flipV="1">
            <a:off x="0" y="6609522"/>
            <a:ext cx="10984037" cy="19878"/>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54966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hyperlink" Target="https://globalprotectioncluster.org/themes/durablesolution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2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18" Type="http://schemas.openxmlformats.org/officeDocument/2006/relationships/image" Target="../media/image21.sv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0.png"/><Relationship Id="rId2" Type="http://schemas.openxmlformats.org/officeDocument/2006/relationships/notesSlide" Target="../notesSlides/notesSlide6.xml"/><Relationship Id="rId16" Type="http://schemas.openxmlformats.org/officeDocument/2006/relationships/image" Target="../media/image19.svg"/><Relationship Id="rId1" Type="http://schemas.openxmlformats.org/officeDocument/2006/relationships/slideLayout" Target="../slideLayouts/slideLayout2.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svg"/><Relationship Id="rId19" Type="http://schemas.openxmlformats.org/officeDocument/2006/relationships/image" Target="../media/image5.jpe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1AD3B-C27D-5FFB-202F-9A4F848DDC7A}"/>
              </a:ext>
            </a:extLst>
          </p:cNvPr>
          <p:cNvSpPr>
            <a:spLocks noGrp="1"/>
          </p:cNvSpPr>
          <p:nvPr>
            <p:ph type="ctrTitle"/>
          </p:nvPr>
        </p:nvSpPr>
        <p:spPr>
          <a:xfrm>
            <a:off x="1524000" y="1122363"/>
            <a:ext cx="9144000" cy="2387600"/>
          </a:xfrm>
        </p:spPr>
        <p:txBody>
          <a:bodyPr/>
          <a:lstStyle/>
          <a:p>
            <a:r>
              <a:rPr lang="en-US" b="1" dirty="0"/>
              <a:t>Durable Solutions</a:t>
            </a:r>
            <a:endParaRPr lang="en-CH" b="1" dirty="0"/>
          </a:p>
        </p:txBody>
      </p:sp>
      <p:sp>
        <p:nvSpPr>
          <p:cNvPr id="3" name="Subtitle 2">
            <a:extLst>
              <a:ext uri="{FF2B5EF4-FFF2-40B4-BE49-F238E27FC236}">
                <a16:creationId xmlns:a16="http://schemas.microsoft.com/office/drawing/2014/main" id="{B7A8DD08-394F-B39D-7F3B-4D1398A00B3A}"/>
              </a:ext>
            </a:extLst>
          </p:cNvPr>
          <p:cNvSpPr>
            <a:spLocks noGrp="1"/>
          </p:cNvSpPr>
          <p:nvPr>
            <p:ph type="subTitle" idx="1"/>
          </p:nvPr>
        </p:nvSpPr>
        <p:spPr>
          <a:xfrm>
            <a:off x="1524000" y="3602037"/>
            <a:ext cx="9144000" cy="2387599"/>
          </a:xfrm>
        </p:spPr>
        <p:txBody>
          <a:bodyPr>
            <a:normAutofit/>
          </a:bodyPr>
          <a:lstStyle/>
          <a:p>
            <a:pPr>
              <a:lnSpc>
                <a:spcPct val="100000"/>
              </a:lnSpc>
            </a:pPr>
            <a:r>
              <a:rPr lang="en-US" b="1" i="1" dirty="0"/>
              <a:t>An Introduction and Background to Durable Solutions for Internally Displaced Persons </a:t>
            </a:r>
          </a:p>
          <a:p>
            <a:endParaRPr lang="en-US" b="1" i="1" dirty="0"/>
          </a:p>
          <a:p>
            <a:endParaRPr lang="en-US" b="1" i="1" dirty="0"/>
          </a:p>
          <a:p>
            <a:r>
              <a:rPr lang="en-US" sz="2000" dirty="0"/>
              <a:t>Presentation Slides for use as Learning Materials. </a:t>
            </a:r>
          </a:p>
        </p:txBody>
      </p:sp>
      <p:pic>
        <p:nvPicPr>
          <p:cNvPr id="5" name="Picture 4" descr="A group of colorful people&#10;&#10;AI-generated content may be incorrect.">
            <a:extLst>
              <a:ext uri="{FF2B5EF4-FFF2-40B4-BE49-F238E27FC236}">
                <a16:creationId xmlns:a16="http://schemas.microsoft.com/office/drawing/2014/main" id="{581A4315-5612-1D4F-47E0-C107C1D5DB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3394" y="863087"/>
            <a:ext cx="2045212" cy="1271019"/>
          </a:xfrm>
          <a:prstGeom prst="rect">
            <a:avLst/>
          </a:prstGeom>
        </p:spPr>
      </p:pic>
    </p:spTree>
    <p:extLst>
      <p:ext uri="{BB962C8B-B14F-4D97-AF65-F5344CB8AC3E}">
        <p14:creationId xmlns:p14="http://schemas.microsoft.com/office/powerpoint/2010/main" val="9252008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11661-2572-DA3F-E7F9-362861409CE4}"/>
              </a:ext>
            </a:extLst>
          </p:cNvPr>
          <p:cNvSpPr>
            <a:spLocks noGrp="1"/>
          </p:cNvSpPr>
          <p:nvPr>
            <p:ph type="title"/>
          </p:nvPr>
        </p:nvSpPr>
        <p:spPr/>
        <p:txBody>
          <a:bodyPr>
            <a:normAutofit/>
          </a:bodyPr>
          <a:lstStyle/>
          <a:p>
            <a:r>
              <a:rPr lang="en-US" sz="3600" b="1" dirty="0"/>
              <a:t>Ensuring a Rights-Based Approach for Durable Solutions</a:t>
            </a:r>
            <a:endParaRPr lang="en-CH" sz="3600" b="1" dirty="0"/>
          </a:p>
        </p:txBody>
      </p:sp>
      <p:sp>
        <p:nvSpPr>
          <p:cNvPr id="3" name="Content Placeholder 2">
            <a:extLst>
              <a:ext uri="{FF2B5EF4-FFF2-40B4-BE49-F238E27FC236}">
                <a16:creationId xmlns:a16="http://schemas.microsoft.com/office/drawing/2014/main" id="{3B1C1285-BFF3-5D42-D486-36C0451B0885}"/>
              </a:ext>
            </a:extLst>
          </p:cNvPr>
          <p:cNvSpPr>
            <a:spLocks noGrp="1"/>
          </p:cNvSpPr>
          <p:nvPr>
            <p:ph idx="1"/>
          </p:nvPr>
        </p:nvSpPr>
        <p:spPr/>
        <p:txBody>
          <a:bodyPr>
            <a:normAutofit fontScale="92500" lnSpcReduction="10000"/>
          </a:bodyPr>
          <a:lstStyle/>
          <a:p>
            <a:pPr>
              <a:lnSpc>
                <a:spcPct val="110000"/>
              </a:lnSpc>
            </a:pPr>
            <a:r>
              <a:rPr lang="en-US" dirty="0"/>
              <a:t>IDPs are in a position to make a </a:t>
            </a:r>
            <a:r>
              <a:rPr lang="en-US" b="1" dirty="0"/>
              <a:t>voluntary and informed choice </a:t>
            </a:r>
            <a:r>
              <a:rPr lang="en-US" dirty="0"/>
              <a:t>on what durable solution they would like to pursue; </a:t>
            </a:r>
          </a:p>
          <a:p>
            <a:pPr>
              <a:lnSpc>
                <a:spcPct val="110000"/>
              </a:lnSpc>
            </a:pPr>
            <a:r>
              <a:rPr lang="en-US" dirty="0"/>
              <a:t>IDPs effectively </a:t>
            </a:r>
            <a:r>
              <a:rPr lang="en-US" b="1" dirty="0"/>
              <a:t>participate in the planning and management </a:t>
            </a:r>
            <a:r>
              <a:rPr lang="en-US" dirty="0"/>
              <a:t>of durable solutions, so that recovery and development strategies address their rights and needs; </a:t>
            </a:r>
          </a:p>
          <a:p>
            <a:pPr>
              <a:lnSpc>
                <a:spcPct val="110000"/>
              </a:lnSpc>
            </a:pPr>
            <a:r>
              <a:rPr lang="en-US" dirty="0"/>
              <a:t>IDPs have </a:t>
            </a:r>
            <a:r>
              <a:rPr lang="en-US" b="1" dirty="0"/>
              <a:t>access to humanitarian and development actors</a:t>
            </a:r>
            <a:r>
              <a:rPr lang="en-US" dirty="0"/>
              <a:t>;</a:t>
            </a:r>
          </a:p>
          <a:p>
            <a:pPr>
              <a:lnSpc>
                <a:spcPct val="110000"/>
              </a:lnSpc>
            </a:pPr>
            <a:r>
              <a:rPr lang="en-US" dirty="0"/>
              <a:t>IDPs have access to effective monitoring mechanisms; and </a:t>
            </a:r>
          </a:p>
          <a:p>
            <a:pPr>
              <a:lnSpc>
                <a:spcPct val="110000"/>
              </a:lnSpc>
            </a:pPr>
            <a:r>
              <a:rPr lang="en-US" dirty="0"/>
              <a:t>In cases of displacement caused by conflict or violence, peace processes and peacebuilding involve IDPs and reinforce durable solutions.</a:t>
            </a:r>
          </a:p>
          <a:p>
            <a:endParaRPr lang="en-CH" dirty="0"/>
          </a:p>
        </p:txBody>
      </p:sp>
      <p:pic>
        <p:nvPicPr>
          <p:cNvPr id="4" name="Picture 3" descr="C:\Users\jacopo.giorgi\Desktop\framework on durable solutions cover.jpg">
            <a:extLst>
              <a:ext uri="{FF2B5EF4-FFF2-40B4-BE49-F238E27FC236}">
                <a16:creationId xmlns:a16="http://schemas.microsoft.com/office/drawing/2014/main" id="{36BE7D59-C893-F97D-22D1-CD1BD82CAF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20832">
            <a:off x="10887980" y="118907"/>
            <a:ext cx="1113113" cy="15925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9467948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ce réservé du contenu 3">
            <a:extLst>
              <a:ext uri="{FF2B5EF4-FFF2-40B4-BE49-F238E27FC236}">
                <a16:creationId xmlns:a16="http://schemas.microsoft.com/office/drawing/2014/main" id="{C4EF55AF-FCC7-44F9-A1C4-6F1581853FCB}"/>
              </a:ext>
            </a:extLst>
          </p:cNvPr>
          <p:cNvGraphicFramePr>
            <a:graphicFrameLocks/>
          </p:cNvGraphicFramePr>
          <p:nvPr>
            <p:extLst>
              <p:ext uri="{D42A27DB-BD31-4B8C-83A1-F6EECF244321}">
                <p14:modId xmlns:p14="http://schemas.microsoft.com/office/powerpoint/2010/main" val="2038955853"/>
              </p:ext>
            </p:extLst>
          </p:nvPr>
        </p:nvGraphicFramePr>
        <p:xfrm>
          <a:off x="444919" y="1652213"/>
          <a:ext cx="11134846" cy="46703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ZoneTexte 3">
            <a:extLst>
              <a:ext uri="{FF2B5EF4-FFF2-40B4-BE49-F238E27FC236}">
                <a16:creationId xmlns:a16="http://schemas.microsoft.com/office/drawing/2014/main" id="{941E10D3-140C-2CA3-0541-D575275920D7}"/>
              </a:ext>
            </a:extLst>
          </p:cNvPr>
          <p:cNvSpPr txBox="1"/>
          <p:nvPr/>
        </p:nvSpPr>
        <p:spPr>
          <a:xfrm>
            <a:off x="444919" y="399717"/>
            <a:ext cx="10522857" cy="1323439"/>
          </a:xfrm>
          <a:prstGeom prst="rect">
            <a:avLst/>
          </a:prstGeom>
          <a:noFill/>
        </p:spPr>
        <p:txBody>
          <a:bodyPr wrap="square">
            <a:spAutoFit/>
          </a:bodyPr>
          <a:lstStyle/>
          <a:p>
            <a:pPr eaLnBrk="1" fontAlgn="auto" hangingPunct="1">
              <a:spcBef>
                <a:spcPts val="0"/>
              </a:spcBef>
              <a:spcAft>
                <a:spcPts val="0"/>
              </a:spcAft>
              <a:defRPr/>
            </a:pPr>
            <a:r>
              <a:rPr lang="en-GB" sz="4000" dirty="0">
                <a:latin typeface="+mj-lt"/>
                <a:ea typeface="+mj-ea"/>
                <a:cs typeface="+mj-cs"/>
              </a:rPr>
              <a:t>Overall, there are </a:t>
            </a:r>
            <a:r>
              <a:rPr lang="en-GB" sz="4000" b="1" dirty="0">
                <a:latin typeface="+mj-lt"/>
                <a:ea typeface="+mj-ea"/>
                <a:cs typeface="+mj-cs"/>
              </a:rPr>
              <a:t>three main ideas </a:t>
            </a:r>
            <a:r>
              <a:rPr lang="en-GB" sz="4000" dirty="0">
                <a:latin typeface="+mj-lt"/>
                <a:ea typeface="+mj-ea"/>
                <a:cs typeface="+mj-cs"/>
              </a:rPr>
              <a:t>governing Durable Solutions Processes   </a:t>
            </a:r>
          </a:p>
        </p:txBody>
      </p:sp>
    </p:spTree>
    <p:extLst>
      <p:ext uri="{BB962C8B-B14F-4D97-AF65-F5344CB8AC3E}">
        <p14:creationId xmlns:p14="http://schemas.microsoft.com/office/powerpoint/2010/main" val="2791101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0C142-F5F0-620D-49C9-CC79E1045428}"/>
              </a:ext>
            </a:extLst>
          </p:cNvPr>
          <p:cNvSpPr>
            <a:spLocks noGrp="1"/>
          </p:cNvSpPr>
          <p:nvPr>
            <p:ph type="title"/>
          </p:nvPr>
        </p:nvSpPr>
        <p:spPr/>
        <p:txBody>
          <a:bodyPr/>
          <a:lstStyle/>
          <a:p>
            <a:r>
              <a:rPr lang="en-US" b="1" dirty="0"/>
              <a:t>Challenges in Achieving Durable Solutions</a:t>
            </a:r>
            <a:endParaRPr lang="en-GB" dirty="0"/>
          </a:p>
        </p:txBody>
      </p:sp>
      <p:sp>
        <p:nvSpPr>
          <p:cNvPr id="3" name="Content Placeholder 2">
            <a:extLst>
              <a:ext uri="{FF2B5EF4-FFF2-40B4-BE49-F238E27FC236}">
                <a16:creationId xmlns:a16="http://schemas.microsoft.com/office/drawing/2014/main" id="{354FE744-DB6C-F634-551F-F97F32275E6A}"/>
              </a:ext>
            </a:extLst>
          </p:cNvPr>
          <p:cNvSpPr>
            <a:spLocks noGrp="1"/>
          </p:cNvSpPr>
          <p:nvPr>
            <p:ph idx="1"/>
          </p:nvPr>
        </p:nvSpPr>
        <p:spPr/>
        <p:txBody>
          <a:bodyPr>
            <a:normAutofit fontScale="77500" lnSpcReduction="20000"/>
          </a:bodyPr>
          <a:lstStyle/>
          <a:p>
            <a:pPr>
              <a:lnSpc>
                <a:spcPct val="120000"/>
              </a:lnSpc>
              <a:spcAft>
                <a:spcPts val="600"/>
              </a:spcAft>
            </a:pPr>
            <a:r>
              <a:rPr lang="en-US" b="1" dirty="0"/>
              <a:t>Protracted Displacement</a:t>
            </a:r>
            <a:r>
              <a:rPr lang="en-US" dirty="0"/>
              <a:t>: Difficult articulation between humanitarian assistance and development support leaving large numbers of displaced persons in a marginalized situation. </a:t>
            </a:r>
          </a:p>
          <a:p>
            <a:pPr>
              <a:lnSpc>
                <a:spcPct val="120000"/>
              </a:lnSpc>
              <a:spcAft>
                <a:spcPts val="600"/>
              </a:spcAft>
            </a:pPr>
            <a:r>
              <a:rPr lang="en-US" b="1" dirty="0"/>
              <a:t>Political Will and Governance</a:t>
            </a:r>
            <a:r>
              <a:rPr lang="en-US" dirty="0"/>
              <a:t>: Lack of commitment to IDP protection and solutions.</a:t>
            </a:r>
          </a:p>
          <a:p>
            <a:pPr>
              <a:lnSpc>
                <a:spcPct val="120000"/>
              </a:lnSpc>
              <a:spcAft>
                <a:spcPts val="600"/>
              </a:spcAft>
              <a:buFont typeface="Arial" panose="020B0604020202020204" pitchFamily="34" charset="0"/>
              <a:buChar char="•"/>
            </a:pPr>
            <a:r>
              <a:rPr lang="en-US" b="1" dirty="0"/>
              <a:t>Resource Constraints</a:t>
            </a:r>
            <a:r>
              <a:rPr lang="en-US" dirty="0"/>
              <a:t>: Limited funding for long-term solutions.</a:t>
            </a:r>
          </a:p>
          <a:p>
            <a:pPr>
              <a:lnSpc>
                <a:spcPct val="120000"/>
              </a:lnSpc>
              <a:spcAft>
                <a:spcPts val="600"/>
              </a:spcAft>
              <a:buFont typeface="Arial" panose="020B0604020202020204" pitchFamily="34" charset="0"/>
              <a:buChar char="•"/>
            </a:pPr>
            <a:r>
              <a:rPr lang="en-US" b="1" dirty="0"/>
              <a:t>Multicausality and climate change</a:t>
            </a:r>
            <a:r>
              <a:rPr lang="en-US" dirty="0"/>
              <a:t>: Displacement causes are multifaceted and exacerbated  by climate-related disasters.</a:t>
            </a:r>
          </a:p>
          <a:p>
            <a:pPr>
              <a:lnSpc>
                <a:spcPct val="120000"/>
              </a:lnSpc>
              <a:spcAft>
                <a:spcPts val="600"/>
              </a:spcAft>
              <a:buFont typeface="Arial" panose="020B0604020202020204" pitchFamily="34" charset="0"/>
              <a:buChar char="•"/>
            </a:pPr>
            <a:r>
              <a:rPr lang="en-US" b="1" dirty="0"/>
              <a:t>Lack of participation or consideration of what IDPs </a:t>
            </a:r>
            <a:r>
              <a:rPr lang="en-US" dirty="0"/>
              <a:t>consider as solutions for themselves. </a:t>
            </a:r>
          </a:p>
          <a:p>
            <a:endParaRPr lang="en-GB" dirty="0"/>
          </a:p>
        </p:txBody>
      </p:sp>
    </p:spTree>
    <p:extLst>
      <p:ext uri="{BB962C8B-B14F-4D97-AF65-F5344CB8AC3E}">
        <p14:creationId xmlns:p14="http://schemas.microsoft.com/office/powerpoint/2010/main" val="18093200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A2AD1D-217A-23C2-2E1D-4897C1A11699}"/>
              </a:ext>
            </a:extLst>
          </p:cNvPr>
          <p:cNvSpPr>
            <a:spLocks noGrp="1"/>
          </p:cNvSpPr>
          <p:nvPr>
            <p:ph type="title"/>
          </p:nvPr>
        </p:nvSpPr>
        <p:spPr>
          <a:xfrm>
            <a:off x="432730" y="495710"/>
            <a:ext cx="11584190" cy="1325563"/>
          </a:xfrm>
        </p:spPr>
        <p:txBody>
          <a:bodyPr>
            <a:normAutofit/>
          </a:bodyPr>
          <a:lstStyle/>
          <a:p>
            <a:r>
              <a:rPr lang="en-GB" sz="4000" b="1" dirty="0"/>
              <a:t>IASC Framework Operationalization: </a:t>
            </a:r>
            <a:br>
              <a:rPr lang="en-GB" sz="4000" dirty="0"/>
            </a:br>
            <a:r>
              <a:rPr lang="en-GB" sz="4000" i="1" dirty="0"/>
              <a:t>Solutions Data and Statistics </a:t>
            </a:r>
          </a:p>
        </p:txBody>
      </p:sp>
      <p:sp>
        <p:nvSpPr>
          <p:cNvPr id="3" name="Espace réservé du contenu 2">
            <a:extLst>
              <a:ext uri="{FF2B5EF4-FFF2-40B4-BE49-F238E27FC236}">
                <a16:creationId xmlns:a16="http://schemas.microsoft.com/office/drawing/2014/main" id="{867A5468-6475-D6C1-D744-E81B8CB8A807}"/>
              </a:ext>
            </a:extLst>
          </p:cNvPr>
          <p:cNvSpPr>
            <a:spLocks noGrp="1"/>
          </p:cNvSpPr>
          <p:nvPr>
            <p:ph sz="half" idx="1"/>
          </p:nvPr>
        </p:nvSpPr>
        <p:spPr>
          <a:xfrm>
            <a:off x="702150" y="1690688"/>
            <a:ext cx="6875210" cy="4926012"/>
          </a:xfrm>
        </p:spPr>
        <p:txBody>
          <a:bodyPr>
            <a:normAutofit/>
          </a:bodyPr>
          <a:lstStyle/>
          <a:p>
            <a:endParaRPr lang="en-GB" dirty="0"/>
          </a:p>
          <a:p>
            <a:endParaRPr lang="en-GB" dirty="0"/>
          </a:p>
        </p:txBody>
      </p:sp>
      <p:sp>
        <p:nvSpPr>
          <p:cNvPr id="4" name="Content Placeholder 2">
            <a:extLst>
              <a:ext uri="{FF2B5EF4-FFF2-40B4-BE49-F238E27FC236}">
                <a16:creationId xmlns:a16="http://schemas.microsoft.com/office/drawing/2014/main" id="{702D2028-0AA9-2AC7-09E5-C076ED770723}"/>
              </a:ext>
            </a:extLst>
          </p:cNvPr>
          <p:cNvSpPr txBox="1">
            <a:spLocks/>
          </p:cNvSpPr>
          <p:nvPr/>
        </p:nvSpPr>
        <p:spPr bwMode="auto">
          <a:xfrm>
            <a:off x="642711" y="2022019"/>
            <a:ext cx="4309568" cy="42633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Autofit/>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r>
              <a:rPr lang="en-US" altLang="en-US" sz="2400" dirty="0">
                <a:latin typeface="+mj-lt"/>
              </a:rPr>
              <a:t>2015: IASC Solutions analysis guide and library of standardized indicators based on  the 8 IASC criteria. </a:t>
            </a:r>
          </a:p>
          <a:p>
            <a:r>
              <a:rPr lang="en-US" altLang="en-US" sz="2400" dirty="0">
                <a:latin typeface="+mj-lt"/>
              </a:rPr>
              <a:t>2020: UN Statistical Commission endorsed the International Recommendations on IDP Statistics (IRIS) developed by the EGRISS</a:t>
            </a:r>
          </a:p>
          <a:p>
            <a:r>
              <a:rPr lang="en-US" altLang="en-US" sz="2400" dirty="0">
                <a:latin typeface="+mj-lt"/>
              </a:rPr>
              <a:t>Compilers’ Manual on Displacement Statistics. </a:t>
            </a:r>
          </a:p>
        </p:txBody>
      </p:sp>
      <p:pic>
        <p:nvPicPr>
          <p:cNvPr id="9" name="Espace réservé du contenu 8">
            <a:extLst>
              <a:ext uri="{FF2B5EF4-FFF2-40B4-BE49-F238E27FC236}">
                <a16:creationId xmlns:a16="http://schemas.microsoft.com/office/drawing/2014/main" id="{928CA745-021D-082C-E91C-BC404ACD7ADC}"/>
              </a:ext>
            </a:extLst>
          </p:cNvPr>
          <p:cNvPicPr>
            <a:picLocks noGrp="1" noChangeAspect="1"/>
          </p:cNvPicPr>
          <p:nvPr>
            <p:ph sz="half" idx="2"/>
          </p:nvPr>
        </p:nvPicPr>
        <p:blipFill>
          <a:blip r:embed="rId3"/>
          <a:stretch>
            <a:fillRect/>
          </a:stretch>
        </p:blipFill>
        <p:spPr>
          <a:xfrm>
            <a:off x="5078606" y="3643063"/>
            <a:ext cx="1969753" cy="2785521"/>
          </a:xfrm>
          <a:prstGeom prst="rect">
            <a:avLst/>
          </a:prstGeom>
          <a:ln>
            <a:noFill/>
          </a:ln>
          <a:effectLst>
            <a:outerShdw blurRad="292100" dist="139700" dir="2700000" algn="tl" rotWithShape="0">
              <a:srgbClr val="333333">
                <a:alpha val="65000"/>
              </a:srgbClr>
            </a:outerShdw>
          </a:effectLst>
        </p:spPr>
      </p:pic>
      <p:pic>
        <p:nvPicPr>
          <p:cNvPr id="10" name="Image 9">
            <a:extLst>
              <a:ext uri="{FF2B5EF4-FFF2-40B4-BE49-F238E27FC236}">
                <a16:creationId xmlns:a16="http://schemas.microsoft.com/office/drawing/2014/main" id="{46C34F42-9E55-D2DE-D46B-80CC850981E8}"/>
              </a:ext>
            </a:extLst>
          </p:cNvPr>
          <p:cNvPicPr>
            <a:picLocks noChangeAspect="1"/>
          </p:cNvPicPr>
          <p:nvPr/>
        </p:nvPicPr>
        <p:blipFill>
          <a:blip r:embed="rId4"/>
          <a:stretch>
            <a:fillRect/>
          </a:stretch>
        </p:blipFill>
        <p:spPr>
          <a:xfrm>
            <a:off x="7446625" y="3643064"/>
            <a:ext cx="1968566" cy="2785521"/>
          </a:xfrm>
          <a:prstGeom prst="rect">
            <a:avLst/>
          </a:prstGeom>
          <a:ln>
            <a:noFill/>
          </a:ln>
          <a:effectLst>
            <a:outerShdw blurRad="292100" dist="139700" dir="2700000" algn="tl" rotWithShape="0">
              <a:srgbClr val="333333">
                <a:alpha val="65000"/>
              </a:srgbClr>
            </a:outerShdw>
          </a:effectLst>
        </p:spPr>
      </p:pic>
      <p:pic>
        <p:nvPicPr>
          <p:cNvPr id="11" name="Image 10">
            <a:extLst>
              <a:ext uri="{FF2B5EF4-FFF2-40B4-BE49-F238E27FC236}">
                <a16:creationId xmlns:a16="http://schemas.microsoft.com/office/drawing/2014/main" id="{9F52C83B-4579-6354-02D1-A8FB59424453}"/>
              </a:ext>
            </a:extLst>
          </p:cNvPr>
          <p:cNvPicPr>
            <a:picLocks noChangeAspect="1"/>
          </p:cNvPicPr>
          <p:nvPr/>
        </p:nvPicPr>
        <p:blipFill>
          <a:blip r:embed="rId5"/>
          <a:stretch>
            <a:fillRect/>
          </a:stretch>
        </p:blipFill>
        <p:spPr>
          <a:xfrm>
            <a:off x="9799768" y="3643064"/>
            <a:ext cx="1969753" cy="2787327"/>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894220E2-C8C9-1E5B-DB26-A3DF4495F51A}"/>
              </a:ext>
            </a:extLst>
          </p:cNvPr>
          <p:cNvPicPr>
            <a:picLocks noChangeAspect="1"/>
          </p:cNvPicPr>
          <p:nvPr/>
        </p:nvPicPr>
        <p:blipFill>
          <a:blip r:embed="rId6"/>
          <a:stretch>
            <a:fillRect/>
          </a:stretch>
        </p:blipFill>
        <p:spPr>
          <a:xfrm>
            <a:off x="7349609" y="1316347"/>
            <a:ext cx="4409661" cy="2138602"/>
          </a:xfrm>
          <a:prstGeom prst="rect">
            <a:avLst/>
          </a:prstGeom>
        </p:spPr>
      </p:pic>
    </p:spTree>
    <p:extLst>
      <p:ext uri="{BB962C8B-B14F-4D97-AF65-F5344CB8AC3E}">
        <p14:creationId xmlns:p14="http://schemas.microsoft.com/office/powerpoint/2010/main" val="317763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A2AD1D-217A-23C2-2E1D-4897C1A11699}"/>
              </a:ext>
            </a:extLst>
          </p:cNvPr>
          <p:cNvSpPr>
            <a:spLocks noGrp="1"/>
          </p:cNvSpPr>
          <p:nvPr>
            <p:ph type="title"/>
          </p:nvPr>
        </p:nvSpPr>
        <p:spPr>
          <a:xfrm>
            <a:off x="401879" y="415874"/>
            <a:ext cx="6505366" cy="1829902"/>
          </a:xfrm>
        </p:spPr>
        <p:txBody>
          <a:bodyPr>
            <a:normAutofit/>
          </a:bodyPr>
          <a:lstStyle/>
          <a:p>
            <a:r>
              <a:rPr lang="en-GB" sz="3200" dirty="0"/>
              <a:t>The Secretary General’s </a:t>
            </a:r>
            <a:br>
              <a:rPr lang="en-GB" sz="4000" dirty="0"/>
            </a:br>
            <a:r>
              <a:rPr lang="en-GB" sz="4000" b="1" dirty="0"/>
              <a:t>Action Agenda on Internal Displacement </a:t>
            </a:r>
          </a:p>
        </p:txBody>
      </p:sp>
      <p:sp>
        <p:nvSpPr>
          <p:cNvPr id="3" name="Espace réservé du contenu 2">
            <a:extLst>
              <a:ext uri="{FF2B5EF4-FFF2-40B4-BE49-F238E27FC236}">
                <a16:creationId xmlns:a16="http://schemas.microsoft.com/office/drawing/2014/main" id="{867A5468-6475-D6C1-D744-E81B8CB8A807}"/>
              </a:ext>
            </a:extLst>
          </p:cNvPr>
          <p:cNvSpPr>
            <a:spLocks noGrp="1"/>
          </p:cNvSpPr>
          <p:nvPr>
            <p:ph sz="half" idx="1"/>
          </p:nvPr>
        </p:nvSpPr>
        <p:spPr>
          <a:xfrm>
            <a:off x="702150" y="1690688"/>
            <a:ext cx="6875210" cy="4926012"/>
          </a:xfrm>
        </p:spPr>
        <p:txBody>
          <a:bodyPr>
            <a:normAutofit/>
          </a:bodyPr>
          <a:lstStyle/>
          <a:p>
            <a:pPr marL="0" indent="0">
              <a:buNone/>
            </a:pPr>
            <a:endParaRPr lang="en-GB" dirty="0"/>
          </a:p>
          <a:p>
            <a:endParaRPr lang="en-GB" dirty="0"/>
          </a:p>
        </p:txBody>
      </p:sp>
      <p:pic>
        <p:nvPicPr>
          <p:cNvPr id="2050" name="Picture 2" descr="A child holding a device&#10;&#10;Description automatically generated">
            <a:extLst>
              <a:ext uri="{FF2B5EF4-FFF2-40B4-BE49-F238E27FC236}">
                <a16:creationId xmlns:a16="http://schemas.microsoft.com/office/drawing/2014/main" id="{5B374B28-FB04-9DE8-20BE-5558C95A5822}"/>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832600" y="-73375"/>
            <a:ext cx="5362509" cy="6931375"/>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0A3FFB61-6799-3E1E-C1A0-AAE8863CFC28}"/>
              </a:ext>
            </a:extLst>
          </p:cNvPr>
          <p:cNvSpPr txBox="1"/>
          <p:nvPr/>
        </p:nvSpPr>
        <p:spPr>
          <a:xfrm>
            <a:off x="401879" y="2905510"/>
            <a:ext cx="6130450" cy="2763705"/>
          </a:xfrm>
          <a:prstGeom prst="rect">
            <a:avLst/>
          </a:prstGeom>
          <a:solidFill>
            <a:schemeClr val="accent1">
              <a:lumMod val="20000"/>
              <a:lumOff val="80000"/>
            </a:schemeClr>
          </a:solidFill>
        </p:spPr>
        <p:txBody>
          <a:bodyPr wrap="square" rtlCol="0">
            <a:spAutoFit/>
          </a:bodyPr>
          <a:lstStyle/>
          <a:p>
            <a:pPr algn="ctr">
              <a:lnSpc>
                <a:spcPts val="3000"/>
              </a:lnSpc>
            </a:pPr>
            <a:r>
              <a:rPr lang="en-GB" sz="2200" i="1" dirty="0">
                <a:latin typeface="+mj-lt"/>
              </a:rPr>
              <a:t>“More of the same is not enough ! </a:t>
            </a:r>
          </a:p>
          <a:p>
            <a:pPr algn="ctr">
              <a:lnSpc>
                <a:spcPts val="3000"/>
              </a:lnSpc>
            </a:pPr>
            <a:endParaRPr lang="en-GB" sz="2200" i="1" dirty="0">
              <a:latin typeface="+mj-lt"/>
            </a:endParaRPr>
          </a:p>
          <a:p>
            <a:pPr algn="ctr">
              <a:lnSpc>
                <a:spcPts val="3000"/>
              </a:lnSpc>
            </a:pPr>
            <a:r>
              <a:rPr lang="en-GB" sz="2200" b="0" i="1" dirty="0">
                <a:effectLst/>
                <a:latin typeface="+mj-lt"/>
              </a:rPr>
              <a:t>The plight of internally displaced persons is more than a humanitarian issue. It takes an integrated approach – combining development, peacebuilding, human rights, climate action and disaster risk reduction efforts.”</a:t>
            </a:r>
            <a:endParaRPr lang="en-GB" sz="2800" dirty="0"/>
          </a:p>
        </p:txBody>
      </p:sp>
    </p:spTree>
    <p:extLst>
      <p:ext uri="{BB962C8B-B14F-4D97-AF65-F5344CB8AC3E}">
        <p14:creationId xmlns:p14="http://schemas.microsoft.com/office/powerpoint/2010/main" val="134826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11661-2572-DA3F-E7F9-362861409CE4}"/>
              </a:ext>
            </a:extLst>
          </p:cNvPr>
          <p:cNvSpPr>
            <a:spLocks noGrp="1"/>
          </p:cNvSpPr>
          <p:nvPr>
            <p:ph type="title"/>
          </p:nvPr>
        </p:nvSpPr>
        <p:spPr/>
        <p:txBody>
          <a:bodyPr/>
          <a:lstStyle/>
          <a:p>
            <a:r>
              <a:rPr lang="en-US" b="1" dirty="0"/>
              <a:t>Action Agenda on Internal Displacement</a:t>
            </a:r>
            <a:endParaRPr lang="en-CH" b="1" dirty="0"/>
          </a:p>
        </p:txBody>
      </p:sp>
      <p:sp>
        <p:nvSpPr>
          <p:cNvPr id="3" name="Content Placeholder 2">
            <a:extLst>
              <a:ext uri="{FF2B5EF4-FFF2-40B4-BE49-F238E27FC236}">
                <a16:creationId xmlns:a16="http://schemas.microsoft.com/office/drawing/2014/main" id="{3B1C1285-BFF3-5D42-D486-36C0451B0885}"/>
              </a:ext>
            </a:extLst>
          </p:cNvPr>
          <p:cNvSpPr>
            <a:spLocks noGrp="1"/>
          </p:cNvSpPr>
          <p:nvPr>
            <p:ph idx="1"/>
          </p:nvPr>
        </p:nvSpPr>
        <p:spPr>
          <a:xfrm>
            <a:off x="838200" y="1825625"/>
            <a:ext cx="7892143" cy="4351338"/>
          </a:xfrm>
        </p:spPr>
        <p:txBody>
          <a:bodyPr/>
          <a:lstStyle/>
          <a:p>
            <a:pPr marL="0" indent="0">
              <a:lnSpc>
                <a:spcPct val="100000"/>
              </a:lnSpc>
              <a:spcAft>
                <a:spcPts val="600"/>
              </a:spcAft>
              <a:buNone/>
            </a:pPr>
            <a:r>
              <a:rPr lang="en-US" b="1" dirty="0"/>
              <a:t>Key Commitments in the Action Agenda</a:t>
            </a:r>
          </a:p>
          <a:p>
            <a:pPr>
              <a:lnSpc>
                <a:spcPct val="100000"/>
              </a:lnSpc>
              <a:spcAft>
                <a:spcPts val="600"/>
              </a:spcAft>
            </a:pPr>
            <a:r>
              <a:rPr lang="en-US" dirty="0"/>
              <a:t>The UN commits to:</a:t>
            </a:r>
          </a:p>
          <a:p>
            <a:pPr lvl="1">
              <a:lnSpc>
                <a:spcPct val="100000"/>
              </a:lnSpc>
              <a:spcAft>
                <a:spcPts val="600"/>
              </a:spcAft>
            </a:pPr>
            <a:r>
              <a:rPr lang="en-US" dirty="0"/>
              <a:t>Strengthening national leadership and ownership of solutions</a:t>
            </a:r>
          </a:p>
          <a:p>
            <a:pPr lvl="1">
              <a:lnSpc>
                <a:spcPct val="100000"/>
              </a:lnSpc>
              <a:spcAft>
                <a:spcPts val="600"/>
              </a:spcAft>
            </a:pPr>
            <a:r>
              <a:rPr lang="en-US" dirty="0"/>
              <a:t>Integrating displacement solutions into national development plans</a:t>
            </a:r>
          </a:p>
          <a:p>
            <a:pPr lvl="1">
              <a:lnSpc>
                <a:spcPct val="100000"/>
              </a:lnSpc>
              <a:spcAft>
                <a:spcPts val="600"/>
              </a:spcAft>
            </a:pPr>
            <a:r>
              <a:rPr lang="en-US" dirty="0"/>
              <a:t>Expanding financing models for sustainable solutions</a:t>
            </a:r>
          </a:p>
          <a:p>
            <a:pPr lvl="1">
              <a:lnSpc>
                <a:spcPct val="100000"/>
              </a:lnSpc>
              <a:spcAft>
                <a:spcPts val="600"/>
              </a:spcAft>
            </a:pPr>
            <a:r>
              <a:rPr lang="en-US" dirty="0"/>
              <a:t>Enhancing collaboration between humanitarian and development actors</a:t>
            </a:r>
          </a:p>
          <a:p>
            <a:endParaRPr lang="en-CH" dirty="0"/>
          </a:p>
        </p:txBody>
      </p:sp>
      <p:pic>
        <p:nvPicPr>
          <p:cNvPr id="5" name="Picture 4">
            <a:extLst>
              <a:ext uri="{FF2B5EF4-FFF2-40B4-BE49-F238E27FC236}">
                <a16:creationId xmlns:a16="http://schemas.microsoft.com/office/drawing/2014/main" id="{C7D0FDD8-C79E-620E-E312-9D01D0992F0F}"/>
              </a:ext>
            </a:extLst>
          </p:cNvPr>
          <p:cNvPicPr>
            <a:picLocks noChangeAspect="1"/>
          </p:cNvPicPr>
          <p:nvPr/>
        </p:nvPicPr>
        <p:blipFill>
          <a:blip r:embed="rId3"/>
          <a:stretch>
            <a:fillRect/>
          </a:stretch>
        </p:blipFill>
        <p:spPr>
          <a:xfrm>
            <a:off x="8860972" y="2116705"/>
            <a:ext cx="2594995" cy="337933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567692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u contenu 6">
            <a:extLst>
              <a:ext uri="{FF2B5EF4-FFF2-40B4-BE49-F238E27FC236}">
                <a16:creationId xmlns:a16="http://schemas.microsoft.com/office/drawing/2014/main" id="{1C23FFF9-12AA-C723-CBEC-B1441581C767}"/>
              </a:ext>
            </a:extLst>
          </p:cNvPr>
          <p:cNvPicPr>
            <a:picLocks noGrp="1" noChangeAspect="1"/>
          </p:cNvPicPr>
          <p:nvPr>
            <p:ph sz="half" idx="2"/>
          </p:nvPr>
        </p:nvPicPr>
        <p:blipFill>
          <a:blip r:embed="rId3"/>
          <a:stretch>
            <a:fillRect/>
          </a:stretch>
        </p:blipFill>
        <p:spPr>
          <a:xfrm>
            <a:off x="595335" y="1582011"/>
            <a:ext cx="4630771" cy="4291400"/>
          </a:xfrm>
        </p:spPr>
      </p:pic>
      <p:sp>
        <p:nvSpPr>
          <p:cNvPr id="2" name="Titre 1">
            <a:extLst>
              <a:ext uri="{FF2B5EF4-FFF2-40B4-BE49-F238E27FC236}">
                <a16:creationId xmlns:a16="http://schemas.microsoft.com/office/drawing/2014/main" id="{FAA2AD1D-217A-23C2-2E1D-4897C1A11699}"/>
              </a:ext>
            </a:extLst>
          </p:cNvPr>
          <p:cNvSpPr>
            <a:spLocks noGrp="1"/>
          </p:cNvSpPr>
          <p:nvPr>
            <p:ph type="title"/>
          </p:nvPr>
        </p:nvSpPr>
        <p:spPr>
          <a:xfrm>
            <a:off x="495538" y="256448"/>
            <a:ext cx="6282633" cy="1325563"/>
          </a:xfrm>
        </p:spPr>
        <p:txBody>
          <a:bodyPr>
            <a:normAutofit/>
          </a:bodyPr>
          <a:lstStyle/>
          <a:p>
            <a:r>
              <a:rPr lang="en-GB" sz="4000" b="1" dirty="0"/>
              <a:t>Three Interlinked Goals </a:t>
            </a:r>
          </a:p>
        </p:txBody>
      </p:sp>
      <p:sp>
        <p:nvSpPr>
          <p:cNvPr id="3" name="Espace réservé du contenu 2">
            <a:extLst>
              <a:ext uri="{FF2B5EF4-FFF2-40B4-BE49-F238E27FC236}">
                <a16:creationId xmlns:a16="http://schemas.microsoft.com/office/drawing/2014/main" id="{867A5468-6475-D6C1-D744-E81B8CB8A807}"/>
              </a:ext>
            </a:extLst>
          </p:cNvPr>
          <p:cNvSpPr>
            <a:spLocks noGrp="1"/>
          </p:cNvSpPr>
          <p:nvPr>
            <p:ph sz="half" idx="1"/>
          </p:nvPr>
        </p:nvSpPr>
        <p:spPr>
          <a:xfrm>
            <a:off x="702150" y="1690688"/>
            <a:ext cx="6875210" cy="4926012"/>
          </a:xfrm>
        </p:spPr>
        <p:txBody>
          <a:bodyPr>
            <a:normAutofit/>
          </a:bodyPr>
          <a:lstStyle/>
          <a:p>
            <a:pPr marL="0" indent="0">
              <a:buNone/>
            </a:pPr>
            <a:endParaRPr lang="en-GB" dirty="0"/>
          </a:p>
          <a:p>
            <a:endParaRPr lang="en-GB" dirty="0"/>
          </a:p>
        </p:txBody>
      </p:sp>
      <p:sp>
        <p:nvSpPr>
          <p:cNvPr id="8" name="ZoneTexte 7">
            <a:extLst>
              <a:ext uri="{FF2B5EF4-FFF2-40B4-BE49-F238E27FC236}">
                <a16:creationId xmlns:a16="http://schemas.microsoft.com/office/drawing/2014/main" id="{0A3FFB61-6799-3E1E-C1A0-AAE8863CFC28}"/>
              </a:ext>
            </a:extLst>
          </p:cNvPr>
          <p:cNvSpPr txBox="1"/>
          <p:nvPr/>
        </p:nvSpPr>
        <p:spPr>
          <a:xfrm>
            <a:off x="5546260" y="1566863"/>
            <a:ext cx="6150202" cy="4478149"/>
          </a:xfrm>
          <a:prstGeom prst="rect">
            <a:avLst/>
          </a:prstGeom>
          <a:noFill/>
        </p:spPr>
        <p:txBody>
          <a:bodyPr wrap="square" rtlCol="0">
            <a:spAutoFit/>
          </a:bodyPr>
          <a:lstStyle/>
          <a:p>
            <a:pPr marL="457200" indent="-457200" algn="l" rtl="0" fontAlgn="base">
              <a:lnSpc>
                <a:spcPts val="2640"/>
              </a:lnSpc>
              <a:spcAft>
                <a:spcPts val="600"/>
              </a:spcAft>
              <a:buFont typeface="+mj-lt"/>
              <a:buAutoNum type="arabicPeriod"/>
            </a:pPr>
            <a:r>
              <a:rPr lang="en-US" sz="2200" b="0" i="0" u="none" strike="noStrike" dirty="0">
                <a:effectLst/>
                <a:latin typeface="Calibri" panose="020F0502020204030204" pitchFamily="34" charset="0"/>
              </a:rPr>
              <a:t>Help IDPs find a durable solution to their displacement </a:t>
            </a:r>
            <a:endParaRPr lang="en-US" sz="2200" u="none" strike="noStrike" dirty="0">
              <a:latin typeface="Calibri" panose="020F0502020204030204" pitchFamily="34" charset="0"/>
            </a:endParaRPr>
          </a:p>
          <a:p>
            <a:pPr marL="914400" lvl="1" indent="-457200" fontAlgn="base">
              <a:lnSpc>
                <a:spcPts val="2640"/>
              </a:lnSpc>
              <a:spcAft>
                <a:spcPts val="600"/>
              </a:spcAft>
              <a:buFont typeface="Arial" panose="020B0604020202020204" pitchFamily="34" charset="0"/>
              <a:buChar char="•"/>
            </a:pPr>
            <a:r>
              <a:rPr lang="en-US" sz="2200" b="0" i="0" u="none" strike="noStrike" dirty="0">
                <a:effectLst/>
                <a:latin typeface="Calibri" panose="020F0502020204030204" pitchFamily="34" charset="0"/>
              </a:rPr>
              <a:t>No solution is sustainable if another crisis is looming </a:t>
            </a:r>
            <a:r>
              <a:rPr lang="en-US" sz="2200" b="0" i="0" dirty="0">
                <a:effectLst/>
                <a:latin typeface="Calibri" panose="020F0502020204030204" pitchFamily="34" charset="0"/>
              </a:rPr>
              <a:t>​</a:t>
            </a:r>
            <a:endParaRPr lang="en-US" sz="2200" b="0" i="0" dirty="0">
              <a:effectLst/>
              <a:latin typeface="Arial" panose="020B0604020202020204" pitchFamily="34" charset="0"/>
            </a:endParaRPr>
          </a:p>
          <a:p>
            <a:pPr marL="457200" indent="-457200" algn="l" rtl="0" fontAlgn="base">
              <a:lnSpc>
                <a:spcPts val="2640"/>
              </a:lnSpc>
              <a:spcAft>
                <a:spcPts val="600"/>
              </a:spcAft>
              <a:buFont typeface="+mj-lt"/>
              <a:buAutoNum type="arabicPeriod"/>
            </a:pPr>
            <a:r>
              <a:rPr lang="en-US" sz="2200" b="0" i="0" u="none" strike="noStrike" dirty="0">
                <a:effectLst/>
                <a:latin typeface="Calibri" panose="020F0502020204030204" pitchFamily="34" charset="0"/>
              </a:rPr>
              <a:t>Better prevent new displacement crises from emerging</a:t>
            </a:r>
          </a:p>
          <a:p>
            <a:pPr marL="914400" lvl="1" indent="-457200" fontAlgn="base">
              <a:lnSpc>
                <a:spcPts val="2640"/>
              </a:lnSpc>
              <a:spcAft>
                <a:spcPts val="600"/>
              </a:spcAft>
              <a:buFont typeface="Arial" panose="020B0604020202020204" pitchFamily="34" charset="0"/>
              <a:buChar char="•"/>
            </a:pPr>
            <a:r>
              <a:rPr lang="en-US" sz="2200" b="0" i="0" dirty="0">
                <a:effectLst/>
                <a:latin typeface="Calibri" panose="020F0502020204030204" pitchFamily="34" charset="0"/>
              </a:rPr>
              <a:t>​</a:t>
            </a:r>
            <a:r>
              <a:rPr lang="en-US" sz="2200" b="0" i="0" u="none" strike="noStrike" dirty="0">
                <a:effectLst/>
                <a:latin typeface="Calibri" panose="020F0502020204030204" pitchFamily="34" charset="0"/>
              </a:rPr>
              <a:t>No assistance will be sufficient if underlying drivers remain unresolved </a:t>
            </a:r>
            <a:r>
              <a:rPr lang="en-US" sz="2200" b="0" i="0" dirty="0">
                <a:effectLst/>
                <a:latin typeface="Calibri" panose="020F0502020204030204" pitchFamily="34" charset="0"/>
              </a:rPr>
              <a:t>​</a:t>
            </a:r>
            <a:endParaRPr lang="en-US" sz="2200" dirty="0">
              <a:latin typeface="Arial" panose="020B0604020202020204" pitchFamily="34" charset="0"/>
            </a:endParaRPr>
          </a:p>
          <a:p>
            <a:pPr marL="457200" indent="-457200" fontAlgn="base">
              <a:lnSpc>
                <a:spcPts val="2640"/>
              </a:lnSpc>
              <a:spcAft>
                <a:spcPts val="600"/>
              </a:spcAft>
              <a:buFont typeface="+mj-lt"/>
              <a:buAutoNum type="arabicPeriod"/>
            </a:pPr>
            <a:r>
              <a:rPr lang="en-US" sz="2200" b="0" i="0" u="none" strike="noStrike" dirty="0">
                <a:effectLst/>
                <a:latin typeface="Calibri" panose="020F0502020204030204" pitchFamily="34" charset="0"/>
              </a:rPr>
              <a:t>Ensure those facing displacement receive effective protection and assistance </a:t>
            </a:r>
            <a:r>
              <a:rPr lang="en-US" sz="2200" b="0" i="0" dirty="0">
                <a:effectLst/>
                <a:latin typeface="Calibri" panose="020F0502020204030204" pitchFamily="34" charset="0"/>
              </a:rPr>
              <a:t>​</a:t>
            </a:r>
          </a:p>
          <a:p>
            <a:pPr marL="914400" lvl="1" indent="-457200" fontAlgn="base">
              <a:lnSpc>
                <a:spcPts val="2640"/>
              </a:lnSpc>
              <a:spcAft>
                <a:spcPts val="600"/>
              </a:spcAft>
              <a:buFont typeface="Arial" panose="020B0604020202020204" pitchFamily="34" charset="0"/>
              <a:buChar char="•"/>
            </a:pPr>
            <a:r>
              <a:rPr lang="en-US" sz="2200" u="none" strike="noStrike" dirty="0">
                <a:latin typeface="Calibri" panose="020F0502020204030204" pitchFamily="34" charset="0"/>
              </a:rPr>
              <a:t>P</a:t>
            </a:r>
            <a:r>
              <a:rPr lang="en-US" sz="2200" b="0" i="0" u="none" strike="noStrike" dirty="0">
                <a:effectLst/>
                <a:latin typeface="Calibri" panose="020F0502020204030204" pitchFamily="34" charset="0"/>
              </a:rPr>
              <a:t>revention cannot succeed if past crises have not been addressed </a:t>
            </a:r>
            <a:endParaRPr lang="en-GB" sz="2800" dirty="0"/>
          </a:p>
        </p:txBody>
      </p:sp>
      <p:pic>
        <p:nvPicPr>
          <p:cNvPr id="5" name="Picture 4">
            <a:extLst>
              <a:ext uri="{FF2B5EF4-FFF2-40B4-BE49-F238E27FC236}">
                <a16:creationId xmlns:a16="http://schemas.microsoft.com/office/drawing/2014/main" id="{4F85DF9C-2B8E-92E6-A379-ACE7DAC4CECF}"/>
              </a:ext>
            </a:extLst>
          </p:cNvPr>
          <p:cNvPicPr>
            <a:picLocks noChangeAspect="1"/>
          </p:cNvPicPr>
          <p:nvPr/>
        </p:nvPicPr>
        <p:blipFill>
          <a:blip r:embed="rId4"/>
          <a:stretch>
            <a:fillRect/>
          </a:stretch>
        </p:blipFill>
        <p:spPr>
          <a:xfrm rot="1123621">
            <a:off x="10823779" y="44264"/>
            <a:ext cx="1332141" cy="173478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900684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AECD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5B563-3FFD-C280-48B0-FDCE8F14F030}"/>
              </a:ext>
            </a:extLst>
          </p:cNvPr>
          <p:cNvSpPr>
            <a:spLocks noGrp="1"/>
          </p:cNvSpPr>
          <p:nvPr>
            <p:ph type="title"/>
          </p:nvPr>
        </p:nvSpPr>
        <p:spPr>
          <a:xfrm>
            <a:off x="838200" y="365125"/>
            <a:ext cx="9713686" cy="1579789"/>
          </a:xfrm>
        </p:spPr>
        <p:txBody>
          <a:bodyPr>
            <a:normAutofit/>
          </a:bodyPr>
          <a:lstStyle/>
          <a:p>
            <a:r>
              <a:rPr lang="en-US" b="1" dirty="0"/>
              <a:t>Role of Protection Clusters in Durable Solutions Processes</a:t>
            </a:r>
            <a:r>
              <a:rPr lang="en-GB" b="1" dirty="0"/>
              <a:t> </a:t>
            </a:r>
            <a:endParaRPr lang="en-CH" b="1" dirty="0"/>
          </a:p>
        </p:txBody>
      </p:sp>
      <p:sp>
        <p:nvSpPr>
          <p:cNvPr id="10" name="Title 1">
            <a:extLst>
              <a:ext uri="{FF2B5EF4-FFF2-40B4-BE49-F238E27FC236}">
                <a16:creationId xmlns:a16="http://schemas.microsoft.com/office/drawing/2014/main" id="{90C31DD9-4612-158D-F3B5-0E85ADEB24F9}"/>
              </a:ext>
            </a:extLst>
          </p:cNvPr>
          <p:cNvSpPr txBox="1">
            <a:spLocks/>
          </p:cNvSpPr>
          <p:nvPr/>
        </p:nvSpPr>
        <p:spPr>
          <a:xfrm>
            <a:off x="5351937" y="1143402"/>
            <a:ext cx="3131829" cy="8908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600"/>
              </a:spcAft>
            </a:pPr>
            <a:r>
              <a:rPr lang="en-US" sz="2400" b="1" dirty="0">
                <a:solidFill>
                  <a:srgbClr val="C05761"/>
                </a:solidFill>
              </a:rPr>
              <a:t>Practical Guidance</a:t>
            </a:r>
          </a:p>
          <a:p>
            <a:r>
              <a:rPr lang="en-US" sz="1800" i="1" dirty="0">
                <a:solidFill>
                  <a:srgbClr val="C05761"/>
                </a:solidFill>
              </a:rPr>
              <a:t>Global Protection Cluster</a:t>
            </a:r>
            <a:endParaRPr lang="en-CH" sz="1800" i="1" dirty="0">
              <a:solidFill>
                <a:srgbClr val="C05761"/>
              </a:solidFill>
            </a:endParaRPr>
          </a:p>
        </p:txBody>
      </p:sp>
      <p:pic>
        <p:nvPicPr>
          <p:cNvPr id="12" name="Picture 11" descr="A group of colorful people&#10;&#10;AI-generated content may be incorrect.">
            <a:extLst>
              <a:ext uri="{FF2B5EF4-FFF2-40B4-BE49-F238E27FC236}">
                <a16:creationId xmlns:a16="http://schemas.microsoft.com/office/drawing/2014/main" id="{E5B378D1-A5A1-A5E7-93D1-42E6344742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44988" y="520832"/>
            <a:ext cx="2040957" cy="1268374"/>
          </a:xfrm>
          <a:prstGeom prst="rect">
            <a:avLst/>
          </a:prstGeom>
        </p:spPr>
      </p:pic>
      <p:sp>
        <p:nvSpPr>
          <p:cNvPr id="13" name="TextBox 12">
            <a:extLst>
              <a:ext uri="{FF2B5EF4-FFF2-40B4-BE49-F238E27FC236}">
                <a16:creationId xmlns:a16="http://schemas.microsoft.com/office/drawing/2014/main" id="{02164A01-528C-C817-9E31-1FF3D4C68810}"/>
              </a:ext>
            </a:extLst>
          </p:cNvPr>
          <p:cNvSpPr txBox="1"/>
          <p:nvPr/>
        </p:nvSpPr>
        <p:spPr>
          <a:xfrm>
            <a:off x="4203062" y="5740182"/>
            <a:ext cx="7800048" cy="615553"/>
          </a:xfrm>
          <a:prstGeom prst="rect">
            <a:avLst/>
          </a:prstGeom>
          <a:noFill/>
        </p:spPr>
        <p:txBody>
          <a:bodyPr wrap="square" rtlCol="0">
            <a:spAutoFit/>
          </a:bodyPr>
          <a:lstStyle/>
          <a:p>
            <a:endParaRPr lang="en-GB" dirty="0"/>
          </a:p>
          <a:p>
            <a:r>
              <a:rPr lang="en-GB" sz="1600" dirty="0"/>
              <a:t>This Guidance can be found at </a:t>
            </a:r>
            <a:r>
              <a:rPr lang="en-GB" sz="1600" b="0" i="0" u="sng" strike="noStrike" dirty="0">
                <a:solidFill>
                  <a:srgbClr val="009FE3"/>
                </a:solidFill>
                <a:effectLst/>
                <a:latin typeface="Calibri Light" panose="020F0302020204030204" pitchFamily="34" charset="0"/>
                <a:hlinkClick r:id="rId4"/>
              </a:rPr>
              <a:t>https://globalprotectioncluster.org/themes/durablesolutions</a:t>
            </a:r>
            <a:r>
              <a:rPr lang="en-GB" sz="1600" dirty="0"/>
              <a:t>.</a:t>
            </a:r>
          </a:p>
        </p:txBody>
      </p:sp>
      <p:sp>
        <p:nvSpPr>
          <p:cNvPr id="14" name="TextBox 13">
            <a:extLst>
              <a:ext uri="{FF2B5EF4-FFF2-40B4-BE49-F238E27FC236}">
                <a16:creationId xmlns:a16="http://schemas.microsoft.com/office/drawing/2014/main" id="{1CFC6149-D885-DAD8-3C5E-E51C24413A66}"/>
              </a:ext>
            </a:extLst>
          </p:cNvPr>
          <p:cNvSpPr txBox="1"/>
          <p:nvPr/>
        </p:nvSpPr>
        <p:spPr>
          <a:xfrm>
            <a:off x="5351937" y="1961891"/>
            <a:ext cx="2410010" cy="338554"/>
          </a:xfrm>
          <a:prstGeom prst="rect">
            <a:avLst/>
          </a:prstGeom>
          <a:noFill/>
        </p:spPr>
        <p:txBody>
          <a:bodyPr wrap="square" rtlCol="0">
            <a:spAutoFit/>
          </a:bodyPr>
          <a:lstStyle/>
          <a:p>
            <a:r>
              <a:rPr lang="en-GB" sz="1600" dirty="0"/>
              <a:t>Published in March 2025</a:t>
            </a:r>
          </a:p>
        </p:txBody>
      </p:sp>
      <p:sp>
        <p:nvSpPr>
          <p:cNvPr id="16" name="TextBox 15">
            <a:extLst>
              <a:ext uri="{FF2B5EF4-FFF2-40B4-BE49-F238E27FC236}">
                <a16:creationId xmlns:a16="http://schemas.microsoft.com/office/drawing/2014/main" id="{EE4E0305-D1AA-1944-482C-2310104EA0F2}"/>
              </a:ext>
            </a:extLst>
          </p:cNvPr>
          <p:cNvSpPr txBox="1"/>
          <p:nvPr/>
        </p:nvSpPr>
        <p:spPr>
          <a:xfrm>
            <a:off x="4359394" y="2803802"/>
            <a:ext cx="7460343" cy="2723823"/>
          </a:xfrm>
          <a:prstGeom prst="rect">
            <a:avLst/>
          </a:prstGeom>
          <a:noFill/>
        </p:spPr>
        <p:txBody>
          <a:bodyPr wrap="square">
            <a:spAutoFit/>
          </a:bodyPr>
          <a:lstStyle/>
          <a:p>
            <a:r>
              <a:rPr lang="en-US" sz="1900" b="1" dirty="0"/>
              <a:t>Main Goal: </a:t>
            </a:r>
            <a:r>
              <a:rPr lang="en-US" sz="1900" dirty="0"/>
              <a:t>Define the role of the Protection Cluster and its Areas of Responsibility (</a:t>
            </a:r>
            <a:r>
              <a:rPr lang="en-US" sz="1900" dirty="0" err="1"/>
              <a:t>AoRs</a:t>
            </a:r>
            <a:r>
              <a:rPr lang="en-US" sz="1900" dirty="0"/>
              <a:t>) in durable solutions processes. Ensure protection remains central to solutions planning and programming.</a:t>
            </a:r>
          </a:p>
          <a:p>
            <a:endParaRPr lang="en-US" sz="1900" dirty="0"/>
          </a:p>
          <a:p>
            <a:r>
              <a:rPr lang="en-US" sz="1900" b="1" dirty="0"/>
              <a:t>Target Audience: </a:t>
            </a:r>
            <a:r>
              <a:rPr lang="en-US" sz="1900" dirty="0"/>
              <a:t>Protection Cluster &amp; </a:t>
            </a:r>
            <a:r>
              <a:rPr lang="en-US" sz="1900" dirty="0" err="1"/>
              <a:t>AoR</a:t>
            </a:r>
            <a:r>
              <a:rPr lang="en-US" sz="1900" dirty="0"/>
              <a:t> Coordinators.  Additionally, Protection Cluster members, where applicable.</a:t>
            </a:r>
          </a:p>
          <a:p>
            <a:endParaRPr lang="en-US" sz="1900" dirty="0"/>
          </a:p>
          <a:p>
            <a:r>
              <a:rPr lang="en-US" sz="1900" b="1" dirty="0"/>
              <a:t>Specific Objectives: </a:t>
            </a:r>
            <a:r>
              <a:rPr lang="en-US" sz="1900" dirty="0"/>
              <a:t>Provide </a:t>
            </a:r>
            <a:r>
              <a:rPr lang="en-US" sz="1900" b="1" dirty="0"/>
              <a:t>practical entry points for Protection Clusters </a:t>
            </a:r>
            <a:r>
              <a:rPr lang="en-US" sz="1900" dirty="0"/>
              <a:t>to engage in durable solutions from the onset of displacement crises.</a:t>
            </a:r>
          </a:p>
        </p:txBody>
      </p:sp>
      <p:pic>
        <p:nvPicPr>
          <p:cNvPr id="4" name="Picture 3">
            <a:extLst>
              <a:ext uri="{FF2B5EF4-FFF2-40B4-BE49-F238E27FC236}">
                <a16:creationId xmlns:a16="http://schemas.microsoft.com/office/drawing/2014/main" id="{7EB14EC0-D441-7921-0F90-CBEDBD4D82E3}"/>
              </a:ext>
            </a:extLst>
          </p:cNvPr>
          <p:cNvPicPr>
            <a:picLocks noChangeAspect="1"/>
          </p:cNvPicPr>
          <p:nvPr/>
        </p:nvPicPr>
        <p:blipFill>
          <a:blip r:embed="rId5"/>
          <a:stretch>
            <a:fillRect/>
          </a:stretch>
        </p:blipFill>
        <p:spPr>
          <a:xfrm>
            <a:off x="941232" y="1944914"/>
            <a:ext cx="3111660" cy="4407126"/>
          </a:xfrm>
          <a:prstGeom prst="rect">
            <a:avLst/>
          </a:prstGeom>
        </p:spPr>
      </p:pic>
    </p:spTree>
    <p:extLst>
      <p:ext uri="{BB962C8B-B14F-4D97-AF65-F5344CB8AC3E}">
        <p14:creationId xmlns:p14="http://schemas.microsoft.com/office/powerpoint/2010/main" val="4804903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AECD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5B563-3FFD-C280-48B0-FDCE8F14F030}"/>
              </a:ext>
            </a:extLst>
          </p:cNvPr>
          <p:cNvSpPr>
            <a:spLocks noGrp="1"/>
          </p:cNvSpPr>
          <p:nvPr>
            <p:ph type="title"/>
          </p:nvPr>
        </p:nvSpPr>
        <p:spPr>
          <a:xfrm>
            <a:off x="620572" y="361559"/>
            <a:ext cx="9742714" cy="926646"/>
          </a:xfrm>
        </p:spPr>
        <p:txBody>
          <a:bodyPr>
            <a:normAutofit/>
          </a:bodyPr>
          <a:lstStyle/>
          <a:p>
            <a:r>
              <a:rPr lang="en-US" sz="3200" b="1" dirty="0"/>
              <a:t>Role of Protection Clusters in Durable Solutions Processes</a:t>
            </a:r>
            <a:r>
              <a:rPr lang="en-GB" sz="3200" b="1" dirty="0"/>
              <a:t> </a:t>
            </a:r>
            <a:endParaRPr lang="en-CH" sz="3200" b="1" dirty="0"/>
          </a:p>
        </p:txBody>
      </p:sp>
      <p:sp>
        <p:nvSpPr>
          <p:cNvPr id="10" name="Title 1">
            <a:extLst>
              <a:ext uri="{FF2B5EF4-FFF2-40B4-BE49-F238E27FC236}">
                <a16:creationId xmlns:a16="http://schemas.microsoft.com/office/drawing/2014/main" id="{90C31DD9-4612-158D-F3B5-0E85ADEB24F9}"/>
              </a:ext>
            </a:extLst>
          </p:cNvPr>
          <p:cNvSpPr txBox="1">
            <a:spLocks/>
          </p:cNvSpPr>
          <p:nvPr/>
        </p:nvSpPr>
        <p:spPr>
          <a:xfrm>
            <a:off x="649600" y="637620"/>
            <a:ext cx="5410199" cy="157978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600"/>
              </a:spcAft>
            </a:pPr>
            <a:r>
              <a:rPr lang="en-US" sz="2400" b="1" dirty="0"/>
              <a:t>Practical Guidance</a:t>
            </a:r>
          </a:p>
          <a:p>
            <a:r>
              <a:rPr lang="en-US" sz="1800" i="1" dirty="0"/>
              <a:t>Global Protection Cluster</a:t>
            </a:r>
            <a:endParaRPr lang="en-CH" sz="1800" i="1" dirty="0"/>
          </a:p>
        </p:txBody>
      </p:sp>
      <p:sp>
        <p:nvSpPr>
          <p:cNvPr id="5" name="Content Placeholder 2">
            <a:extLst>
              <a:ext uri="{FF2B5EF4-FFF2-40B4-BE49-F238E27FC236}">
                <a16:creationId xmlns:a16="http://schemas.microsoft.com/office/drawing/2014/main" id="{5EBB38EF-A054-20B3-7198-5E3E04C5CCDE}"/>
              </a:ext>
            </a:extLst>
          </p:cNvPr>
          <p:cNvSpPr>
            <a:spLocks noGrp="1"/>
          </p:cNvSpPr>
          <p:nvPr>
            <p:ph idx="1"/>
          </p:nvPr>
        </p:nvSpPr>
        <p:spPr>
          <a:xfrm>
            <a:off x="4827011" y="2217409"/>
            <a:ext cx="6611309" cy="4279033"/>
          </a:xfrm>
        </p:spPr>
        <p:txBody>
          <a:bodyPr>
            <a:noAutofit/>
          </a:bodyPr>
          <a:lstStyle/>
          <a:p>
            <a:pPr>
              <a:lnSpc>
                <a:spcPct val="100000"/>
              </a:lnSpc>
              <a:spcAft>
                <a:spcPts val="600"/>
              </a:spcAft>
            </a:pPr>
            <a:r>
              <a:rPr lang="en-US" sz="2000" dirty="0"/>
              <a:t>Based on </a:t>
            </a:r>
            <a:r>
              <a:rPr lang="en-US" sz="2000" b="1" dirty="0"/>
              <a:t>five proposed entry points.</a:t>
            </a:r>
          </a:p>
          <a:p>
            <a:pPr>
              <a:lnSpc>
                <a:spcPct val="100000"/>
              </a:lnSpc>
              <a:spcAft>
                <a:spcPts val="600"/>
              </a:spcAft>
            </a:pPr>
            <a:r>
              <a:rPr lang="en-US" sz="2000" b="1" dirty="0"/>
              <a:t>Combines Guidance from two key documents: </a:t>
            </a:r>
          </a:p>
          <a:p>
            <a:pPr lvl="1">
              <a:lnSpc>
                <a:spcPct val="100000"/>
              </a:lnSpc>
              <a:spcAft>
                <a:spcPts val="600"/>
              </a:spcAft>
            </a:pPr>
            <a:r>
              <a:rPr lang="en-US" sz="2000" b="1" dirty="0"/>
              <a:t>2025 Guidance on Solutions to Internal Displacement</a:t>
            </a:r>
          </a:p>
          <a:p>
            <a:pPr lvl="2">
              <a:lnSpc>
                <a:spcPct val="100000"/>
              </a:lnSpc>
              <a:spcAft>
                <a:spcPts val="600"/>
              </a:spcAft>
            </a:pPr>
            <a:r>
              <a:rPr lang="en-GB" dirty="0"/>
              <a:t>Utilises</a:t>
            </a:r>
            <a:r>
              <a:rPr lang="en-US" dirty="0"/>
              <a:t> five of the seven building blocks from the 2025 Guidance on Solutions to Internal Displacement as key entry points.</a:t>
            </a:r>
          </a:p>
          <a:p>
            <a:pPr lvl="1">
              <a:lnSpc>
                <a:spcPct val="100000"/>
              </a:lnSpc>
              <a:spcAft>
                <a:spcPts val="600"/>
              </a:spcAft>
            </a:pPr>
            <a:r>
              <a:rPr lang="en-US" sz="2000" b="1" dirty="0"/>
              <a:t>IASC Framework </a:t>
            </a:r>
          </a:p>
          <a:p>
            <a:pPr lvl="2">
              <a:lnSpc>
                <a:spcPct val="100000"/>
              </a:lnSpc>
              <a:spcAft>
                <a:spcPts val="600"/>
              </a:spcAft>
            </a:pPr>
            <a:r>
              <a:rPr lang="en-US" dirty="0"/>
              <a:t>Links the building block to 6 of the IASC Criteria, most relevant for Protection Clusters.</a:t>
            </a:r>
          </a:p>
        </p:txBody>
      </p:sp>
      <p:pic>
        <p:nvPicPr>
          <p:cNvPr id="4" name="Picture 3">
            <a:extLst>
              <a:ext uri="{FF2B5EF4-FFF2-40B4-BE49-F238E27FC236}">
                <a16:creationId xmlns:a16="http://schemas.microsoft.com/office/drawing/2014/main" id="{2F99627E-07C3-688C-012C-8BC767EB2E21}"/>
              </a:ext>
            </a:extLst>
          </p:cNvPr>
          <p:cNvPicPr>
            <a:picLocks noChangeAspect="1"/>
          </p:cNvPicPr>
          <p:nvPr/>
        </p:nvPicPr>
        <p:blipFill>
          <a:blip r:embed="rId3"/>
          <a:stretch>
            <a:fillRect/>
          </a:stretch>
        </p:blipFill>
        <p:spPr>
          <a:xfrm rot="943044">
            <a:off x="10607749" y="103071"/>
            <a:ext cx="1411933" cy="1999758"/>
          </a:xfrm>
          <a:prstGeom prst="rect">
            <a:avLst/>
          </a:prstGeom>
          <a:ln>
            <a:noFill/>
          </a:ln>
          <a:effectLst>
            <a:outerShdw blurRad="292100" dist="139700" dir="2700000" algn="tl" rotWithShape="0">
              <a:srgbClr val="333333">
                <a:alpha val="65000"/>
              </a:srgbClr>
            </a:outerShdw>
          </a:effectLst>
        </p:spPr>
      </p:pic>
      <p:pic>
        <p:nvPicPr>
          <p:cNvPr id="6" name="Picture 5" descr="A circular chart with text on it&#10;&#10;AI-generated content may be incorrect.">
            <a:extLst>
              <a:ext uri="{FF2B5EF4-FFF2-40B4-BE49-F238E27FC236}">
                <a16:creationId xmlns:a16="http://schemas.microsoft.com/office/drawing/2014/main" id="{2C9594A7-DFD0-909C-34C7-6E0E37F6B0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163" y="1895436"/>
            <a:ext cx="4334285" cy="4432409"/>
          </a:xfrm>
          <a:prstGeom prst="rect">
            <a:avLst/>
          </a:prstGeom>
        </p:spPr>
      </p:pic>
    </p:spTree>
    <p:extLst>
      <p:ext uri="{BB962C8B-B14F-4D97-AF65-F5344CB8AC3E}">
        <p14:creationId xmlns:p14="http://schemas.microsoft.com/office/powerpoint/2010/main" val="6231446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F95E4-41A0-2792-941A-D646DD8C2D68}"/>
              </a:ext>
            </a:extLst>
          </p:cNvPr>
          <p:cNvSpPr>
            <a:spLocks noGrp="1"/>
          </p:cNvSpPr>
          <p:nvPr>
            <p:ph type="title"/>
          </p:nvPr>
        </p:nvSpPr>
        <p:spPr/>
        <p:txBody>
          <a:bodyPr/>
          <a:lstStyle/>
          <a:p>
            <a:r>
              <a:rPr lang="en-US" b="1" dirty="0"/>
              <a:t>Pathways to Success</a:t>
            </a:r>
            <a:endParaRPr lang="en-GB" b="1" dirty="0"/>
          </a:p>
        </p:txBody>
      </p:sp>
      <p:sp>
        <p:nvSpPr>
          <p:cNvPr id="3" name="Content Placeholder 2">
            <a:extLst>
              <a:ext uri="{FF2B5EF4-FFF2-40B4-BE49-F238E27FC236}">
                <a16:creationId xmlns:a16="http://schemas.microsoft.com/office/drawing/2014/main" id="{5A0EE40E-5012-14E5-A6B1-3F2A379B57E3}"/>
              </a:ext>
            </a:extLst>
          </p:cNvPr>
          <p:cNvSpPr>
            <a:spLocks noGrp="1"/>
          </p:cNvSpPr>
          <p:nvPr>
            <p:ph idx="1"/>
          </p:nvPr>
        </p:nvSpPr>
        <p:spPr/>
        <p:txBody>
          <a:bodyPr/>
          <a:lstStyle/>
          <a:p>
            <a:r>
              <a:rPr lang="en-US" b="1" dirty="0"/>
              <a:t>Inclusive planning</a:t>
            </a:r>
            <a:r>
              <a:rPr lang="en-US" dirty="0"/>
              <a:t>: Engaging IDPs in decision-making.</a:t>
            </a:r>
          </a:p>
          <a:p>
            <a:r>
              <a:rPr lang="en-US" dirty="0"/>
              <a:t>Engaging with national and local authorities on durable solutions early one and strengthening partnerships between governments and organizations.</a:t>
            </a:r>
          </a:p>
          <a:p>
            <a:r>
              <a:rPr lang="en-US" dirty="0"/>
              <a:t>Including IDPs and displacement in national development plans and sectoral development planning and related budgets.  </a:t>
            </a:r>
          </a:p>
          <a:p>
            <a:r>
              <a:rPr lang="en-US" dirty="0"/>
              <a:t>Investing in area-based planning and community-based approaches.</a:t>
            </a:r>
          </a:p>
          <a:p>
            <a:r>
              <a:rPr lang="en-US" dirty="0"/>
              <a:t>Promoting resilience through development initiatives.</a:t>
            </a:r>
            <a:endParaRPr lang="en-GB" dirty="0"/>
          </a:p>
          <a:p>
            <a:endParaRPr lang="en-GB" dirty="0"/>
          </a:p>
        </p:txBody>
      </p:sp>
    </p:spTree>
    <p:extLst>
      <p:ext uri="{BB962C8B-B14F-4D97-AF65-F5344CB8AC3E}">
        <p14:creationId xmlns:p14="http://schemas.microsoft.com/office/powerpoint/2010/main" val="19932116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5B415-EB3D-CF0B-2345-54D7FB77C219}"/>
              </a:ext>
            </a:extLst>
          </p:cNvPr>
          <p:cNvSpPr>
            <a:spLocks noGrp="1"/>
          </p:cNvSpPr>
          <p:nvPr>
            <p:ph type="title"/>
          </p:nvPr>
        </p:nvSpPr>
        <p:spPr/>
        <p:txBody>
          <a:bodyPr/>
          <a:lstStyle/>
          <a:p>
            <a:r>
              <a:rPr lang="en-US" b="1" dirty="0"/>
              <a:t>Objectives of Presentation</a:t>
            </a:r>
            <a:endParaRPr lang="en-CH" b="1" dirty="0"/>
          </a:p>
        </p:txBody>
      </p:sp>
      <p:sp>
        <p:nvSpPr>
          <p:cNvPr id="3" name="Content Placeholder 2">
            <a:extLst>
              <a:ext uri="{FF2B5EF4-FFF2-40B4-BE49-F238E27FC236}">
                <a16:creationId xmlns:a16="http://schemas.microsoft.com/office/drawing/2014/main" id="{90F56189-7317-C2ED-A638-4D47C9F08FB9}"/>
              </a:ext>
            </a:extLst>
          </p:cNvPr>
          <p:cNvSpPr>
            <a:spLocks noGrp="1"/>
          </p:cNvSpPr>
          <p:nvPr>
            <p:ph idx="1"/>
          </p:nvPr>
        </p:nvSpPr>
        <p:spPr/>
        <p:txBody>
          <a:bodyPr>
            <a:normAutofit/>
          </a:bodyPr>
          <a:lstStyle/>
          <a:p>
            <a:pPr marL="0" indent="0">
              <a:buNone/>
            </a:pPr>
            <a:r>
              <a:rPr lang="en-US" sz="2400" i="1" dirty="0"/>
              <a:t>By the end of this session, you will be able to: </a:t>
            </a:r>
          </a:p>
          <a:p>
            <a:pPr>
              <a:lnSpc>
                <a:spcPct val="100000"/>
              </a:lnSpc>
            </a:pPr>
            <a:r>
              <a:rPr lang="en-US" sz="2400" dirty="0"/>
              <a:t>Explain the concept of Durable Solutions and its underpinning frameworks; </a:t>
            </a:r>
          </a:p>
          <a:p>
            <a:pPr>
              <a:lnSpc>
                <a:spcPct val="100000"/>
              </a:lnSpc>
            </a:pPr>
            <a:r>
              <a:rPr lang="en-US" sz="2400" dirty="0"/>
              <a:t>Present Durable Solutions as a long-term process requiring the engagement of humanitarian, development and peace building actors under the leadership of national authorities; </a:t>
            </a:r>
          </a:p>
          <a:p>
            <a:pPr>
              <a:lnSpc>
                <a:spcPct val="100000"/>
              </a:lnSpc>
            </a:pPr>
            <a:r>
              <a:rPr lang="en-US" sz="2400" dirty="0"/>
              <a:t>Apply the principles governing durable solutions processes; </a:t>
            </a:r>
          </a:p>
          <a:p>
            <a:pPr>
              <a:lnSpc>
                <a:spcPct val="100000"/>
              </a:lnSpc>
            </a:pPr>
            <a:r>
              <a:rPr lang="en-US" sz="2400" dirty="0"/>
              <a:t>Use the criteria set out as benchmark to measure progression towards durable solutions. </a:t>
            </a:r>
          </a:p>
          <a:p>
            <a:endParaRPr lang="en-US" dirty="0"/>
          </a:p>
        </p:txBody>
      </p:sp>
    </p:spTree>
    <p:extLst>
      <p:ext uri="{BB962C8B-B14F-4D97-AF65-F5344CB8AC3E}">
        <p14:creationId xmlns:p14="http://schemas.microsoft.com/office/powerpoint/2010/main" val="30171837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11661-2572-DA3F-E7F9-362861409CE4}"/>
              </a:ext>
            </a:extLst>
          </p:cNvPr>
          <p:cNvSpPr>
            <a:spLocks noGrp="1"/>
          </p:cNvSpPr>
          <p:nvPr>
            <p:ph type="title"/>
          </p:nvPr>
        </p:nvSpPr>
        <p:spPr/>
        <p:txBody>
          <a:bodyPr/>
          <a:lstStyle/>
          <a:p>
            <a:r>
              <a:rPr lang="en-US" b="1" dirty="0"/>
              <a:t>Conclusion</a:t>
            </a:r>
            <a:endParaRPr lang="en-CH" b="1" dirty="0"/>
          </a:p>
        </p:txBody>
      </p:sp>
      <p:sp>
        <p:nvSpPr>
          <p:cNvPr id="3" name="Content Placeholder 2">
            <a:extLst>
              <a:ext uri="{FF2B5EF4-FFF2-40B4-BE49-F238E27FC236}">
                <a16:creationId xmlns:a16="http://schemas.microsoft.com/office/drawing/2014/main" id="{3B1C1285-BFF3-5D42-D486-36C0451B0885}"/>
              </a:ext>
            </a:extLst>
          </p:cNvPr>
          <p:cNvSpPr>
            <a:spLocks noGrp="1"/>
          </p:cNvSpPr>
          <p:nvPr>
            <p:ph idx="1"/>
          </p:nvPr>
        </p:nvSpPr>
        <p:spPr/>
        <p:txBody>
          <a:bodyPr>
            <a:normAutofit/>
          </a:bodyPr>
          <a:lstStyle/>
          <a:p>
            <a:r>
              <a:rPr lang="en-GB" b="1" dirty="0"/>
              <a:t>Durable Solutions</a:t>
            </a:r>
            <a:r>
              <a:rPr lang="en-GB" dirty="0"/>
              <a:t> are about the access to rights and services without discrimination based on displacement. </a:t>
            </a:r>
          </a:p>
          <a:p>
            <a:r>
              <a:rPr lang="en-GB" dirty="0"/>
              <a:t>It can be done through voluntary return, local integration or relocation, abiding by safeguards and principles guiding the durable solutions processes. </a:t>
            </a:r>
          </a:p>
          <a:p>
            <a:r>
              <a:rPr lang="en-US" sz="2800" dirty="0"/>
              <a:t>Creating a conducive environment for the achievement of Durable Solutions is a humanitarian, development and peace building process. </a:t>
            </a:r>
            <a:endParaRPr lang="en-US" dirty="0"/>
          </a:p>
          <a:p>
            <a:r>
              <a:rPr lang="en-US" dirty="0"/>
              <a:t>Concerted efforts involving … governments, international and non-governmental </a:t>
            </a:r>
            <a:r>
              <a:rPr lang="en-US" dirty="0" err="1"/>
              <a:t>organisations</a:t>
            </a:r>
            <a:r>
              <a:rPr lang="en-US" dirty="0"/>
              <a:t> and, most importantly, IDPs themselves are required to gradually make progress.</a:t>
            </a:r>
          </a:p>
          <a:p>
            <a:pPr marL="0" indent="0">
              <a:buNone/>
            </a:pPr>
            <a:endParaRPr lang="en-CH" dirty="0"/>
          </a:p>
        </p:txBody>
      </p:sp>
    </p:spTree>
    <p:extLst>
      <p:ext uri="{BB962C8B-B14F-4D97-AF65-F5344CB8AC3E}">
        <p14:creationId xmlns:p14="http://schemas.microsoft.com/office/powerpoint/2010/main" val="32901288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869C6-52AD-2931-C5E1-B2D313DB4C89}"/>
              </a:ext>
            </a:extLst>
          </p:cNvPr>
          <p:cNvSpPr>
            <a:spLocks noGrp="1"/>
          </p:cNvSpPr>
          <p:nvPr>
            <p:ph type="title"/>
          </p:nvPr>
        </p:nvSpPr>
        <p:spPr>
          <a:xfrm>
            <a:off x="838200" y="1669144"/>
            <a:ext cx="10515600" cy="2422638"/>
          </a:xfrm>
        </p:spPr>
        <p:txBody>
          <a:bodyPr/>
          <a:lstStyle/>
          <a:p>
            <a:pPr algn="ctr"/>
            <a:r>
              <a:rPr lang="en-GB" sz="3600" dirty="0"/>
              <a:t>Thank you for listening.</a:t>
            </a:r>
            <a:br>
              <a:rPr lang="en-GB" sz="3600" dirty="0"/>
            </a:br>
            <a:br>
              <a:rPr lang="en-GB" sz="3600" dirty="0"/>
            </a:br>
            <a:r>
              <a:rPr lang="en-GB" b="1" dirty="0"/>
              <a:t>Questions?</a:t>
            </a:r>
          </a:p>
        </p:txBody>
      </p:sp>
      <p:pic>
        <p:nvPicPr>
          <p:cNvPr id="3" name="Picture 2" descr="A group of colorful people&#10;&#10;AI-generated content may be incorrect.">
            <a:extLst>
              <a:ext uri="{FF2B5EF4-FFF2-40B4-BE49-F238E27FC236}">
                <a16:creationId xmlns:a16="http://schemas.microsoft.com/office/drawing/2014/main" id="{9EB65B17-76E0-A1D2-AFA6-BBAAA98AAD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3394" y="4622287"/>
            <a:ext cx="2045212" cy="1271019"/>
          </a:xfrm>
          <a:prstGeom prst="rect">
            <a:avLst/>
          </a:prstGeom>
        </p:spPr>
      </p:pic>
    </p:spTree>
    <p:extLst>
      <p:ext uri="{BB962C8B-B14F-4D97-AF65-F5344CB8AC3E}">
        <p14:creationId xmlns:p14="http://schemas.microsoft.com/office/powerpoint/2010/main" val="1031677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869C6-52AD-2931-C5E1-B2D313DB4C89}"/>
              </a:ext>
            </a:extLst>
          </p:cNvPr>
          <p:cNvSpPr>
            <a:spLocks noGrp="1"/>
          </p:cNvSpPr>
          <p:nvPr>
            <p:ph type="title"/>
          </p:nvPr>
        </p:nvSpPr>
        <p:spPr/>
        <p:txBody>
          <a:bodyPr/>
          <a:lstStyle/>
          <a:p>
            <a:r>
              <a:rPr lang="en-GB" dirty="0"/>
              <a:t>Additional Material / Slides.</a:t>
            </a:r>
          </a:p>
        </p:txBody>
      </p:sp>
    </p:spTree>
    <p:extLst>
      <p:ext uri="{BB962C8B-B14F-4D97-AF65-F5344CB8AC3E}">
        <p14:creationId xmlns:p14="http://schemas.microsoft.com/office/powerpoint/2010/main" val="40474519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FB75E-553E-9274-F95A-FA1D0B9CEA8F}"/>
              </a:ext>
            </a:extLst>
          </p:cNvPr>
          <p:cNvSpPr>
            <a:spLocks noGrp="1"/>
          </p:cNvSpPr>
          <p:nvPr>
            <p:ph type="title"/>
          </p:nvPr>
        </p:nvSpPr>
        <p:spPr>
          <a:xfrm>
            <a:off x="838200" y="365125"/>
            <a:ext cx="9601200" cy="1325563"/>
          </a:xfrm>
        </p:spPr>
        <p:txBody>
          <a:bodyPr>
            <a:normAutofit fontScale="90000"/>
          </a:bodyPr>
          <a:lstStyle/>
          <a:p>
            <a:r>
              <a:rPr lang="en-US" sz="6700" b="1" dirty="0">
                <a:solidFill>
                  <a:srgbClr val="734F5A"/>
                </a:solidFill>
              </a:rPr>
              <a:t>1. </a:t>
            </a:r>
            <a:r>
              <a:rPr lang="en-US" sz="4900" dirty="0"/>
              <a:t>Long-term Safety, Security &amp; Freedom of Movement </a:t>
            </a:r>
            <a:endParaRPr lang="en-CH" dirty="0"/>
          </a:p>
        </p:txBody>
      </p:sp>
      <p:graphicFrame>
        <p:nvGraphicFramePr>
          <p:cNvPr id="6" name="Content Placeholder 5">
            <a:extLst>
              <a:ext uri="{FF2B5EF4-FFF2-40B4-BE49-F238E27FC236}">
                <a16:creationId xmlns:a16="http://schemas.microsoft.com/office/drawing/2014/main" id="{C0EA53D3-70F2-5C01-0E08-1D11A5FB6CC6}"/>
              </a:ext>
            </a:extLst>
          </p:cNvPr>
          <p:cNvGraphicFramePr>
            <a:graphicFrameLocks noGrp="1"/>
          </p:cNvGraphicFramePr>
          <p:nvPr>
            <p:ph idx="1"/>
            <p:extLst>
              <p:ext uri="{D42A27DB-BD31-4B8C-83A1-F6EECF244321}">
                <p14:modId xmlns:p14="http://schemas.microsoft.com/office/powerpoint/2010/main" val="445056788"/>
              </p:ext>
            </p:extLst>
          </p:nvPr>
        </p:nvGraphicFramePr>
        <p:xfrm>
          <a:off x="838199" y="1885474"/>
          <a:ext cx="10515601" cy="4255286"/>
        </p:xfrm>
        <a:graphic>
          <a:graphicData uri="http://schemas.openxmlformats.org/drawingml/2006/table">
            <a:tbl>
              <a:tblPr firstRow="1" firstCol="1" bandRow="1"/>
              <a:tblGrid>
                <a:gridCol w="1697737">
                  <a:extLst>
                    <a:ext uri="{9D8B030D-6E8A-4147-A177-3AD203B41FA5}">
                      <a16:colId xmlns:a16="http://schemas.microsoft.com/office/drawing/2014/main" val="2813856835"/>
                    </a:ext>
                  </a:extLst>
                </a:gridCol>
                <a:gridCol w="3657600">
                  <a:extLst>
                    <a:ext uri="{9D8B030D-6E8A-4147-A177-3AD203B41FA5}">
                      <a16:colId xmlns:a16="http://schemas.microsoft.com/office/drawing/2014/main" val="1746890944"/>
                    </a:ext>
                  </a:extLst>
                </a:gridCol>
                <a:gridCol w="5160264">
                  <a:extLst>
                    <a:ext uri="{9D8B030D-6E8A-4147-A177-3AD203B41FA5}">
                      <a16:colId xmlns:a16="http://schemas.microsoft.com/office/drawing/2014/main" val="410451556"/>
                    </a:ext>
                  </a:extLst>
                </a:gridCol>
              </a:tblGrid>
              <a:tr h="527279">
                <a:tc>
                  <a:txBody>
                    <a:bodyPr/>
                    <a:lstStyle/>
                    <a:p>
                      <a:pPr>
                        <a:lnSpc>
                          <a:spcPct val="107000"/>
                        </a:lnSpc>
                        <a:spcAft>
                          <a:spcPts val="800"/>
                        </a:spcAft>
                      </a:pPr>
                      <a:r>
                        <a:rPr lang="en-CH" sz="1600" b="1" kern="100" dirty="0">
                          <a:effectLst/>
                          <a:latin typeface="Calibri" panose="020F0502020204030204" pitchFamily="34" charset="0"/>
                          <a:ea typeface="Calibri" panose="020F0502020204030204" pitchFamily="34" charset="0"/>
                        </a:rPr>
                        <a:t>Criteria</a:t>
                      </a:r>
                    </a:p>
                  </a:txBody>
                  <a:tcPr marL="107950" marR="107950" marT="71755" marB="71755" anchor="ctr">
                    <a:lnL w="12700" cap="flat" cmpd="sng" algn="ctr">
                      <a:solidFill>
                        <a:srgbClr val="734F5A"/>
                      </a:solidFill>
                      <a:prstDash val="solid"/>
                      <a:round/>
                      <a:headEnd type="none" w="med" len="med"/>
                      <a:tailEnd type="none" w="med" len="med"/>
                    </a:lnL>
                    <a:lnR w="12700" cap="flat" cmpd="sng" algn="ctr">
                      <a:solidFill>
                        <a:srgbClr val="734F5A"/>
                      </a:solidFill>
                      <a:prstDash val="solid"/>
                      <a:round/>
                      <a:headEnd type="none" w="med" len="med"/>
                      <a:tailEnd type="none" w="med" len="med"/>
                    </a:lnR>
                    <a:lnT w="12700" cap="flat" cmpd="sng" algn="ctr">
                      <a:solidFill>
                        <a:srgbClr val="734F5A"/>
                      </a:solidFill>
                      <a:prstDash val="solid"/>
                      <a:round/>
                      <a:headEnd type="none" w="med" len="med"/>
                      <a:tailEnd type="none" w="med" len="med"/>
                    </a:lnT>
                    <a:lnB w="12700" cap="flat" cmpd="sng" algn="ctr">
                      <a:solidFill>
                        <a:srgbClr val="734F5A"/>
                      </a:solidFill>
                      <a:prstDash val="solid"/>
                      <a:round/>
                      <a:headEnd type="none" w="med" len="med"/>
                      <a:tailEnd type="none" w="med" len="med"/>
                    </a:lnB>
                    <a:lnTlToBr w="12700" cmpd="sng">
                      <a:noFill/>
                      <a:prstDash val="solid"/>
                    </a:lnTlToBr>
                    <a:lnBlToTr w="12700" cmpd="sng">
                      <a:noFill/>
                      <a:prstDash val="solid"/>
                    </a:lnBlToTr>
                    <a:solidFill>
                      <a:srgbClr val="CDB7BE"/>
                    </a:solidFill>
                  </a:tcPr>
                </a:tc>
                <a:tc>
                  <a:txBody>
                    <a:bodyPr/>
                    <a:lstStyle/>
                    <a:p>
                      <a:pPr>
                        <a:lnSpc>
                          <a:spcPct val="107000"/>
                        </a:lnSpc>
                        <a:spcAft>
                          <a:spcPts val="800"/>
                        </a:spcAft>
                      </a:pPr>
                      <a:r>
                        <a:rPr lang="en-CH" sz="1600" b="1" kern="100" dirty="0">
                          <a:effectLst/>
                          <a:latin typeface="Calibri" panose="020F0502020204030204" pitchFamily="34" charset="0"/>
                          <a:ea typeface="Calibri" panose="020F0502020204030204" pitchFamily="34" charset="0"/>
                        </a:rPr>
                        <a:t>Sub-Criteria</a:t>
                      </a:r>
                    </a:p>
                  </a:txBody>
                  <a:tcPr marL="107950" marR="107950" marT="71755" marB="71755" anchor="ctr">
                    <a:lnL w="12700" cap="flat" cmpd="sng" algn="ctr">
                      <a:solidFill>
                        <a:srgbClr val="734F5A"/>
                      </a:solidFill>
                      <a:prstDash val="solid"/>
                      <a:round/>
                      <a:headEnd type="none" w="med" len="med"/>
                      <a:tailEnd type="none" w="med" len="med"/>
                    </a:lnL>
                    <a:lnR w="12700" cap="flat" cmpd="sng" algn="ctr">
                      <a:solidFill>
                        <a:srgbClr val="734F5A"/>
                      </a:solidFill>
                      <a:prstDash val="solid"/>
                      <a:round/>
                      <a:headEnd type="none" w="med" len="med"/>
                      <a:tailEnd type="none" w="med" len="med"/>
                    </a:lnR>
                    <a:lnT w="12700" cap="flat" cmpd="sng" algn="ctr">
                      <a:solidFill>
                        <a:srgbClr val="734F5A"/>
                      </a:solidFill>
                      <a:prstDash val="solid"/>
                      <a:round/>
                      <a:headEnd type="none" w="med" len="med"/>
                      <a:tailEnd type="none" w="med" len="med"/>
                    </a:lnT>
                    <a:lnB w="12700" cap="flat" cmpd="sng" algn="ctr">
                      <a:solidFill>
                        <a:srgbClr val="734F5A"/>
                      </a:solidFill>
                      <a:prstDash val="solid"/>
                      <a:round/>
                      <a:headEnd type="none" w="med" len="med"/>
                      <a:tailEnd type="none" w="med" len="med"/>
                    </a:lnB>
                    <a:lnTlToBr w="12700" cmpd="sng">
                      <a:noFill/>
                      <a:prstDash val="solid"/>
                    </a:lnTlToBr>
                    <a:lnBlToTr w="12700" cmpd="sng">
                      <a:noFill/>
                      <a:prstDash val="solid"/>
                    </a:lnBlToTr>
                    <a:solidFill>
                      <a:srgbClr val="CDB7BE"/>
                    </a:solidFill>
                  </a:tcPr>
                </a:tc>
                <a:tc>
                  <a:txBody>
                    <a:bodyPr/>
                    <a:lstStyle/>
                    <a:p>
                      <a:pPr>
                        <a:lnSpc>
                          <a:spcPct val="107000"/>
                        </a:lnSpc>
                        <a:spcAft>
                          <a:spcPts val="800"/>
                        </a:spcAft>
                      </a:pPr>
                      <a:r>
                        <a:rPr lang="en-CH" sz="1600" b="1" kern="100" dirty="0">
                          <a:effectLst/>
                          <a:latin typeface="Calibri" panose="020F0502020204030204" pitchFamily="34" charset="0"/>
                          <a:ea typeface="Calibri" panose="020F0502020204030204" pitchFamily="34" charset="0"/>
                        </a:rPr>
                        <a:t>Why is it important for lasting solutions</a:t>
                      </a:r>
                      <a:r>
                        <a:rPr lang="en-US" sz="1600" b="1" kern="100" dirty="0">
                          <a:effectLst/>
                          <a:latin typeface="Calibri" panose="020F0502020204030204" pitchFamily="34" charset="0"/>
                          <a:ea typeface="Calibri" panose="020F0502020204030204" pitchFamily="34" charset="0"/>
                        </a:rPr>
                        <a:t>?</a:t>
                      </a:r>
                      <a:endParaRPr lang="en-CH" sz="1600" b="1" kern="100" dirty="0">
                        <a:effectLst/>
                        <a:latin typeface="Calibri" panose="020F0502020204030204" pitchFamily="34" charset="0"/>
                        <a:ea typeface="Calibri" panose="020F0502020204030204" pitchFamily="34" charset="0"/>
                      </a:endParaRPr>
                    </a:p>
                  </a:txBody>
                  <a:tcPr marL="107950" marR="107950" marT="71755" marB="71755" anchor="ctr">
                    <a:lnL w="12700" cap="flat" cmpd="sng" algn="ctr">
                      <a:solidFill>
                        <a:srgbClr val="734F5A"/>
                      </a:solidFill>
                      <a:prstDash val="solid"/>
                      <a:round/>
                      <a:headEnd type="none" w="med" len="med"/>
                      <a:tailEnd type="none" w="med" len="med"/>
                    </a:lnL>
                    <a:lnR w="12700" cap="flat" cmpd="sng" algn="ctr">
                      <a:solidFill>
                        <a:srgbClr val="734F5A"/>
                      </a:solidFill>
                      <a:prstDash val="solid"/>
                      <a:round/>
                      <a:headEnd type="none" w="med" len="med"/>
                      <a:tailEnd type="none" w="med" len="med"/>
                    </a:lnR>
                    <a:lnT w="12700" cap="flat" cmpd="sng" algn="ctr">
                      <a:solidFill>
                        <a:srgbClr val="734F5A"/>
                      </a:solidFill>
                      <a:prstDash val="solid"/>
                      <a:round/>
                      <a:headEnd type="none" w="med" len="med"/>
                      <a:tailEnd type="none" w="med" len="med"/>
                    </a:lnT>
                    <a:lnB w="12700" cap="flat" cmpd="sng" algn="ctr">
                      <a:solidFill>
                        <a:srgbClr val="734F5A"/>
                      </a:solidFill>
                      <a:prstDash val="solid"/>
                      <a:round/>
                      <a:headEnd type="none" w="med" len="med"/>
                      <a:tailEnd type="none" w="med" len="med"/>
                    </a:lnB>
                    <a:lnTlToBr w="12700" cmpd="sng">
                      <a:noFill/>
                      <a:prstDash val="solid"/>
                    </a:lnTlToBr>
                    <a:lnBlToTr w="12700" cmpd="sng">
                      <a:noFill/>
                      <a:prstDash val="solid"/>
                    </a:lnBlToTr>
                    <a:solidFill>
                      <a:srgbClr val="CDB7BE"/>
                    </a:solidFill>
                  </a:tcPr>
                </a:tc>
                <a:extLst>
                  <a:ext uri="{0D108BD9-81ED-4DB2-BD59-A6C34878D82A}">
                    <a16:rowId xmlns:a16="http://schemas.microsoft.com/office/drawing/2014/main" val="623230043"/>
                  </a:ext>
                </a:extLst>
              </a:tr>
              <a:tr h="841946">
                <a:tc rowSpan="4">
                  <a:txBody>
                    <a:bodyPr/>
                    <a:lstStyle/>
                    <a:p>
                      <a:pPr>
                        <a:lnSpc>
                          <a:spcPct val="107000"/>
                        </a:lnSpc>
                        <a:spcAft>
                          <a:spcPts val="800"/>
                        </a:spcAft>
                      </a:pPr>
                      <a:r>
                        <a:rPr lang="en-CH" sz="1600" b="1" kern="100" dirty="0">
                          <a:effectLst/>
                          <a:latin typeface="Calibri" panose="020F0502020204030204" pitchFamily="34" charset="0"/>
                          <a:ea typeface="Calibri" panose="020F0502020204030204" pitchFamily="34" charset="0"/>
                        </a:rPr>
                        <a:t>Long–term safety, security and freedom of movement.</a:t>
                      </a:r>
                    </a:p>
                  </a:txBody>
                  <a:tcPr marL="107950" marR="107950" marT="71755" marB="71755" anchor="ctr">
                    <a:lnL w="12700" cap="flat" cmpd="sng" algn="ctr">
                      <a:solidFill>
                        <a:srgbClr val="734F5A"/>
                      </a:solidFill>
                      <a:prstDash val="solid"/>
                      <a:round/>
                      <a:headEnd type="none" w="med" len="med"/>
                      <a:tailEnd type="none" w="med" len="med"/>
                    </a:lnL>
                    <a:lnR w="12700" cap="flat" cmpd="sng" algn="ctr">
                      <a:solidFill>
                        <a:srgbClr val="734F5A"/>
                      </a:solidFill>
                      <a:prstDash val="solid"/>
                      <a:round/>
                      <a:headEnd type="none" w="med" len="med"/>
                      <a:tailEnd type="none" w="med" len="med"/>
                    </a:lnR>
                    <a:lnT w="12700" cap="flat" cmpd="sng" algn="ctr">
                      <a:solidFill>
                        <a:srgbClr val="734F5A"/>
                      </a:solidFill>
                      <a:prstDash val="solid"/>
                      <a:round/>
                      <a:headEnd type="none" w="med" len="med"/>
                      <a:tailEnd type="none" w="med" len="med"/>
                    </a:lnT>
                    <a:lnB w="12700" cap="flat" cmpd="sng" algn="ctr">
                      <a:solidFill>
                        <a:srgbClr val="734F5A"/>
                      </a:solidFill>
                      <a:prstDash val="solid"/>
                      <a:round/>
                      <a:headEnd type="none" w="med" len="med"/>
                      <a:tailEnd type="none" w="med" len="med"/>
                    </a:lnB>
                    <a:lnTlToBr w="12700" cmpd="sng">
                      <a:noFill/>
                      <a:prstDash val="solid"/>
                    </a:lnTlToBr>
                    <a:lnBlToTr w="12700" cmpd="sng">
                      <a:noFill/>
                      <a:prstDash val="solid"/>
                    </a:lnBlToTr>
                    <a:solidFill>
                      <a:srgbClr val="DDCDD2"/>
                    </a:solidFill>
                  </a:tcPr>
                </a:tc>
                <a:tc>
                  <a:txBody>
                    <a:bodyPr/>
                    <a:lstStyle/>
                    <a:p>
                      <a:pPr>
                        <a:lnSpc>
                          <a:spcPct val="107000"/>
                        </a:lnSpc>
                        <a:spcAft>
                          <a:spcPts val="800"/>
                        </a:spcAft>
                      </a:pPr>
                      <a:r>
                        <a:rPr lang="en-CH" sz="1600" kern="100" dirty="0">
                          <a:effectLst/>
                          <a:latin typeface="Calibri" panose="020F0502020204030204" pitchFamily="34" charset="0"/>
                          <a:ea typeface="Calibri" panose="020F0502020204030204" pitchFamily="34" charset="0"/>
                        </a:rPr>
                        <a:t>Perceptions of security threats to IDPs</a:t>
                      </a:r>
                    </a:p>
                  </a:txBody>
                  <a:tcPr marL="107950" marR="107950" marT="71755" marB="71755" anchor="ctr">
                    <a:lnL w="12700" cap="flat" cmpd="sng" algn="ctr">
                      <a:solidFill>
                        <a:srgbClr val="734F5A"/>
                      </a:solidFill>
                      <a:prstDash val="solid"/>
                      <a:round/>
                      <a:headEnd type="none" w="med" len="med"/>
                      <a:tailEnd type="none" w="med" len="med"/>
                    </a:lnL>
                    <a:lnR w="12700" cap="flat" cmpd="sng" algn="ctr">
                      <a:solidFill>
                        <a:srgbClr val="734F5A"/>
                      </a:solidFill>
                      <a:prstDash val="solid"/>
                      <a:round/>
                      <a:headEnd type="none" w="med" len="med"/>
                      <a:tailEnd type="none" w="med" len="med"/>
                    </a:lnR>
                    <a:lnT w="12700" cap="flat" cmpd="sng" algn="ctr">
                      <a:solidFill>
                        <a:srgbClr val="734F5A"/>
                      </a:solidFill>
                      <a:prstDash val="solid"/>
                      <a:round/>
                      <a:headEnd type="none" w="med" len="med"/>
                      <a:tailEnd type="none" w="med" len="med"/>
                    </a:lnT>
                    <a:lnB w="12700" cap="flat" cmpd="sng" algn="ctr">
                      <a:solidFill>
                        <a:srgbClr val="734F5A"/>
                      </a:solidFill>
                      <a:prstDash val="solid"/>
                      <a:round/>
                      <a:headEnd type="none" w="med" len="med"/>
                      <a:tailEnd type="none" w="med" len="med"/>
                    </a:lnB>
                    <a:lnTlToBr w="12700" cmpd="sng">
                      <a:noFill/>
                      <a:prstDash val="solid"/>
                    </a:lnTlToBr>
                    <a:lnBlToTr w="12700" cmpd="sng">
                      <a:noFill/>
                      <a:prstDash val="solid"/>
                    </a:lnBlToTr>
                    <a:noFill/>
                  </a:tcPr>
                </a:tc>
                <a:tc rowSpan="4">
                  <a:txBody>
                    <a:bodyPr/>
                    <a:lstStyle/>
                    <a:p>
                      <a:pPr marL="342900" lvl="0" indent="-342900">
                        <a:lnSpc>
                          <a:spcPct val="107000"/>
                        </a:lnSpc>
                        <a:buFont typeface="Calibri" panose="020F0502020204030204" pitchFamily="34" charset="0"/>
                        <a:buChar char="•"/>
                      </a:pPr>
                      <a:r>
                        <a:rPr lang="en-CH" sz="1600" kern="100" dirty="0">
                          <a:effectLst/>
                          <a:latin typeface="Calibri" panose="020F0502020204030204" pitchFamily="34" charset="0"/>
                          <a:ea typeface="Calibri" panose="020F0502020204030204" pitchFamily="34" charset="0"/>
                        </a:rPr>
                        <a:t>It is important to understand not only past experiences in relation to safety (violence, disaster-related hazards, etc.), but also IDPs</a:t>
                      </a:r>
                      <a:r>
                        <a:rPr lang="en-US" sz="1600" kern="100" dirty="0">
                          <a:effectLst/>
                          <a:latin typeface="Calibri" panose="020F0502020204030204" pitchFamily="34" charset="0"/>
                          <a:ea typeface="Calibri" panose="020F0502020204030204" pitchFamily="34" charset="0"/>
                        </a:rPr>
                        <a:t>’</a:t>
                      </a:r>
                      <a:r>
                        <a:rPr lang="en-CH" sz="1600" kern="100" dirty="0">
                          <a:effectLst/>
                          <a:latin typeface="Calibri" panose="020F0502020204030204" pitchFamily="34" charset="0"/>
                          <a:ea typeface="Calibri" panose="020F0502020204030204" pitchFamily="34" charset="0"/>
                        </a:rPr>
                        <a:t> perceptions of their potential future risk exposure. </a:t>
                      </a:r>
                      <a:endParaRPr lang="en-US" sz="1600" kern="100" dirty="0">
                        <a:effectLst/>
                        <a:latin typeface="Calibri" panose="020F0502020204030204" pitchFamily="34" charset="0"/>
                        <a:ea typeface="Calibri" panose="020F0502020204030204" pitchFamily="34" charset="0"/>
                      </a:endParaRPr>
                    </a:p>
                    <a:p>
                      <a:pPr marL="342900" lvl="0" indent="-342900">
                        <a:lnSpc>
                          <a:spcPct val="107000"/>
                        </a:lnSpc>
                        <a:buFont typeface="Calibri" panose="020F0502020204030204" pitchFamily="34" charset="0"/>
                        <a:buChar char="•"/>
                      </a:pPr>
                      <a:endParaRPr lang="en-CH" sz="1600" kern="100" dirty="0">
                        <a:effectLst/>
                        <a:latin typeface="Calibri" panose="020F0502020204030204" pitchFamily="34" charset="0"/>
                        <a:ea typeface="Calibri" panose="020F0502020204030204" pitchFamily="34" charset="0"/>
                      </a:endParaRPr>
                    </a:p>
                    <a:p>
                      <a:pPr marL="342900" lvl="0" indent="-342900">
                        <a:lnSpc>
                          <a:spcPct val="107000"/>
                        </a:lnSpc>
                        <a:buFont typeface="Calibri" panose="020F0502020204030204" pitchFamily="34" charset="0"/>
                        <a:buChar char="•"/>
                      </a:pPr>
                      <a:r>
                        <a:rPr lang="en-CH" sz="1600" kern="100" dirty="0">
                          <a:effectLst/>
                          <a:latin typeface="Calibri" panose="020F0502020204030204" pitchFamily="34" charset="0"/>
                          <a:ea typeface="Calibri" panose="020F0502020204030204" pitchFamily="34" charset="0"/>
                        </a:rPr>
                        <a:t>Understanding incidents of insecurity is important, as these influence the decisions and strategies of households or individuals. They can also indicate specific vulnerabilities when compared to other nondisplaced groups. </a:t>
                      </a:r>
                      <a:endParaRPr lang="en-US" sz="1600" kern="100" dirty="0">
                        <a:effectLst/>
                        <a:latin typeface="Calibri" panose="020F0502020204030204" pitchFamily="34" charset="0"/>
                        <a:ea typeface="Calibri" panose="020F0502020204030204" pitchFamily="34" charset="0"/>
                      </a:endParaRPr>
                    </a:p>
                    <a:p>
                      <a:pPr marL="342900" lvl="0" indent="-342900">
                        <a:lnSpc>
                          <a:spcPct val="107000"/>
                        </a:lnSpc>
                        <a:buFont typeface="Calibri" panose="020F0502020204030204" pitchFamily="34" charset="0"/>
                        <a:buChar char="•"/>
                      </a:pPr>
                      <a:endParaRPr lang="en-CH" sz="1600" kern="100" dirty="0">
                        <a:effectLst/>
                        <a:latin typeface="Calibri" panose="020F0502020204030204" pitchFamily="34" charset="0"/>
                        <a:ea typeface="Calibri" panose="020F0502020204030204" pitchFamily="34" charset="0"/>
                      </a:endParaRPr>
                    </a:p>
                    <a:p>
                      <a:pPr marL="342900" lvl="0" indent="-342900">
                        <a:lnSpc>
                          <a:spcPct val="107000"/>
                        </a:lnSpc>
                        <a:spcAft>
                          <a:spcPts val="800"/>
                        </a:spcAft>
                        <a:buFont typeface="Calibri" panose="020F0502020204030204" pitchFamily="34" charset="0"/>
                        <a:buChar char="•"/>
                      </a:pPr>
                      <a:r>
                        <a:rPr lang="en-CH" sz="1600" kern="100" dirty="0">
                          <a:effectLst/>
                          <a:latin typeface="Calibri" panose="020F0502020204030204" pitchFamily="34" charset="0"/>
                          <a:ea typeface="Calibri" panose="020F0502020204030204" pitchFamily="34" charset="0"/>
                        </a:rPr>
                        <a:t>Restrictions on freedom of movement can hamper progress towards durable solutions.</a:t>
                      </a:r>
                    </a:p>
                  </a:txBody>
                  <a:tcPr marL="107950" marR="107950" marT="71755" marB="71755" anchor="ctr">
                    <a:lnL w="12700" cap="flat" cmpd="sng" algn="ctr">
                      <a:solidFill>
                        <a:srgbClr val="734F5A"/>
                      </a:solidFill>
                      <a:prstDash val="solid"/>
                      <a:round/>
                      <a:headEnd type="none" w="med" len="med"/>
                      <a:tailEnd type="none" w="med" len="med"/>
                    </a:lnL>
                    <a:lnR w="12700" cap="flat" cmpd="sng" algn="ctr">
                      <a:solidFill>
                        <a:srgbClr val="734F5A"/>
                      </a:solidFill>
                      <a:prstDash val="solid"/>
                      <a:round/>
                      <a:headEnd type="none" w="med" len="med"/>
                      <a:tailEnd type="none" w="med" len="med"/>
                    </a:lnR>
                    <a:lnT w="12700" cap="flat" cmpd="sng" algn="ctr">
                      <a:solidFill>
                        <a:srgbClr val="734F5A"/>
                      </a:solidFill>
                      <a:prstDash val="solid"/>
                      <a:round/>
                      <a:headEnd type="none" w="med" len="med"/>
                      <a:tailEnd type="none" w="med" len="med"/>
                    </a:lnT>
                    <a:lnB w="12700" cap="flat" cmpd="sng" algn="ctr">
                      <a:solidFill>
                        <a:srgbClr val="734F5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66041574"/>
                  </a:ext>
                </a:extLst>
              </a:tr>
              <a:tr h="1427693">
                <a:tc vMerge="1">
                  <a:txBody>
                    <a:bodyPr/>
                    <a:lstStyle/>
                    <a:p>
                      <a:endParaRPr lang="en-CH"/>
                    </a:p>
                  </a:txBody>
                  <a:tcPr/>
                </a:tc>
                <a:tc>
                  <a:txBody>
                    <a:bodyPr/>
                    <a:lstStyle/>
                    <a:p>
                      <a:pPr>
                        <a:lnSpc>
                          <a:spcPct val="107000"/>
                        </a:lnSpc>
                        <a:spcAft>
                          <a:spcPts val="800"/>
                        </a:spcAft>
                      </a:pPr>
                      <a:r>
                        <a:rPr lang="en-CH" sz="1600" kern="100" dirty="0">
                          <a:effectLst/>
                          <a:latin typeface="Calibri" panose="020F0502020204030204" pitchFamily="34" charset="0"/>
                          <a:ea typeface="Calibri" panose="020F0502020204030204" pitchFamily="34" charset="0"/>
                        </a:rPr>
                        <a:t>Safety and security incidents (e.g. physical, sexual, psychological violence or exposure to other types of dangers)</a:t>
                      </a:r>
                    </a:p>
                  </a:txBody>
                  <a:tcPr marL="107950" marR="107950" marT="71755" marB="71755" anchor="ctr">
                    <a:lnL w="12700" cap="flat" cmpd="sng" algn="ctr">
                      <a:solidFill>
                        <a:srgbClr val="734F5A"/>
                      </a:solidFill>
                      <a:prstDash val="solid"/>
                      <a:round/>
                      <a:headEnd type="none" w="med" len="med"/>
                      <a:tailEnd type="none" w="med" len="med"/>
                    </a:lnL>
                    <a:lnR w="12700" cap="flat" cmpd="sng" algn="ctr">
                      <a:solidFill>
                        <a:srgbClr val="734F5A"/>
                      </a:solidFill>
                      <a:prstDash val="solid"/>
                      <a:round/>
                      <a:headEnd type="none" w="med" len="med"/>
                      <a:tailEnd type="none" w="med" len="med"/>
                    </a:lnR>
                    <a:lnT w="12700" cap="flat" cmpd="sng" algn="ctr">
                      <a:solidFill>
                        <a:srgbClr val="734F5A"/>
                      </a:solidFill>
                      <a:prstDash val="solid"/>
                      <a:round/>
                      <a:headEnd type="none" w="med" len="med"/>
                      <a:tailEnd type="none" w="med" len="med"/>
                    </a:lnT>
                    <a:lnB w="12700" cap="flat" cmpd="sng" algn="ctr">
                      <a:solidFill>
                        <a:srgbClr val="734F5A"/>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CH"/>
                    </a:p>
                  </a:txBody>
                  <a:tcPr/>
                </a:tc>
                <a:extLst>
                  <a:ext uri="{0D108BD9-81ED-4DB2-BD59-A6C34878D82A}">
                    <a16:rowId xmlns:a16="http://schemas.microsoft.com/office/drawing/2014/main" val="3846434764"/>
                  </a:ext>
                </a:extLst>
              </a:tr>
              <a:tr h="788793">
                <a:tc vMerge="1">
                  <a:txBody>
                    <a:bodyPr/>
                    <a:lstStyle/>
                    <a:p>
                      <a:endParaRPr lang="en-CH"/>
                    </a:p>
                  </a:txBody>
                  <a:tcPr/>
                </a:tc>
                <a:tc>
                  <a:txBody>
                    <a:bodyPr/>
                    <a:lstStyle/>
                    <a:p>
                      <a:pPr>
                        <a:lnSpc>
                          <a:spcPct val="107000"/>
                        </a:lnSpc>
                        <a:spcAft>
                          <a:spcPts val="800"/>
                        </a:spcAft>
                      </a:pPr>
                      <a:r>
                        <a:rPr lang="en-CH" sz="1600" kern="100" dirty="0">
                          <a:effectLst/>
                          <a:latin typeface="Calibri" panose="020F0502020204030204" pitchFamily="34" charset="0"/>
                          <a:ea typeface="Calibri" panose="020F0502020204030204" pitchFamily="34" charset="0"/>
                        </a:rPr>
                        <a:t>Reporting of safety and security incidents </a:t>
                      </a:r>
                    </a:p>
                  </a:txBody>
                  <a:tcPr marL="107950" marR="107950" marT="71755" marB="71755" anchor="ctr">
                    <a:lnL w="12700" cap="flat" cmpd="sng" algn="ctr">
                      <a:solidFill>
                        <a:srgbClr val="734F5A"/>
                      </a:solidFill>
                      <a:prstDash val="solid"/>
                      <a:round/>
                      <a:headEnd type="none" w="med" len="med"/>
                      <a:tailEnd type="none" w="med" len="med"/>
                    </a:lnL>
                    <a:lnR w="12700" cap="flat" cmpd="sng" algn="ctr">
                      <a:solidFill>
                        <a:srgbClr val="734F5A"/>
                      </a:solidFill>
                      <a:prstDash val="solid"/>
                      <a:round/>
                      <a:headEnd type="none" w="med" len="med"/>
                      <a:tailEnd type="none" w="med" len="med"/>
                    </a:lnR>
                    <a:lnT w="12700" cap="flat" cmpd="sng" algn="ctr">
                      <a:solidFill>
                        <a:srgbClr val="734F5A"/>
                      </a:solidFill>
                      <a:prstDash val="solid"/>
                      <a:round/>
                      <a:headEnd type="none" w="med" len="med"/>
                      <a:tailEnd type="none" w="med" len="med"/>
                    </a:lnT>
                    <a:lnB w="12700" cap="flat" cmpd="sng" algn="ctr">
                      <a:solidFill>
                        <a:srgbClr val="734F5A"/>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CH"/>
                    </a:p>
                  </a:txBody>
                  <a:tcPr/>
                </a:tc>
                <a:extLst>
                  <a:ext uri="{0D108BD9-81ED-4DB2-BD59-A6C34878D82A}">
                    <a16:rowId xmlns:a16="http://schemas.microsoft.com/office/drawing/2014/main" val="2621665764"/>
                  </a:ext>
                </a:extLst>
              </a:tr>
              <a:tr h="669575">
                <a:tc vMerge="1">
                  <a:txBody>
                    <a:bodyPr/>
                    <a:lstStyle/>
                    <a:p>
                      <a:endParaRPr lang="en-CH"/>
                    </a:p>
                  </a:txBody>
                  <a:tcPr/>
                </a:tc>
                <a:tc>
                  <a:txBody>
                    <a:bodyPr/>
                    <a:lstStyle/>
                    <a:p>
                      <a:pPr>
                        <a:lnSpc>
                          <a:spcPct val="107000"/>
                        </a:lnSpc>
                        <a:spcAft>
                          <a:spcPts val="800"/>
                        </a:spcAft>
                      </a:pPr>
                      <a:r>
                        <a:rPr lang="en-CH" sz="1600" kern="100" dirty="0">
                          <a:effectLst/>
                          <a:latin typeface="Calibri" panose="020F0502020204030204" pitchFamily="34" charset="0"/>
                          <a:ea typeface="Calibri" panose="020F0502020204030204" pitchFamily="34" charset="0"/>
                        </a:rPr>
                        <a:t>Restrictions to freedom of movement</a:t>
                      </a:r>
                    </a:p>
                  </a:txBody>
                  <a:tcPr marL="107950" marR="107950" marT="71755" marB="71755" anchor="ctr">
                    <a:lnL w="12700" cap="flat" cmpd="sng" algn="ctr">
                      <a:solidFill>
                        <a:srgbClr val="734F5A"/>
                      </a:solidFill>
                      <a:prstDash val="solid"/>
                      <a:round/>
                      <a:headEnd type="none" w="med" len="med"/>
                      <a:tailEnd type="none" w="med" len="med"/>
                    </a:lnL>
                    <a:lnR w="12700" cap="flat" cmpd="sng" algn="ctr">
                      <a:solidFill>
                        <a:srgbClr val="734F5A"/>
                      </a:solidFill>
                      <a:prstDash val="solid"/>
                      <a:round/>
                      <a:headEnd type="none" w="med" len="med"/>
                      <a:tailEnd type="none" w="med" len="med"/>
                    </a:lnR>
                    <a:lnT w="12700" cap="flat" cmpd="sng" algn="ctr">
                      <a:solidFill>
                        <a:srgbClr val="734F5A"/>
                      </a:solidFill>
                      <a:prstDash val="solid"/>
                      <a:round/>
                      <a:headEnd type="none" w="med" len="med"/>
                      <a:tailEnd type="none" w="med" len="med"/>
                    </a:lnT>
                    <a:lnB w="12700" cap="flat" cmpd="sng" algn="ctr">
                      <a:solidFill>
                        <a:srgbClr val="734F5A"/>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CH"/>
                    </a:p>
                  </a:txBody>
                  <a:tcPr/>
                </a:tc>
                <a:extLst>
                  <a:ext uri="{0D108BD9-81ED-4DB2-BD59-A6C34878D82A}">
                    <a16:rowId xmlns:a16="http://schemas.microsoft.com/office/drawing/2014/main" val="46971247"/>
                  </a:ext>
                </a:extLst>
              </a:tr>
            </a:tbl>
          </a:graphicData>
        </a:graphic>
      </p:graphicFrame>
      <p:pic>
        <p:nvPicPr>
          <p:cNvPr id="13" name="Graphic 12" descr="Shield Tick with solid fill">
            <a:extLst>
              <a:ext uri="{FF2B5EF4-FFF2-40B4-BE49-F238E27FC236}">
                <a16:creationId xmlns:a16="http://schemas.microsoft.com/office/drawing/2014/main" id="{F832FF9F-F916-E16F-0B20-78DA9D4166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39400" y="570706"/>
            <a:ext cx="914400" cy="914400"/>
          </a:xfrm>
          <a:prstGeom prst="rect">
            <a:avLst/>
          </a:prstGeom>
        </p:spPr>
      </p:pic>
    </p:spTree>
    <p:extLst>
      <p:ext uri="{BB962C8B-B14F-4D97-AF65-F5344CB8AC3E}">
        <p14:creationId xmlns:p14="http://schemas.microsoft.com/office/powerpoint/2010/main" val="7385854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FB75E-553E-9274-F95A-FA1D0B9CEA8F}"/>
              </a:ext>
            </a:extLst>
          </p:cNvPr>
          <p:cNvSpPr>
            <a:spLocks noGrp="1"/>
          </p:cNvSpPr>
          <p:nvPr>
            <p:ph type="title"/>
          </p:nvPr>
        </p:nvSpPr>
        <p:spPr/>
        <p:txBody>
          <a:bodyPr>
            <a:normAutofit/>
          </a:bodyPr>
          <a:lstStyle/>
          <a:p>
            <a:r>
              <a:rPr lang="en-US" sz="6000" b="1" dirty="0">
                <a:solidFill>
                  <a:srgbClr val="264653"/>
                </a:solidFill>
              </a:rPr>
              <a:t>2. </a:t>
            </a:r>
            <a:r>
              <a:rPr lang="en-US" sz="4400" dirty="0"/>
              <a:t>Adequate Standard of Living</a:t>
            </a:r>
            <a:endParaRPr lang="en-CH" dirty="0"/>
          </a:p>
        </p:txBody>
      </p:sp>
      <p:graphicFrame>
        <p:nvGraphicFramePr>
          <p:cNvPr id="7" name="Content Placeholder 5">
            <a:extLst>
              <a:ext uri="{FF2B5EF4-FFF2-40B4-BE49-F238E27FC236}">
                <a16:creationId xmlns:a16="http://schemas.microsoft.com/office/drawing/2014/main" id="{988E05F2-D6F4-6139-3E5A-26F0B9F9BFA8}"/>
              </a:ext>
            </a:extLst>
          </p:cNvPr>
          <p:cNvGraphicFramePr>
            <a:graphicFrameLocks/>
          </p:cNvGraphicFramePr>
          <p:nvPr>
            <p:extLst>
              <p:ext uri="{D42A27DB-BD31-4B8C-83A1-F6EECF244321}">
                <p14:modId xmlns:p14="http://schemas.microsoft.com/office/powerpoint/2010/main" val="4099400668"/>
              </p:ext>
            </p:extLst>
          </p:nvPr>
        </p:nvGraphicFramePr>
        <p:xfrm>
          <a:off x="838199" y="1825625"/>
          <a:ext cx="10515601" cy="4418755"/>
        </p:xfrm>
        <a:graphic>
          <a:graphicData uri="http://schemas.openxmlformats.org/drawingml/2006/table">
            <a:tbl>
              <a:tblPr firstRow="1" firstCol="1" bandRow="1"/>
              <a:tblGrid>
                <a:gridCol w="1697737">
                  <a:extLst>
                    <a:ext uri="{9D8B030D-6E8A-4147-A177-3AD203B41FA5}">
                      <a16:colId xmlns:a16="http://schemas.microsoft.com/office/drawing/2014/main" val="2813856835"/>
                    </a:ext>
                  </a:extLst>
                </a:gridCol>
                <a:gridCol w="3657600">
                  <a:extLst>
                    <a:ext uri="{9D8B030D-6E8A-4147-A177-3AD203B41FA5}">
                      <a16:colId xmlns:a16="http://schemas.microsoft.com/office/drawing/2014/main" val="1746890944"/>
                    </a:ext>
                  </a:extLst>
                </a:gridCol>
                <a:gridCol w="5160264">
                  <a:extLst>
                    <a:ext uri="{9D8B030D-6E8A-4147-A177-3AD203B41FA5}">
                      <a16:colId xmlns:a16="http://schemas.microsoft.com/office/drawing/2014/main" val="410451556"/>
                    </a:ext>
                  </a:extLst>
                </a:gridCol>
              </a:tblGrid>
              <a:tr h="499439">
                <a:tc>
                  <a:txBody>
                    <a:bodyPr/>
                    <a:lstStyle/>
                    <a:p>
                      <a:pPr>
                        <a:lnSpc>
                          <a:spcPct val="107000"/>
                        </a:lnSpc>
                        <a:spcAft>
                          <a:spcPts val="800"/>
                        </a:spcAft>
                      </a:pPr>
                      <a:r>
                        <a:rPr lang="en-CH" sz="1600" b="1" kern="100" dirty="0">
                          <a:effectLst/>
                          <a:latin typeface="Calibri" panose="020F0502020204030204" pitchFamily="34" charset="0"/>
                          <a:ea typeface="Calibri" panose="020F0502020204030204" pitchFamily="34" charset="0"/>
                        </a:rPr>
                        <a:t>Criteria</a:t>
                      </a:r>
                    </a:p>
                  </a:txBody>
                  <a:tcPr marL="107950" marR="107950" marT="71755" marB="71755" anchor="ctr">
                    <a:lnL w="12700" cap="flat" cmpd="sng" algn="ctr">
                      <a:solidFill>
                        <a:srgbClr val="264653"/>
                      </a:solidFill>
                      <a:prstDash val="solid"/>
                      <a:round/>
                      <a:headEnd type="none" w="med" len="med"/>
                      <a:tailEnd type="none" w="med" len="med"/>
                    </a:lnL>
                    <a:lnR w="12700" cap="flat" cmpd="sng" algn="ctr">
                      <a:solidFill>
                        <a:srgbClr val="264653"/>
                      </a:solidFill>
                      <a:prstDash val="solid"/>
                      <a:round/>
                      <a:headEnd type="none" w="med" len="med"/>
                      <a:tailEnd type="none" w="med" len="med"/>
                    </a:lnR>
                    <a:lnT w="12700" cap="flat" cmpd="sng" algn="ctr">
                      <a:solidFill>
                        <a:srgbClr val="264653"/>
                      </a:solidFill>
                      <a:prstDash val="solid"/>
                      <a:round/>
                      <a:headEnd type="none" w="med" len="med"/>
                      <a:tailEnd type="none" w="med" len="med"/>
                    </a:lnT>
                    <a:lnB w="12700" cap="flat" cmpd="sng" algn="ctr">
                      <a:solidFill>
                        <a:srgbClr val="264653"/>
                      </a:solidFill>
                      <a:prstDash val="solid"/>
                      <a:round/>
                      <a:headEnd type="none" w="med" len="med"/>
                      <a:tailEnd type="none" w="med" len="med"/>
                    </a:lnB>
                    <a:lnTlToBr w="12700" cmpd="sng">
                      <a:noFill/>
                      <a:prstDash val="solid"/>
                    </a:lnTlToBr>
                    <a:lnBlToTr w="12700" cmpd="sng">
                      <a:noFill/>
                      <a:prstDash val="solid"/>
                    </a:lnBlToTr>
                    <a:solidFill>
                      <a:srgbClr val="4C8CA6"/>
                    </a:solidFill>
                  </a:tcPr>
                </a:tc>
                <a:tc>
                  <a:txBody>
                    <a:bodyPr/>
                    <a:lstStyle/>
                    <a:p>
                      <a:pPr>
                        <a:lnSpc>
                          <a:spcPct val="107000"/>
                        </a:lnSpc>
                        <a:spcAft>
                          <a:spcPts val="800"/>
                        </a:spcAft>
                      </a:pPr>
                      <a:r>
                        <a:rPr lang="en-CH" sz="1600" b="1" kern="100" dirty="0">
                          <a:effectLst/>
                          <a:latin typeface="Calibri" panose="020F0502020204030204" pitchFamily="34" charset="0"/>
                          <a:ea typeface="Calibri" panose="020F0502020204030204" pitchFamily="34" charset="0"/>
                        </a:rPr>
                        <a:t>Sub-Criteria</a:t>
                      </a:r>
                    </a:p>
                  </a:txBody>
                  <a:tcPr marL="107950" marR="107950" marT="71755" marB="71755" anchor="ctr">
                    <a:lnL w="12700" cap="flat" cmpd="sng" algn="ctr">
                      <a:solidFill>
                        <a:srgbClr val="264653"/>
                      </a:solidFill>
                      <a:prstDash val="solid"/>
                      <a:round/>
                      <a:headEnd type="none" w="med" len="med"/>
                      <a:tailEnd type="none" w="med" len="med"/>
                    </a:lnL>
                    <a:lnR w="12700" cap="flat" cmpd="sng" algn="ctr">
                      <a:solidFill>
                        <a:srgbClr val="264653"/>
                      </a:solidFill>
                      <a:prstDash val="solid"/>
                      <a:round/>
                      <a:headEnd type="none" w="med" len="med"/>
                      <a:tailEnd type="none" w="med" len="med"/>
                    </a:lnR>
                    <a:lnT w="12700" cap="flat" cmpd="sng" algn="ctr">
                      <a:solidFill>
                        <a:srgbClr val="264653"/>
                      </a:solidFill>
                      <a:prstDash val="solid"/>
                      <a:round/>
                      <a:headEnd type="none" w="med" len="med"/>
                      <a:tailEnd type="none" w="med" len="med"/>
                    </a:lnT>
                    <a:lnB w="12700" cap="flat" cmpd="sng" algn="ctr">
                      <a:solidFill>
                        <a:srgbClr val="264653"/>
                      </a:solidFill>
                      <a:prstDash val="solid"/>
                      <a:round/>
                      <a:headEnd type="none" w="med" len="med"/>
                      <a:tailEnd type="none" w="med" len="med"/>
                    </a:lnB>
                    <a:lnTlToBr w="12700" cmpd="sng">
                      <a:noFill/>
                      <a:prstDash val="solid"/>
                    </a:lnTlToBr>
                    <a:lnBlToTr w="12700" cmpd="sng">
                      <a:noFill/>
                      <a:prstDash val="solid"/>
                    </a:lnBlToTr>
                    <a:solidFill>
                      <a:srgbClr val="4C8CA6"/>
                    </a:solidFill>
                  </a:tcPr>
                </a:tc>
                <a:tc>
                  <a:txBody>
                    <a:bodyPr/>
                    <a:lstStyle/>
                    <a:p>
                      <a:pPr>
                        <a:lnSpc>
                          <a:spcPct val="107000"/>
                        </a:lnSpc>
                        <a:spcAft>
                          <a:spcPts val="800"/>
                        </a:spcAft>
                      </a:pPr>
                      <a:r>
                        <a:rPr lang="en-CH" sz="1600" b="1" kern="100" dirty="0">
                          <a:effectLst/>
                          <a:latin typeface="Calibri" panose="020F0502020204030204" pitchFamily="34" charset="0"/>
                          <a:ea typeface="Calibri" panose="020F0502020204030204" pitchFamily="34" charset="0"/>
                        </a:rPr>
                        <a:t>Why is it important for lasting solutions</a:t>
                      </a:r>
                      <a:r>
                        <a:rPr lang="en-US" sz="1600" b="1" kern="100" dirty="0">
                          <a:effectLst/>
                          <a:latin typeface="Calibri" panose="020F0502020204030204" pitchFamily="34" charset="0"/>
                          <a:ea typeface="Calibri" panose="020F0502020204030204" pitchFamily="34" charset="0"/>
                        </a:rPr>
                        <a:t>?</a:t>
                      </a:r>
                      <a:endParaRPr lang="en-CH" sz="1600" b="1" kern="100" dirty="0">
                        <a:effectLst/>
                        <a:latin typeface="Calibri" panose="020F0502020204030204" pitchFamily="34" charset="0"/>
                        <a:ea typeface="Calibri" panose="020F0502020204030204" pitchFamily="34" charset="0"/>
                      </a:endParaRPr>
                    </a:p>
                  </a:txBody>
                  <a:tcPr marL="107950" marR="107950" marT="71755" marB="71755" anchor="ctr">
                    <a:lnL w="12700" cap="flat" cmpd="sng" algn="ctr">
                      <a:solidFill>
                        <a:srgbClr val="264653"/>
                      </a:solidFill>
                      <a:prstDash val="solid"/>
                      <a:round/>
                      <a:headEnd type="none" w="med" len="med"/>
                      <a:tailEnd type="none" w="med" len="med"/>
                    </a:lnL>
                    <a:lnR w="12700" cap="flat" cmpd="sng" algn="ctr">
                      <a:solidFill>
                        <a:srgbClr val="264653"/>
                      </a:solidFill>
                      <a:prstDash val="solid"/>
                      <a:round/>
                      <a:headEnd type="none" w="med" len="med"/>
                      <a:tailEnd type="none" w="med" len="med"/>
                    </a:lnR>
                    <a:lnT w="12700" cap="flat" cmpd="sng" algn="ctr">
                      <a:solidFill>
                        <a:srgbClr val="264653"/>
                      </a:solidFill>
                      <a:prstDash val="solid"/>
                      <a:round/>
                      <a:headEnd type="none" w="med" len="med"/>
                      <a:tailEnd type="none" w="med" len="med"/>
                    </a:lnT>
                    <a:lnB w="12700" cap="flat" cmpd="sng" algn="ctr">
                      <a:solidFill>
                        <a:srgbClr val="264653"/>
                      </a:solidFill>
                      <a:prstDash val="solid"/>
                      <a:round/>
                      <a:headEnd type="none" w="med" len="med"/>
                      <a:tailEnd type="none" w="med" len="med"/>
                    </a:lnB>
                    <a:lnTlToBr w="12700" cmpd="sng">
                      <a:noFill/>
                      <a:prstDash val="solid"/>
                    </a:lnTlToBr>
                    <a:lnBlToTr w="12700" cmpd="sng">
                      <a:noFill/>
                      <a:prstDash val="solid"/>
                    </a:lnBlToTr>
                    <a:solidFill>
                      <a:srgbClr val="4C8CA6"/>
                    </a:solidFill>
                  </a:tcPr>
                </a:tc>
                <a:extLst>
                  <a:ext uri="{0D108BD9-81ED-4DB2-BD59-A6C34878D82A}">
                    <a16:rowId xmlns:a16="http://schemas.microsoft.com/office/drawing/2014/main" val="623230043"/>
                  </a:ext>
                </a:extLst>
              </a:tr>
              <a:tr h="847237">
                <a:tc rowSpan="3">
                  <a:txBody>
                    <a:bodyPr/>
                    <a:lstStyle/>
                    <a:p>
                      <a:pPr>
                        <a:lnSpc>
                          <a:spcPct val="107000"/>
                        </a:lnSpc>
                        <a:spcAft>
                          <a:spcPts val="800"/>
                        </a:spcAft>
                      </a:pPr>
                      <a:r>
                        <a:rPr lang="en-GB" sz="1600" b="1" kern="100" noProof="0" dirty="0">
                          <a:effectLst/>
                          <a:latin typeface="Calibri" panose="020F0502020204030204" pitchFamily="34" charset="0"/>
                          <a:ea typeface="Calibri" panose="020F0502020204030204" pitchFamily="34" charset="0"/>
                        </a:rPr>
                        <a:t>Adequate standard of living</a:t>
                      </a:r>
                      <a:r>
                        <a:rPr lang="fr-CH" sz="1600" b="1" kern="100" dirty="0">
                          <a:effectLst/>
                          <a:latin typeface="Calibri" panose="020F0502020204030204" pitchFamily="34" charset="0"/>
                          <a:ea typeface="Calibri" panose="020F0502020204030204" pitchFamily="34" charset="0"/>
                        </a:rPr>
                        <a:t>.</a:t>
                      </a:r>
                      <a:endParaRPr lang="en-CH" sz="1600" b="1" kern="100" dirty="0">
                        <a:effectLst/>
                        <a:latin typeface="Calibri" panose="020F0502020204030204" pitchFamily="34" charset="0"/>
                        <a:ea typeface="Calibri" panose="020F0502020204030204" pitchFamily="34" charset="0"/>
                      </a:endParaRPr>
                    </a:p>
                  </a:txBody>
                  <a:tcPr marL="107950" marR="107950" marT="71755" marB="71755" anchor="ctr">
                    <a:lnL w="12700" cap="flat" cmpd="sng" algn="ctr">
                      <a:solidFill>
                        <a:srgbClr val="264653"/>
                      </a:solidFill>
                      <a:prstDash val="solid"/>
                      <a:round/>
                      <a:headEnd type="none" w="med" len="med"/>
                      <a:tailEnd type="none" w="med" len="med"/>
                    </a:lnL>
                    <a:lnR w="12700" cap="flat" cmpd="sng" algn="ctr">
                      <a:solidFill>
                        <a:srgbClr val="264653"/>
                      </a:solidFill>
                      <a:prstDash val="solid"/>
                      <a:round/>
                      <a:headEnd type="none" w="med" len="med"/>
                      <a:tailEnd type="none" w="med" len="med"/>
                    </a:lnR>
                    <a:lnT w="12700" cap="flat" cmpd="sng" algn="ctr">
                      <a:solidFill>
                        <a:srgbClr val="264653"/>
                      </a:solidFill>
                      <a:prstDash val="solid"/>
                      <a:round/>
                      <a:headEnd type="none" w="med" len="med"/>
                      <a:tailEnd type="none" w="med" len="med"/>
                    </a:lnT>
                    <a:lnB w="12700" cap="flat" cmpd="sng" algn="ctr">
                      <a:solidFill>
                        <a:srgbClr val="264653"/>
                      </a:solidFill>
                      <a:prstDash val="solid"/>
                      <a:round/>
                      <a:headEnd type="none" w="med" len="med"/>
                      <a:tailEnd type="none" w="med" len="med"/>
                    </a:lnB>
                    <a:lnTlToBr w="12700" cmpd="sng">
                      <a:noFill/>
                      <a:prstDash val="solid"/>
                    </a:lnTlToBr>
                    <a:lnBlToTr w="12700" cmpd="sng">
                      <a:noFill/>
                      <a:prstDash val="solid"/>
                    </a:lnBlToTr>
                    <a:solidFill>
                      <a:srgbClr val="A9CAD7"/>
                    </a:solidFill>
                  </a:tcPr>
                </a:tc>
                <a:tc>
                  <a:txBody>
                    <a:bodyPr/>
                    <a:lstStyle/>
                    <a:p>
                      <a:pPr>
                        <a:lnSpc>
                          <a:spcPct val="107000"/>
                        </a:lnSpc>
                        <a:spcAft>
                          <a:spcPts val="800"/>
                        </a:spcAft>
                      </a:pPr>
                      <a:r>
                        <a:rPr lang="en-US" sz="1600" dirty="0"/>
                        <a:t>Access to basic services and goods: drinking water and sanitation, education and health</a:t>
                      </a:r>
                      <a:endParaRPr lang="en-CH" sz="1600" kern="100" dirty="0">
                        <a:effectLst/>
                        <a:latin typeface="Calibri" panose="020F0502020204030204" pitchFamily="34" charset="0"/>
                        <a:ea typeface="Calibri" panose="020F0502020204030204" pitchFamily="34" charset="0"/>
                      </a:endParaRPr>
                    </a:p>
                  </a:txBody>
                  <a:tcPr marL="107950" marR="107950" marT="71755" marB="71755" anchor="ctr">
                    <a:lnL w="12700" cap="flat" cmpd="sng" algn="ctr">
                      <a:solidFill>
                        <a:srgbClr val="264653"/>
                      </a:solidFill>
                      <a:prstDash val="solid"/>
                      <a:round/>
                      <a:headEnd type="none" w="med" len="med"/>
                      <a:tailEnd type="none" w="med" len="med"/>
                    </a:lnL>
                    <a:lnR w="12700" cap="flat" cmpd="sng" algn="ctr">
                      <a:solidFill>
                        <a:srgbClr val="264653"/>
                      </a:solidFill>
                      <a:prstDash val="solid"/>
                      <a:round/>
                      <a:headEnd type="none" w="med" len="med"/>
                      <a:tailEnd type="none" w="med" len="med"/>
                    </a:lnR>
                    <a:lnT w="12700" cap="flat" cmpd="sng" algn="ctr">
                      <a:solidFill>
                        <a:srgbClr val="264653"/>
                      </a:solidFill>
                      <a:prstDash val="solid"/>
                      <a:round/>
                      <a:headEnd type="none" w="med" len="med"/>
                      <a:tailEnd type="none" w="med" len="med"/>
                    </a:lnT>
                    <a:lnB w="12700" cap="flat" cmpd="sng" algn="ctr">
                      <a:solidFill>
                        <a:srgbClr val="264653"/>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marL="342900" lvl="0" indent="-342900">
                        <a:lnSpc>
                          <a:spcPct val="107000"/>
                        </a:lnSpc>
                        <a:buFont typeface="Calibri" panose="020F0502020204030204" pitchFamily="34" charset="0"/>
                        <a:buChar char="•"/>
                      </a:pPr>
                      <a:r>
                        <a:rPr lang="en-US" sz="1600" dirty="0"/>
                        <a:t>Because IDPs who have achieved a lasting solution must enjoy, </a:t>
                      </a:r>
                      <a:r>
                        <a:rPr lang="en-US" sz="1600" b="1" dirty="0"/>
                        <a:t>without discrimination</a:t>
                      </a:r>
                      <a:r>
                        <a:rPr lang="en-US" sz="1600" dirty="0"/>
                        <a:t>, a decent standard of living that includes at least </a:t>
                      </a:r>
                      <a:r>
                        <a:rPr lang="en-US" sz="1600" b="1" dirty="0"/>
                        <a:t>(GP 18): </a:t>
                      </a:r>
                    </a:p>
                    <a:p>
                      <a:pPr marL="800100" lvl="1" indent="-342900">
                        <a:lnSpc>
                          <a:spcPct val="107000"/>
                        </a:lnSpc>
                        <a:buFont typeface="Calibri" panose="020F0502020204030204" pitchFamily="34" charset="0"/>
                        <a:buChar char="•"/>
                      </a:pPr>
                      <a:r>
                        <a:rPr lang="en-US" sz="1600" dirty="0"/>
                        <a:t>Shelter </a:t>
                      </a:r>
                    </a:p>
                    <a:p>
                      <a:pPr marL="800100" lvl="1" indent="-342900">
                        <a:lnSpc>
                          <a:spcPct val="107000"/>
                        </a:lnSpc>
                        <a:buFont typeface="Calibri" panose="020F0502020204030204" pitchFamily="34" charset="0"/>
                        <a:buChar char="•"/>
                      </a:pPr>
                      <a:r>
                        <a:rPr lang="en-US" sz="1600" dirty="0"/>
                        <a:t>Health care</a:t>
                      </a:r>
                    </a:p>
                    <a:p>
                      <a:pPr marL="800100" lvl="1" indent="-342900">
                        <a:lnSpc>
                          <a:spcPct val="107000"/>
                        </a:lnSpc>
                        <a:buFont typeface="Calibri" panose="020F0502020204030204" pitchFamily="34" charset="0"/>
                        <a:buChar char="•"/>
                      </a:pPr>
                      <a:r>
                        <a:rPr lang="en-US" sz="1600" dirty="0"/>
                        <a:t>Food </a:t>
                      </a:r>
                    </a:p>
                    <a:p>
                      <a:pPr marL="800100" lvl="1" indent="-342900">
                        <a:lnSpc>
                          <a:spcPct val="107000"/>
                        </a:lnSpc>
                        <a:buFont typeface="Calibri" panose="020F0502020204030204" pitchFamily="34" charset="0"/>
                        <a:buChar char="•"/>
                      </a:pPr>
                      <a:r>
                        <a:rPr lang="en-US" sz="1600" dirty="0"/>
                        <a:t>Drinking water </a:t>
                      </a:r>
                    </a:p>
                    <a:p>
                      <a:pPr marL="800100" lvl="1" indent="-342900">
                        <a:lnSpc>
                          <a:spcPct val="107000"/>
                        </a:lnSpc>
                        <a:buFont typeface="Calibri" panose="020F0502020204030204" pitchFamily="34" charset="0"/>
                        <a:buChar char="•"/>
                      </a:pPr>
                      <a:r>
                        <a:rPr lang="en-US" sz="1600" dirty="0"/>
                        <a:t>Sanitation, and </a:t>
                      </a:r>
                    </a:p>
                    <a:p>
                      <a:pPr marL="800100" lvl="1" indent="-342900">
                        <a:lnSpc>
                          <a:spcPct val="107000"/>
                        </a:lnSpc>
                        <a:buFont typeface="Calibri" panose="020F0502020204030204" pitchFamily="34" charset="0"/>
                        <a:buChar char="•"/>
                      </a:pPr>
                      <a:r>
                        <a:rPr lang="en-US" sz="1600" dirty="0"/>
                        <a:t>Education </a:t>
                      </a:r>
                    </a:p>
                    <a:p>
                      <a:pPr marL="457200" lvl="1" indent="0">
                        <a:lnSpc>
                          <a:spcPct val="107000"/>
                        </a:lnSpc>
                        <a:buFont typeface="Calibri" panose="020F0502020204030204" pitchFamily="34" charset="0"/>
                        <a:buNone/>
                      </a:pPr>
                      <a:endParaRPr lang="en-US" sz="1400" dirty="0"/>
                    </a:p>
                    <a:p>
                      <a:pPr marL="342900" lvl="0" indent="-342900">
                        <a:lnSpc>
                          <a:spcPct val="107000"/>
                        </a:lnSpc>
                        <a:buFont typeface="Calibri" panose="020F0502020204030204" pitchFamily="34" charset="0"/>
                        <a:buChar char="•"/>
                      </a:pPr>
                      <a:r>
                        <a:rPr lang="en-US" sz="1600" b="1" dirty="0"/>
                        <a:t>Decent standard </a:t>
                      </a:r>
                      <a:r>
                        <a:rPr lang="en-US" sz="1600" dirty="0"/>
                        <a:t>means that they are available in sufficient quantity and quality, that they are accessible and appropriate (that take into account gender and age differences, and that they are culturally appropriate). </a:t>
                      </a:r>
                      <a:endParaRPr lang="en-CH" sz="1600" kern="100" dirty="0">
                        <a:effectLst/>
                        <a:latin typeface="Calibri" panose="020F0502020204030204" pitchFamily="34" charset="0"/>
                        <a:ea typeface="Calibri" panose="020F0502020204030204" pitchFamily="34" charset="0"/>
                      </a:endParaRPr>
                    </a:p>
                  </a:txBody>
                  <a:tcPr marL="107950" marR="107950" marT="71755" marB="71755" anchor="ctr">
                    <a:lnL w="12700" cap="flat" cmpd="sng" algn="ctr">
                      <a:solidFill>
                        <a:srgbClr val="264653"/>
                      </a:solidFill>
                      <a:prstDash val="solid"/>
                      <a:round/>
                      <a:headEnd type="none" w="med" len="med"/>
                      <a:tailEnd type="none" w="med" len="med"/>
                    </a:lnL>
                    <a:lnR w="12700" cap="flat" cmpd="sng" algn="ctr">
                      <a:solidFill>
                        <a:srgbClr val="264653"/>
                      </a:solidFill>
                      <a:prstDash val="solid"/>
                      <a:round/>
                      <a:headEnd type="none" w="med" len="med"/>
                      <a:tailEnd type="none" w="med" len="med"/>
                    </a:lnR>
                    <a:lnT w="12700" cap="flat" cmpd="sng" algn="ctr">
                      <a:solidFill>
                        <a:srgbClr val="264653"/>
                      </a:solidFill>
                      <a:prstDash val="solid"/>
                      <a:round/>
                      <a:headEnd type="none" w="med" len="med"/>
                      <a:tailEnd type="none" w="med" len="med"/>
                    </a:lnT>
                    <a:lnB w="12700" cap="flat" cmpd="sng" algn="ctr">
                      <a:solidFill>
                        <a:srgbClr val="26465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66041574"/>
                  </a:ext>
                </a:extLst>
              </a:tr>
              <a:tr h="816924">
                <a:tc vMerge="1">
                  <a:txBody>
                    <a:bodyPr/>
                    <a:lstStyle/>
                    <a:p>
                      <a:endParaRPr lang="en-CH"/>
                    </a:p>
                  </a:txBody>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600" dirty="0"/>
                        <a:t>Food security</a:t>
                      </a:r>
                    </a:p>
                  </a:txBody>
                  <a:tcPr marL="107950" marR="107950" marT="71755" marB="71755" anchor="ctr">
                    <a:lnL w="12700" cap="flat" cmpd="sng" algn="ctr">
                      <a:solidFill>
                        <a:srgbClr val="264653"/>
                      </a:solidFill>
                      <a:prstDash val="solid"/>
                      <a:round/>
                      <a:headEnd type="none" w="med" len="med"/>
                      <a:tailEnd type="none" w="med" len="med"/>
                    </a:lnL>
                    <a:lnR w="12700" cap="flat" cmpd="sng" algn="ctr">
                      <a:solidFill>
                        <a:srgbClr val="264653"/>
                      </a:solidFill>
                      <a:prstDash val="solid"/>
                      <a:round/>
                      <a:headEnd type="none" w="med" len="med"/>
                      <a:tailEnd type="none" w="med" len="med"/>
                    </a:lnR>
                    <a:lnT w="12700" cap="flat" cmpd="sng" algn="ctr">
                      <a:solidFill>
                        <a:srgbClr val="264653"/>
                      </a:solidFill>
                      <a:prstDash val="solid"/>
                      <a:round/>
                      <a:headEnd type="none" w="med" len="med"/>
                      <a:tailEnd type="none" w="med" len="med"/>
                    </a:lnT>
                    <a:lnB w="12700" cap="flat" cmpd="sng" algn="ctr">
                      <a:solidFill>
                        <a:srgbClr val="264653"/>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CH"/>
                    </a:p>
                  </a:txBody>
                  <a:tcPr/>
                </a:tc>
                <a:extLst>
                  <a:ext uri="{0D108BD9-81ED-4DB2-BD59-A6C34878D82A}">
                    <a16:rowId xmlns:a16="http://schemas.microsoft.com/office/drawing/2014/main" val="3846434764"/>
                  </a:ext>
                </a:extLst>
              </a:tr>
              <a:tr h="2187738">
                <a:tc vMerge="1">
                  <a:txBody>
                    <a:bodyPr/>
                    <a:lstStyle/>
                    <a:p>
                      <a:endParaRPr lang="en-CH"/>
                    </a:p>
                  </a:txBody>
                  <a:tcPr>
                    <a:lnT w="12700" cap="flat" cmpd="sng" algn="ctr">
                      <a:solidFill>
                        <a:srgbClr val="264653"/>
                      </a:solidFill>
                      <a:prstDash val="solid"/>
                      <a:round/>
                      <a:headEnd type="none" w="med" len="med"/>
                      <a:tailEnd type="none" w="med" len="med"/>
                    </a:lnT>
                  </a:tcPr>
                </a:tc>
                <a:tc>
                  <a:txBody>
                    <a:bodyPr/>
                    <a:lstStyle/>
                    <a:p>
                      <a:pPr>
                        <a:lnSpc>
                          <a:spcPct val="107000"/>
                        </a:lnSpc>
                        <a:spcAft>
                          <a:spcPts val="800"/>
                        </a:spcAft>
                      </a:pPr>
                      <a:r>
                        <a:rPr lang="en-US" sz="1600" dirty="0"/>
                        <a:t>Tenure security (e.g. tenure documentation), protection against evictions, etc., and decent housing conditions.</a:t>
                      </a:r>
                      <a:endParaRPr lang="en-CH" sz="1600" kern="100" dirty="0">
                        <a:effectLst/>
                        <a:latin typeface="Calibri" panose="020F0502020204030204" pitchFamily="34" charset="0"/>
                        <a:ea typeface="Calibri" panose="020F0502020204030204" pitchFamily="34" charset="0"/>
                      </a:endParaRPr>
                    </a:p>
                  </a:txBody>
                  <a:tcPr marL="107950" marR="107950" marT="71755" marB="71755" anchor="ctr">
                    <a:lnR w="12700" cap="flat" cmpd="sng" algn="ctr">
                      <a:solidFill>
                        <a:srgbClr val="264653"/>
                      </a:solidFill>
                      <a:prstDash val="solid"/>
                      <a:round/>
                      <a:headEnd type="none" w="med" len="med"/>
                      <a:tailEnd type="none" w="med" len="med"/>
                    </a:lnR>
                    <a:lnT w="12700" cap="flat" cmpd="sng" algn="ctr">
                      <a:solidFill>
                        <a:srgbClr val="264653"/>
                      </a:solidFill>
                      <a:prstDash val="solid"/>
                      <a:round/>
                      <a:headEnd type="none" w="med" len="med"/>
                      <a:tailEnd type="none" w="med" len="med"/>
                    </a:lnT>
                    <a:lnB w="12700" cap="flat" cmpd="sng" algn="ctr">
                      <a:solidFill>
                        <a:srgbClr val="264653"/>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CH"/>
                    </a:p>
                  </a:txBody>
                  <a:tcPr>
                    <a:lnL w="12700" cap="flat" cmpd="sng" algn="ctr">
                      <a:solidFill>
                        <a:srgbClr val="264653"/>
                      </a:solidFill>
                      <a:prstDash val="solid"/>
                      <a:round/>
                      <a:headEnd type="none" w="med" len="med"/>
                      <a:tailEnd type="none" w="med" len="med"/>
                    </a:lnL>
                    <a:lnT w="12700" cap="flat" cmpd="sng" algn="ctr">
                      <a:solidFill>
                        <a:srgbClr val="264653"/>
                      </a:solidFill>
                      <a:prstDash val="solid"/>
                      <a:round/>
                      <a:headEnd type="none" w="med" len="med"/>
                      <a:tailEnd type="none" w="med" len="med"/>
                    </a:lnT>
                  </a:tcPr>
                </a:tc>
                <a:extLst>
                  <a:ext uri="{0D108BD9-81ED-4DB2-BD59-A6C34878D82A}">
                    <a16:rowId xmlns:a16="http://schemas.microsoft.com/office/drawing/2014/main" val="46971247"/>
                  </a:ext>
                </a:extLst>
              </a:tr>
            </a:tbl>
          </a:graphicData>
        </a:graphic>
      </p:graphicFrame>
      <p:pic>
        <p:nvPicPr>
          <p:cNvPr id="10" name="Graphic 9" descr="Home1 with solid fill">
            <a:extLst>
              <a:ext uri="{FF2B5EF4-FFF2-40B4-BE49-F238E27FC236}">
                <a16:creationId xmlns:a16="http://schemas.microsoft.com/office/drawing/2014/main" id="{A7B367B0-06B1-7AD3-17F1-85A700E9C3E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39400" y="570706"/>
            <a:ext cx="914400" cy="914400"/>
          </a:xfrm>
          <a:prstGeom prst="rect">
            <a:avLst/>
          </a:prstGeom>
        </p:spPr>
      </p:pic>
    </p:spTree>
    <p:extLst>
      <p:ext uri="{BB962C8B-B14F-4D97-AF65-F5344CB8AC3E}">
        <p14:creationId xmlns:p14="http://schemas.microsoft.com/office/powerpoint/2010/main" val="36402429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FB75E-553E-9274-F95A-FA1D0B9CEA8F}"/>
              </a:ext>
            </a:extLst>
          </p:cNvPr>
          <p:cNvSpPr>
            <a:spLocks noGrp="1"/>
          </p:cNvSpPr>
          <p:nvPr>
            <p:ph type="title"/>
          </p:nvPr>
        </p:nvSpPr>
        <p:spPr/>
        <p:txBody>
          <a:bodyPr>
            <a:normAutofit/>
          </a:bodyPr>
          <a:lstStyle/>
          <a:p>
            <a:r>
              <a:rPr lang="en-US" sz="6000" b="1" dirty="0">
                <a:solidFill>
                  <a:srgbClr val="2A9D8F"/>
                </a:solidFill>
              </a:rPr>
              <a:t>3. </a:t>
            </a:r>
            <a:r>
              <a:rPr lang="en-US" sz="4400" dirty="0"/>
              <a:t>Access to Livelihood and Employment</a:t>
            </a:r>
            <a:endParaRPr lang="en-CH" dirty="0"/>
          </a:p>
        </p:txBody>
      </p:sp>
      <p:graphicFrame>
        <p:nvGraphicFramePr>
          <p:cNvPr id="5" name="Content Placeholder 5">
            <a:extLst>
              <a:ext uri="{FF2B5EF4-FFF2-40B4-BE49-F238E27FC236}">
                <a16:creationId xmlns:a16="http://schemas.microsoft.com/office/drawing/2014/main" id="{902F33A1-AE7E-4EB4-A3EF-7E70277D8C13}"/>
              </a:ext>
            </a:extLst>
          </p:cNvPr>
          <p:cNvGraphicFramePr>
            <a:graphicFrameLocks/>
          </p:cNvGraphicFramePr>
          <p:nvPr>
            <p:extLst>
              <p:ext uri="{D42A27DB-BD31-4B8C-83A1-F6EECF244321}">
                <p14:modId xmlns:p14="http://schemas.microsoft.com/office/powerpoint/2010/main" val="709345612"/>
              </p:ext>
            </p:extLst>
          </p:nvPr>
        </p:nvGraphicFramePr>
        <p:xfrm>
          <a:off x="838199" y="1825626"/>
          <a:ext cx="10515601" cy="4351338"/>
        </p:xfrm>
        <a:graphic>
          <a:graphicData uri="http://schemas.openxmlformats.org/drawingml/2006/table">
            <a:tbl>
              <a:tblPr firstRow="1" firstCol="1" bandRow="1"/>
              <a:tblGrid>
                <a:gridCol w="1697737">
                  <a:extLst>
                    <a:ext uri="{9D8B030D-6E8A-4147-A177-3AD203B41FA5}">
                      <a16:colId xmlns:a16="http://schemas.microsoft.com/office/drawing/2014/main" val="2813856835"/>
                    </a:ext>
                  </a:extLst>
                </a:gridCol>
                <a:gridCol w="2889504">
                  <a:extLst>
                    <a:ext uri="{9D8B030D-6E8A-4147-A177-3AD203B41FA5}">
                      <a16:colId xmlns:a16="http://schemas.microsoft.com/office/drawing/2014/main" val="1746890944"/>
                    </a:ext>
                  </a:extLst>
                </a:gridCol>
                <a:gridCol w="5928360">
                  <a:extLst>
                    <a:ext uri="{9D8B030D-6E8A-4147-A177-3AD203B41FA5}">
                      <a16:colId xmlns:a16="http://schemas.microsoft.com/office/drawing/2014/main" val="410451556"/>
                    </a:ext>
                  </a:extLst>
                </a:gridCol>
              </a:tblGrid>
              <a:tr h="402204">
                <a:tc>
                  <a:txBody>
                    <a:bodyPr/>
                    <a:lstStyle/>
                    <a:p>
                      <a:pPr>
                        <a:lnSpc>
                          <a:spcPct val="107000"/>
                        </a:lnSpc>
                        <a:spcAft>
                          <a:spcPts val="800"/>
                        </a:spcAft>
                      </a:pPr>
                      <a:r>
                        <a:rPr lang="en-CH" sz="1600" b="1" kern="100" dirty="0">
                          <a:effectLst/>
                          <a:latin typeface="Calibri" panose="020F0502020204030204" pitchFamily="34" charset="0"/>
                          <a:ea typeface="Calibri" panose="020F0502020204030204" pitchFamily="34" charset="0"/>
                        </a:rPr>
                        <a:t>Criteria</a:t>
                      </a:r>
                    </a:p>
                  </a:txBody>
                  <a:tcPr marL="107950" marR="107950" marT="71755" marB="71755" anchor="ctr">
                    <a:lnL w="12700" cap="flat" cmpd="sng" algn="ctr">
                      <a:solidFill>
                        <a:srgbClr val="2A9D8F"/>
                      </a:solidFill>
                      <a:prstDash val="solid"/>
                      <a:round/>
                      <a:headEnd type="none" w="med" len="med"/>
                      <a:tailEnd type="none" w="med" len="med"/>
                    </a:lnL>
                    <a:lnR w="12700" cap="flat" cmpd="sng" algn="ctr">
                      <a:solidFill>
                        <a:srgbClr val="2A9D8F"/>
                      </a:solidFill>
                      <a:prstDash val="solid"/>
                      <a:round/>
                      <a:headEnd type="none" w="med" len="med"/>
                      <a:tailEnd type="none" w="med" len="med"/>
                    </a:lnR>
                    <a:lnT w="12700" cap="flat" cmpd="sng" algn="ctr">
                      <a:solidFill>
                        <a:srgbClr val="2A9D8F"/>
                      </a:solidFill>
                      <a:prstDash val="solid"/>
                      <a:round/>
                      <a:headEnd type="none" w="med" len="med"/>
                      <a:tailEnd type="none" w="med" len="med"/>
                    </a:lnT>
                    <a:lnB w="12700" cap="flat" cmpd="sng" algn="ctr">
                      <a:solidFill>
                        <a:srgbClr val="2A9D8F"/>
                      </a:solidFill>
                      <a:prstDash val="solid"/>
                      <a:round/>
                      <a:headEnd type="none" w="med" len="med"/>
                      <a:tailEnd type="none" w="med" len="med"/>
                    </a:lnB>
                    <a:lnTlToBr w="12700" cmpd="sng">
                      <a:noFill/>
                      <a:prstDash val="solid"/>
                    </a:lnTlToBr>
                    <a:lnBlToTr w="12700" cmpd="sng">
                      <a:noFill/>
                      <a:prstDash val="solid"/>
                    </a:lnBlToTr>
                    <a:solidFill>
                      <a:srgbClr val="3DCBBA"/>
                    </a:solidFill>
                  </a:tcPr>
                </a:tc>
                <a:tc>
                  <a:txBody>
                    <a:bodyPr/>
                    <a:lstStyle/>
                    <a:p>
                      <a:pPr>
                        <a:lnSpc>
                          <a:spcPct val="107000"/>
                        </a:lnSpc>
                        <a:spcAft>
                          <a:spcPts val="800"/>
                        </a:spcAft>
                      </a:pPr>
                      <a:r>
                        <a:rPr lang="en-CH" sz="1600" b="1" kern="100" dirty="0">
                          <a:effectLst/>
                          <a:latin typeface="Calibri" panose="020F0502020204030204" pitchFamily="34" charset="0"/>
                          <a:ea typeface="Calibri" panose="020F0502020204030204" pitchFamily="34" charset="0"/>
                        </a:rPr>
                        <a:t>Sub-Criteria</a:t>
                      </a:r>
                    </a:p>
                  </a:txBody>
                  <a:tcPr marL="107950" marR="107950" marT="71755" marB="71755" anchor="ctr">
                    <a:lnL w="12700" cap="flat" cmpd="sng" algn="ctr">
                      <a:solidFill>
                        <a:srgbClr val="2A9D8F"/>
                      </a:solidFill>
                      <a:prstDash val="solid"/>
                      <a:round/>
                      <a:headEnd type="none" w="med" len="med"/>
                      <a:tailEnd type="none" w="med" len="med"/>
                    </a:lnL>
                    <a:lnR w="12700" cap="flat" cmpd="sng" algn="ctr">
                      <a:solidFill>
                        <a:srgbClr val="2A9D8F"/>
                      </a:solidFill>
                      <a:prstDash val="solid"/>
                      <a:round/>
                      <a:headEnd type="none" w="med" len="med"/>
                      <a:tailEnd type="none" w="med" len="med"/>
                    </a:lnR>
                    <a:lnT w="12700" cap="flat" cmpd="sng" algn="ctr">
                      <a:solidFill>
                        <a:srgbClr val="2A9D8F"/>
                      </a:solidFill>
                      <a:prstDash val="solid"/>
                      <a:round/>
                      <a:headEnd type="none" w="med" len="med"/>
                      <a:tailEnd type="none" w="med" len="med"/>
                    </a:lnT>
                    <a:lnB w="12700" cap="flat" cmpd="sng" algn="ctr">
                      <a:solidFill>
                        <a:srgbClr val="2A9D8F"/>
                      </a:solidFill>
                      <a:prstDash val="solid"/>
                      <a:round/>
                      <a:headEnd type="none" w="med" len="med"/>
                      <a:tailEnd type="none" w="med" len="med"/>
                    </a:lnB>
                    <a:lnTlToBr w="12700" cmpd="sng">
                      <a:noFill/>
                      <a:prstDash val="solid"/>
                    </a:lnTlToBr>
                    <a:lnBlToTr w="12700" cmpd="sng">
                      <a:noFill/>
                      <a:prstDash val="solid"/>
                    </a:lnBlToTr>
                    <a:solidFill>
                      <a:srgbClr val="3DCBBA"/>
                    </a:solidFill>
                  </a:tcPr>
                </a:tc>
                <a:tc>
                  <a:txBody>
                    <a:bodyPr/>
                    <a:lstStyle/>
                    <a:p>
                      <a:pPr>
                        <a:lnSpc>
                          <a:spcPct val="107000"/>
                        </a:lnSpc>
                        <a:spcAft>
                          <a:spcPts val="800"/>
                        </a:spcAft>
                      </a:pPr>
                      <a:r>
                        <a:rPr lang="en-CH" sz="1600" b="1" kern="100" dirty="0">
                          <a:effectLst/>
                          <a:latin typeface="Calibri" panose="020F0502020204030204" pitchFamily="34" charset="0"/>
                          <a:ea typeface="Calibri" panose="020F0502020204030204" pitchFamily="34" charset="0"/>
                        </a:rPr>
                        <a:t>Why is it important for lasting solutions</a:t>
                      </a:r>
                      <a:r>
                        <a:rPr lang="en-US" sz="1600" b="1" kern="100" dirty="0">
                          <a:effectLst/>
                          <a:latin typeface="Calibri" panose="020F0502020204030204" pitchFamily="34" charset="0"/>
                          <a:ea typeface="Calibri" panose="020F0502020204030204" pitchFamily="34" charset="0"/>
                        </a:rPr>
                        <a:t>?</a:t>
                      </a:r>
                      <a:endParaRPr lang="en-CH" sz="1600" b="1" kern="100" dirty="0">
                        <a:effectLst/>
                        <a:latin typeface="Calibri" panose="020F0502020204030204" pitchFamily="34" charset="0"/>
                        <a:ea typeface="Calibri" panose="020F0502020204030204" pitchFamily="34" charset="0"/>
                      </a:endParaRPr>
                    </a:p>
                  </a:txBody>
                  <a:tcPr marL="107950" marR="107950" marT="71755" marB="71755" anchor="ctr">
                    <a:lnL w="12700" cap="flat" cmpd="sng" algn="ctr">
                      <a:solidFill>
                        <a:srgbClr val="2A9D8F"/>
                      </a:solidFill>
                      <a:prstDash val="solid"/>
                      <a:round/>
                      <a:headEnd type="none" w="med" len="med"/>
                      <a:tailEnd type="none" w="med" len="med"/>
                    </a:lnL>
                    <a:lnR w="12700" cap="flat" cmpd="sng" algn="ctr">
                      <a:solidFill>
                        <a:srgbClr val="2A9D8F"/>
                      </a:solidFill>
                      <a:prstDash val="solid"/>
                      <a:round/>
                      <a:headEnd type="none" w="med" len="med"/>
                      <a:tailEnd type="none" w="med" len="med"/>
                    </a:lnR>
                    <a:lnT w="12700" cap="flat" cmpd="sng" algn="ctr">
                      <a:solidFill>
                        <a:srgbClr val="2A9D8F"/>
                      </a:solidFill>
                      <a:prstDash val="solid"/>
                      <a:round/>
                      <a:headEnd type="none" w="med" len="med"/>
                      <a:tailEnd type="none" w="med" len="med"/>
                    </a:lnT>
                    <a:lnB w="12700" cap="flat" cmpd="sng" algn="ctr">
                      <a:solidFill>
                        <a:srgbClr val="2A9D8F"/>
                      </a:solidFill>
                      <a:prstDash val="solid"/>
                      <a:round/>
                      <a:headEnd type="none" w="med" len="med"/>
                      <a:tailEnd type="none" w="med" len="med"/>
                    </a:lnB>
                    <a:lnTlToBr w="12700" cmpd="sng">
                      <a:noFill/>
                      <a:prstDash val="solid"/>
                    </a:lnTlToBr>
                    <a:lnBlToTr w="12700" cmpd="sng">
                      <a:noFill/>
                      <a:prstDash val="solid"/>
                    </a:lnBlToTr>
                    <a:solidFill>
                      <a:srgbClr val="3DCBBA"/>
                    </a:solidFill>
                  </a:tcPr>
                </a:tc>
                <a:extLst>
                  <a:ext uri="{0D108BD9-81ED-4DB2-BD59-A6C34878D82A}">
                    <a16:rowId xmlns:a16="http://schemas.microsoft.com/office/drawing/2014/main" val="623230043"/>
                  </a:ext>
                </a:extLst>
              </a:tr>
              <a:tr h="922612">
                <a:tc rowSpan="3">
                  <a:txBody>
                    <a:bodyPr/>
                    <a:lstStyle/>
                    <a:p>
                      <a:pPr>
                        <a:lnSpc>
                          <a:spcPct val="107000"/>
                        </a:lnSpc>
                        <a:spcAft>
                          <a:spcPts val="800"/>
                        </a:spcAft>
                      </a:pPr>
                      <a:r>
                        <a:rPr lang="en-US" sz="1600" b="1" kern="100" dirty="0">
                          <a:effectLst/>
                          <a:latin typeface="Calibri" panose="020F0502020204030204" pitchFamily="34" charset="0"/>
                          <a:ea typeface="Calibri" panose="020F0502020204030204" pitchFamily="34" charset="0"/>
                        </a:rPr>
                        <a:t>Access to livelihood and employment</a:t>
                      </a:r>
                      <a:endParaRPr lang="en-CH" sz="1600" b="1" kern="100" dirty="0">
                        <a:effectLst/>
                        <a:latin typeface="Calibri" panose="020F0502020204030204" pitchFamily="34" charset="0"/>
                        <a:ea typeface="Calibri" panose="020F0502020204030204" pitchFamily="34" charset="0"/>
                      </a:endParaRPr>
                    </a:p>
                  </a:txBody>
                  <a:tcPr marL="107950" marR="107950" marT="71755" marB="71755" anchor="ctr">
                    <a:lnL w="12700" cap="flat" cmpd="sng" algn="ctr">
                      <a:solidFill>
                        <a:srgbClr val="2A9D8F"/>
                      </a:solidFill>
                      <a:prstDash val="solid"/>
                      <a:round/>
                      <a:headEnd type="none" w="med" len="med"/>
                      <a:tailEnd type="none" w="med" len="med"/>
                    </a:lnL>
                    <a:lnR w="12700" cap="flat" cmpd="sng" algn="ctr">
                      <a:solidFill>
                        <a:srgbClr val="2A9D8F"/>
                      </a:solidFill>
                      <a:prstDash val="solid"/>
                      <a:round/>
                      <a:headEnd type="none" w="med" len="med"/>
                      <a:tailEnd type="none" w="med" len="med"/>
                    </a:lnR>
                    <a:lnT w="12700" cap="flat" cmpd="sng" algn="ctr">
                      <a:solidFill>
                        <a:srgbClr val="2A9D8F"/>
                      </a:solidFill>
                      <a:prstDash val="solid"/>
                      <a:round/>
                      <a:headEnd type="none" w="med" len="med"/>
                      <a:tailEnd type="none" w="med" len="med"/>
                    </a:lnT>
                    <a:lnB w="12700" cap="flat" cmpd="sng" algn="ctr">
                      <a:solidFill>
                        <a:srgbClr val="2A9D8F"/>
                      </a:solidFill>
                      <a:prstDash val="solid"/>
                      <a:round/>
                      <a:headEnd type="none" w="med" len="med"/>
                      <a:tailEnd type="none" w="med" len="med"/>
                    </a:lnB>
                    <a:lnTlToBr w="12700" cmpd="sng">
                      <a:noFill/>
                      <a:prstDash val="solid"/>
                    </a:lnTlToBr>
                    <a:lnBlToTr w="12700" cmpd="sng">
                      <a:noFill/>
                      <a:prstDash val="solid"/>
                    </a:lnBlToTr>
                    <a:solidFill>
                      <a:srgbClr val="A2E6DE"/>
                    </a:solidFill>
                  </a:tcPr>
                </a:tc>
                <a:tc>
                  <a:txBody>
                    <a:bodyPr/>
                    <a:lstStyle/>
                    <a:p>
                      <a:pPr>
                        <a:lnSpc>
                          <a:spcPct val="107000"/>
                        </a:lnSpc>
                        <a:spcAft>
                          <a:spcPts val="800"/>
                        </a:spcAft>
                      </a:pPr>
                      <a:r>
                        <a:rPr lang="en-US" sz="1600" dirty="0"/>
                        <a:t>Employment</a:t>
                      </a:r>
                      <a:endParaRPr lang="en-CH" sz="1600" kern="100" dirty="0">
                        <a:effectLst/>
                        <a:latin typeface="Calibri" panose="020F0502020204030204" pitchFamily="34" charset="0"/>
                        <a:ea typeface="Calibri" panose="020F0502020204030204" pitchFamily="34" charset="0"/>
                      </a:endParaRPr>
                    </a:p>
                  </a:txBody>
                  <a:tcPr marL="107950" marR="107950" marT="71755" marB="71755" anchor="ctr">
                    <a:lnL w="12700" cap="flat" cmpd="sng" algn="ctr">
                      <a:solidFill>
                        <a:srgbClr val="2A9D8F"/>
                      </a:solidFill>
                      <a:prstDash val="solid"/>
                      <a:round/>
                      <a:headEnd type="none" w="med" len="med"/>
                      <a:tailEnd type="none" w="med" len="med"/>
                    </a:lnL>
                    <a:lnR w="12700" cap="flat" cmpd="sng" algn="ctr">
                      <a:solidFill>
                        <a:srgbClr val="2A9D8F"/>
                      </a:solidFill>
                      <a:prstDash val="solid"/>
                      <a:round/>
                      <a:headEnd type="none" w="med" len="med"/>
                      <a:tailEnd type="none" w="med" len="med"/>
                    </a:lnR>
                    <a:lnT w="12700" cap="flat" cmpd="sng" algn="ctr">
                      <a:solidFill>
                        <a:srgbClr val="2A9D8F"/>
                      </a:solidFill>
                      <a:prstDash val="solid"/>
                      <a:round/>
                      <a:headEnd type="none" w="med" len="med"/>
                      <a:tailEnd type="none" w="med" len="med"/>
                    </a:lnT>
                    <a:lnB w="12700" cap="flat" cmpd="sng" algn="ctr">
                      <a:solidFill>
                        <a:srgbClr val="2A9D8F"/>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marL="0" lvl="0" indent="0">
                        <a:lnSpc>
                          <a:spcPct val="107000"/>
                        </a:lnSpc>
                        <a:buFont typeface="Calibri" panose="020F0502020204030204" pitchFamily="34" charset="0"/>
                        <a:buNone/>
                      </a:pPr>
                      <a:r>
                        <a:rPr lang="en-US" sz="1600" dirty="0"/>
                        <a:t>IDPs who reached a solution must be able to satisfy their basic socio-economic needs at the same level as the NON-displaced populations. To understand if this is the case, you need to:</a:t>
                      </a:r>
                    </a:p>
                    <a:p>
                      <a:pPr marL="342900" lvl="0" indent="-342900">
                        <a:lnSpc>
                          <a:spcPct val="107000"/>
                        </a:lnSpc>
                        <a:buFont typeface="Calibri" panose="020F0502020204030204" pitchFamily="34" charset="0"/>
                        <a:buChar char="•"/>
                      </a:pPr>
                      <a:r>
                        <a:rPr lang="en-GB" sz="1600" noProof="0" dirty="0"/>
                        <a:t>Analyse</a:t>
                      </a:r>
                      <a:r>
                        <a:rPr lang="en-US" sz="1600" dirty="0"/>
                        <a:t> access and employment conditions to identify potential discrimination;</a:t>
                      </a:r>
                    </a:p>
                    <a:p>
                      <a:pPr marL="342900" lvl="0" indent="-342900">
                        <a:lnSpc>
                          <a:spcPct val="107000"/>
                        </a:lnSpc>
                        <a:buFont typeface="Calibri" panose="020F0502020204030204" pitchFamily="34" charset="0"/>
                        <a:buChar char="•"/>
                      </a:pPr>
                      <a:r>
                        <a:rPr lang="en-US" sz="1600" dirty="0"/>
                        <a:t>Identify alternative sources of household income (e.g. access to social services, or informal support systems);</a:t>
                      </a:r>
                    </a:p>
                    <a:p>
                      <a:pPr marL="342900" lvl="0" indent="-342900">
                        <a:lnSpc>
                          <a:spcPct val="107000"/>
                        </a:lnSpc>
                        <a:buFont typeface="Calibri" panose="020F0502020204030204" pitchFamily="34" charset="0"/>
                        <a:buChar char="•"/>
                      </a:pPr>
                      <a:r>
                        <a:rPr lang="en-US" sz="1600" dirty="0"/>
                        <a:t>Assess whether IDPs are exhausting limited coping mechanisms for their daily subsistence (e.g. depending on humanitarian aid or loans to cover basic needs) </a:t>
                      </a:r>
                    </a:p>
                    <a:p>
                      <a:pPr marL="0" lvl="0" indent="0">
                        <a:lnSpc>
                          <a:spcPct val="107000"/>
                        </a:lnSpc>
                        <a:buFont typeface="Calibri" panose="020F0502020204030204" pitchFamily="34" charset="0"/>
                        <a:buNone/>
                      </a:pPr>
                      <a:endParaRPr lang="en-US" sz="1600" dirty="0"/>
                    </a:p>
                    <a:p>
                      <a:pPr marL="0" lvl="0" indent="0">
                        <a:lnSpc>
                          <a:spcPct val="107000"/>
                        </a:lnSpc>
                        <a:buFont typeface="Calibri" panose="020F0502020204030204" pitchFamily="34" charset="0"/>
                        <a:buNone/>
                      </a:pPr>
                      <a:r>
                        <a:rPr lang="en-US" sz="1600" dirty="0"/>
                        <a:t>Access to livelihoods is closely linked to the analysis of a decent standard of living. </a:t>
                      </a:r>
                      <a:endParaRPr lang="en-CH" sz="1600" kern="100" dirty="0">
                        <a:effectLst/>
                        <a:latin typeface="Calibri" panose="020F0502020204030204" pitchFamily="34" charset="0"/>
                        <a:ea typeface="Calibri" panose="020F0502020204030204" pitchFamily="34" charset="0"/>
                      </a:endParaRPr>
                    </a:p>
                  </a:txBody>
                  <a:tcPr marL="107950" marR="107950" marT="71755" marB="71755" anchor="ctr">
                    <a:lnL w="12700" cap="flat" cmpd="sng" algn="ctr">
                      <a:solidFill>
                        <a:srgbClr val="2A9D8F"/>
                      </a:solidFill>
                      <a:prstDash val="solid"/>
                      <a:round/>
                      <a:headEnd type="none" w="med" len="med"/>
                      <a:tailEnd type="none" w="med" len="med"/>
                    </a:lnL>
                    <a:lnR w="12700" cap="flat" cmpd="sng" algn="ctr">
                      <a:solidFill>
                        <a:srgbClr val="2A9D8F"/>
                      </a:solidFill>
                      <a:prstDash val="solid"/>
                      <a:round/>
                      <a:headEnd type="none" w="med" len="med"/>
                      <a:tailEnd type="none" w="med" len="med"/>
                    </a:lnR>
                    <a:lnT w="12700" cap="flat" cmpd="sng" algn="ctr">
                      <a:solidFill>
                        <a:srgbClr val="2A9D8F"/>
                      </a:solidFill>
                      <a:prstDash val="solid"/>
                      <a:round/>
                      <a:headEnd type="none" w="med" len="med"/>
                      <a:tailEnd type="none" w="med" len="med"/>
                    </a:lnT>
                    <a:lnB w="12700" cap="flat" cmpd="sng" algn="ctr">
                      <a:solidFill>
                        <a:srgbClr val="2A9D8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66041574"/>
                  </a:ext>
                </a:extLst>
              </a:tr>
              <a:tr h="1310185">
                <a:tc vMerge="1">
                  <a:txBody>
                    <a:bodyPr/>
                    <a:lstStyle/>
                    <a:p>
                      <a:endParaRPr lang="en-CH"/>
                    </a:p>
                  </a:txBody>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600" dirty="0"/>
                        <a:t>Household Economy</a:t>
                      </a:r>
                      <a:endParaRPr lang="en-CH" sz="1600" kern="100" dirty="0">
                        <a:effectLst/>
                        <a:latin typeface="Calibri" panose="020F0502020204030204" pitchFamily="34" charset="0"/>
                        <a:ea typeface="Calibri" panose="020F0502020204030204" pitchFamily="34" charset="0"/>
                      </a:endParaRPr>
                    </a:p>
                  </a:txBody>
                  <a:tcPr marL="107950" marR="107950" marT="71755" marB="71755" anchor="ctr">
                    <a:lnL w="12700" cap="flat" cmpd="sng" algn="ctr">
                      <a:solidFill>
                        <a:srgbClr val="2A9D8F"/>
                      </a:solidFill>
                      <a:prstDash val="solid"/>
                      <a:round/>
                      <a:headEnd type="none" w="med" len="med"/>
                      <a:tailEnd type="none" w="med" len="med"/>
                    </a:lnL>
                    <a:lnR w="12700" cap="flat" cmpd="sng" algn="ctr">
                      <a:solidFill>
                        <a:srgbClr val="2A9D8F"/>
                      </a:solidFill>
                      <a:prstDash val="solid"/>
                      <a:round/>
                      <a:headEnd type="none" w="med" len="med"/>
                      <a:tailEnd type="none" w="med" len="med"/>
                    </a:lnR>
                    <a:lnT w="12700" cap="flat" cmpd="sng" algn="ctr">
                      <a:solidFill>
                        <a:srgbClr val="2A9D8F"/>
                      </a:solidFill>
                      <a:prstDash val="solid"/>
                      <a:round/>
                      <a:headEnd type="none" w="med" len="med"/>
                      <a:tailEnd type="none" w="med" len="med"/>
                    </a:lnT>
                    <a:lnB w="12700" cap="flat" cmpd="sng" algn="ctr">
                      <a:solidFill>
                        <a:srgbClr val="2A9D8F"/>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CH"/>
                    </a:p>
                  </a:txBody>
                  <a:tcPr/>
                </a:tc>
                <a:extLst>
                  <a:ext uri="{0D108BD9-81ED-4DB2-BD59-A6C34878D82A}">
                    <a16:rowId xmlns:a16="http://schemas.microsoft.com/office/drawing/2014/main" val="3846434764"/>
                  </a:ext>
                </a:extLst>
              </a:tr>
              <a:tr h="1716337">
                <a:tc vMerge="1">
                  <a:txBody>
                    <a:bodyPr/>
                    <a:lstStyle/>
                    <a:p>
                      <a:endParaRPr lang="en-CH"/>
                    </a:p>
                  </a:txBody>
                  <a:tcPr/>
                </a:tc>
                <a:tc>
                  <a:txBody>
                    <a:bodyPr/>
                    <a:lstStyle/>
                    <a:p>
                      <a:pPr>
                        <a:lnSpc>
                          <a:spcPct val="107000"/>
                        </a:lnSpc>
                        <a:spcAft>
                          <a:spcPts val="800"/>
                        </a:spcAft>
                      </a:pPr>
                      <a:r>
                        <a:rPr lang="en-US" sz="1600" dirty="0"/>
                        <a:t>Access to productive assets, markets and financial services</a:t>
                      </a:r>
                      <a:endParaRPr lang="en-CH" sz="1600" kern="100" dirty="0">
                        <a:effectLst/>
                        <a:latin typeface="Calibri" panose="020F0502020204030204" pitchFamily="34" charset="0"/>
                        <a:ea typeface="Calibri" panose="020F0502020204030204" pitchFamily="34" charset="0"/>
                      </a:endParaRPr>
                    </a:p>
                  </a:txBody>
                  <a:tcPr marL="107950" marR="107950" marT="71755" marB="71755" anchor="ctr">
                    <a:lnL w="12700" cap="flat" cmpd="sng" algn="ctr">
                      <a:solidFill>
                        <a:srgbClr val="2A9D8F"/>
                      </a:solidFill>
                      <a:prstDash val="solid"/>
                      <a:round/>
                      <a:headEnd type="none" w="med" len="med"/>
                      <a:tailEnd type="none" w="med" len="med"/>
                    </a:lnL>
                    <a:lnR w="12700" cap="flat" cmpd="sng" algn="ctr">
                      <a:solidFill>
                        <a:srgbClr val="2A9D8F"/>
                      </a:solidFill>
                      <a:prstDash val="solid"/>
                      <a:round/>
                      <a:headEnd type="none" w="med" len="med"/>
                      <a:tailEnd type="none" w="med" len="med"/>
                    </a:lnR>
                    <a:lnT w="12700" cap="flat" cmpd="sng" algn="ctr">
                      <a:solidFill>
                        <a:srgbClr val="2A9D8F"/>
                      </a:solidFill>
                      <a:prstDash val="solid"/>
                      <a:round/>
                      <a:headEnd type="none" w="med" len="med"/>
                      <a:tailEnd type="none" w="med" len="med"/>
                    </a:lnT>
                    <a:lnB w="12700" cap="flat" cmpd="sng" algn="ctr">
                      <a:solidFill>
                        <a:srgbClr val="2A9D8F"/>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CH"/>
                    </a:p>
                  </a:txBody>
                  <a:tcPr/>
                </a:tc>
                <a:extLst>
                  <a:ext uri="{0D108BD9-81ED-4DB2-BD59-A6C34878D82A}">
                    <a16:rowId xmlns:a16="http://schemas.microsoft.com/office/drawing/2014/main" val="2621665764"/>
                  </a:ext>
                </a:extLst>
              </a:tr>
            </a:tbl>
          </a:graphicData>
        </a:graphic>
      </p:graphicFrame>
      <p:pic>
        <p:nvPicPr>
          <p:cNvPr id="14" name="Graphic 13" descr="Office worker female with solid fill">
            <a:extLst>
              <a:ext uri="{FF2B5EF4-FFF2-40B4-BE49-F238E27FC236}">
                <a16:creationId xmlns:a16="http://schemas.microsoft.com/office/drawing/2014/main" id="{F52D3F04-40C7-7154-03AA-5E3AB90887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39400" y="570706"/>
            <a:ext cx="914400" cy="914400"/>
          </a:xfrm>
          <a:prstGeom prst="rect">
            <a:avLst/>
          </a:prstGeom>
        </p:spPr>
      </p:pic>
    </p:spTree>
    <p:extLst>
      <p:ext uri="{BB962C8B-B14F-4D97-AF65-F5344CB8AC3E}">
        <p14:creationId xmlns:p14="http://schemas.microsoft.com/office/powerpoint/2010/main" val="2451464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FB75E-553E-9274-F95A-FA1D0B9CEA8F}"/>
              </a:ext>
            </a:extLst>
          </p:cNvPr>
          <p:cNvSpPr>
            <a:spLocks noGrp="1"/>
          </p:cNvSpPr>
          <p:nvPr>
            <p:ph type="title"/>
          </p:nvPr>
        </p:nvSpPr>
        <p:spPr>
          <a:xfrm>
            <a:off x="838200" y="365125"/>
            <a:ext cx="9601200" cy="1325563"/>
          </a:xfrm>
        </p:spPr>
        <p:txBody>
          <a:bodyPr>
            <a:normAutofit fontScale="90000"/>
          </a:bodyPr>
          <a:lstStyle/>
          <a:p>
            <a:r>
              <a:rPr lang="en-US" sz="6700" b="1" dirty="0">
                <a:solidFill>
                  <a:srgbClr val="E9C46A"/>
                </a:solidFill>
              </a:rPr>
              <a:t>4. </a:t>
            </a:r>
            <a:r>
              <a:rPr lang="en-US" sz="4400" dirty="0"/>
              <a:t>Access to Effective </a:t>
            </a:r>
            <a:r>
              <a:rPr lang="en-US" dirty="0"/>
              <a:t>M</a:t>
            </a:r>
            <a:r>
              <a:rPr lang="en-US" sz="4400" dirty="0"/>
              <a:t>echanisms to Restore HLP or Provide </a:t>
            </a:r>
            <a:r>
              <a:rPr lang="en-US" dirty="0"/>
              <a:t>C</a:t>
            </a:r>
            <a:r>
              <a:rPr lang="en-US" sz="4400" dirty="0"/>
              <a:t>ompensation</a:t>
            </a:r>
            <a:endParaRPr lang="en-CH" dirty="0"/>
          </a:p>
        </p:txBody>
      </p:sp>
      <p:graphicFrame>
        <p:nvGraphicFramePr>
          <p:cNvPr id="5" name="Content Placeholder 5">
            <a:extLst>
              <a:ext uri="{FF2B5EF4-FFF2-40B4-BE49-F238E27FC236}">
                <a16:creationId xmlns:a16="http://schemas.microsoft.com/office/drawing/2014/main" id="{49C561B3-D2F5-5C3B-F4CB-16B5E4BCCE91}"/>
              </a:ext>
            </a:extLst>
          </p:cNvPr>
          <p:cNvGraphicFramePr>
            <a:graphicFrameLocks/>
          </p:cNvGraphicFramePr>
          <p:nvPr>
            <p:extLst>
              <p:ext uri="{D42A27DB-BD31-4B8C-83A1-F6EECF244321}">
                <p14:modId xmlns:p14="http://schemas.microsoft.com/office/powerpoint/2010/main" val="1866834567"/>
              </p:ext>
            </p:extLst>
          </p:nvPr>
        </p:nvGraphicFramePr>
        <p:xfrm>
          <a:off x="838199" y="1825625"/>
          <a:ext cx="10515601" cy="4351338"/>
        </p:xfrm>
        <a:graphic>
          <a:graphicData uri="http://schemas.openxmlformats.org/drawingml/2006/table">
            <a:tbl>
              <a:tblPr firstRow="1" firstCol="1" bandRow="1"/>
              <a:tblGrid>
                <a:gridCol w="1697737">
                  <a:extLst>
                    <a:ext uri="{9D8B030D-6E8A-4147-A177-3AD203B41FA5}">
                      <a16:colId xmlns:a16="http://schemas.microsoft.com/office/drawing/2014/main" val="2813856835"/>
                    </a:ext>
                  </a:extLst>
                </a:gridCol>
                <a:gridCol w="3657600">
                  <a:extLst>
                    <a:ext uri="{9D8B030D-6E8A-4147-A177-3AD203B41FA5}">
                      <a16:colId xmlns:a16="http://schemas.microsoft.com/office/drawing/2014/main" val="1746890944"/>
                    </a:ext>
                  </a:extLst>
                </a:gridCol>
                <a:gridCol w="5160264">
                  <a:extLst>
                    <a:ext uri="{9D8B030D-6E8A-4147-A177-3AD203B41FA5}">
                      <a16:colId xmlns:a16="http://schemas.microsoft.com/office/drawing/2014/main" val="410451556"/>
                    </a:ext>
                  </a:extLst>
                </a:gridCol>
              </a:tblGrid>
              <a:tr h="549935">
                <a:tc>
                  <a:txBody>
                    <a:bodyPr/>
                    <a:lstStyle/>
                    <a:p>
                      <a:pPr>
                        <a:lnSpc>
                          <a:spcPct val="107000"/>
                        </a:lnSpc>
                        <a:spcAft>
                          <a:spcPts val="800"/>
                        </a:spcAft>
                      </a:pPr>
                      <a:r>
                        <a:rPr lang="en-CH" sz="1600" b="1" kern="100" dirty="0">
                          <a:effectLst/>
                          <a:latin typeface="Calibri" panose="020F0502020204030204" pitchFamily="34" charset="0"/>
                          <a:ea typeface="Calibri" panose="020F0502020204030204" pitchFamily="34" charset="0"/>
                        </a:rPr>
                        <a:t>Criteria</a:t>
                      </a:r>
                    </a:p>
                  </a:txBody>
                  <a:tcPr marL="107950" marR="107950" marT="71755" marB="71755" anchor="ctr">
                    <a:lnL w="12700" cap="flat" cmpd="sng" algn="ctr">
                      <a:solidFill>
                        <a:srgbClr val="E9C46A"/>
                      </a:solidFill>
                      <a:prstDash val="solid"/>
                      <a:round/>
                      <a:headEnd type="none" w="med" len="med"/>
                      <a:tailEnd type="none" w="med" len="med"/>
                    </a:lnL>
                    <a:lnR w="12700" cap="flat" cmpd="sng" algn="ctr">
                      <a:solidFill>
                        <a:srgbClr val="E9C46A"/>
                      </a:solidFill>
                      <a:prstDash val="solid"/>
                      <a:round/>
                      <a:headEnd type="none" w="med" len="med"/>
                      <a:tailEnd type="none" w="med" len="med"/>
                    </a:lnR>
                    <a:lnT w="12700" cap="flat" cmpd="sng" algn="ctr">
                      <a:solidFill>
                        <a:srgbClr val="E9C46A"/>
                      </a:solidFill>
                      <a:prstDash val="solid"/>
                      <a:round/>
                      <a:headEnd type="none" w="med" len="med"/>
                      <a:tailEnd type="none" w="med" len="med"/>
                    </a:lnT>
                    <a:lnB w="12700" cap="flat" cmpd="sng" algn="ctr">
                      <a:solidFill>
                        <a:srgbClr val="E9C46A"/>
                      </a:solidFill>
                      <a:prstDash val="solid"/>
                      <a:round/>
                      <a:headEnd type="none" w="med" len="med"/>
                      <a:tailEnd type="none" w="med" len="med"/>
                    </a:lnB>
                    <a:lnTlToBr w="12700" cmpd="sng">
                      <a:noFill/>
                      <a:prstDash val="solid"/>
                    </a:lnTlToBr>
                    <a:lnBlToTr w="12700" cmpd="sng">
                      <a:noFill/>
                      <a:prstDash val="solid"/>
                    </a:lnBlToTr>
                    <a:solidFill>
                      <a:srgbClr val="F1D99D"/>
                    </a:solidFill>
                  </a:tcPr>
                </a:tc>
                <a:tc>
                  <a:txBody>
                    <a:bodyPr/>
                    <a:lstStyle/>
                    <a:p>
                      <a:pPr>
                        <a:lnSpc>
                          <a:spcPct val="107000"/>
                        </a:lnSpc>
                        <a:spcAft>
                          <a:spcPts val="800"/>
                        </a:spcAft>
                      </a:pPr>
                      <a:r>
                        <a:rPr lang="en-CH" sz="1600" b="1" kern="100" dirty="0">
                          <a:effectLst/>
                          <a:latin typeface="Calibri" panose="020F0502020204030204" pitchFamily="34" charset="0"/>
                          <a:ea typeface="Calibri" panose="020F0502020204030204" pitchFamily="34" charset="0"/>
                        </a:rPr>
                        <a:t>Sub-Criteria</a:t>
                      </a:r>
                    </a:p>
                  </a:txBody>
                  <a:tcPr marL="107950" marR="107950" marT="71755" marB="71755" anchor="ctr">
                    <a:lnL w="12700" cap="flat" cmpd="sng" algn="ctr">
                      <a:solidFill>
                        <a:srgbClr val="E9C46A"/>
                      </a:solidFill>
                      <a:prstDash val="solid"/>
                      <a:round/>
                      <a:headEnd type="none" w="med" len="med"/>
                      <a:tailEnd type="none" w="med" len="med"/>
                    </a:lnL>
                    <a:lnR w="12700" cap="flat" cmpd="sng" algn="ctr">
                      <a:solidFill>
                        <a:srgbClr val="E9C46A"/>
                      </a:solidFill>
                      <a:prstDash val="solid"/>
                      <a:round/>
                      <a:headEnd type="none" w="med" len="med"/>
                      <a:tailEnd type="none" w="med" len="med"/>
                    </a:lnR>
                    <a:lnT w="12700" cap="flat" cmpd="sng" algn="ctr">
                      <a:solidFill>
                        <a:srgbClr val="E9C46A"/>
                      </a:solidFill>
                      <a:prstDash val="solid"/>
                      <a:round/>
                      <a:headEnd type="none" w="med" len="med"/>
                      <a:tailEnd type="none" w="med" len="med"/>
                    </a:lnT>
                    <a:lnB w="12700" cap="flat" cmpd="sng" algn="ctr">
                      <a:solidFill>
                        <a:srgbClr val="E9C46A"/>
                      </a:solidFill>
                      <a:prstDash val="solid"/>
                      <a:round/>
                      <a:headEnd type="none" w="med" len="med"/>
                      <a:tailEnd type="none" w="med" len="med"/>
                    </a:lnB>
                    <a:lnTlToBr w="12700" cmpd="sng">
                      <a:noFill/>
                      <a:prstDash val="solid"/>
                    </a:lnTlToBr>
                    <a:lnBlToTr w="12700" cmpd="sng">
                      <a:noFill/>
                      <a:prstDash val="solid"/>
                    </a:lnBlToTr>
                    <a:solidFill>
                      <a:srgbClr val="F1D99D"/>
                    </a:solidFill>
                  </a:tcPr>
                </a:tc>
                <a:tc>
                  <a:txBody>
                    <a:bodyPr/>
                    <a:lstStyle/>
                    <a:p>
                      <a:pPr>
                        <a:lnSpc>
                          <a:spcPct val="107000"/>
                        </a:lnSpc>
                        <a:spcAft>
                          <a:spcPts val="800"/>
                        </a:spcAft>
                      </a:pPr>
                      <a:r>
                        <a:rPr lang="en-CH" sz="1600" b="1" kern="100" dirty="0">
                          <a:effectLst/>
                          <a:latin typeface="Calibri" panose="020F0502020204030204" pitchFamily="34" charset="0"/>
                          <a:ea typeface="Calibri" panose="020F0502020204030204" pitchFamily="34" charset="0"/>
                        </a:rPr>
                        <a:t>Why is it important for lasting solutions</a:t>
                      </a:r>
                    </a:p>
                  </a:txBody>
                  <a:tcPr marL="107950" marR="107950" marT="71755" marB="71755" anchor="ctr">
                    <a:lnL w="12700" cap="flat" cmpd="sng" algn="ctr">
                      <a:solidFill>
                        <a:srgbClr val="E9C46A"/>
                      </a:solidFill>
                      <a:prstDash val="solid"/>
                      <a:round/>
                      <a:headEnd type="none" w="med" len="med"/>
                      <a:tailEnd type="none" w="med" len="med"/>
                    </a:lnL>
                    <a:lnR w="12700" cap="flat" cmpd="sng" algn="ctr">
                      <a:solidFill>
                        <a:srgbClr val="E9C46A"/>
                      </a:solidFill>
                      <a:prstDash val="solid"/>
                      <a:round/>
                      <a:headEnd type="none" w="med" len="med"/>
                      <a:tailEnd type="none" w="med" len="med"/>
                    </a:lnR>
                    <a:lnT w="12700" cap="flat" cmpd="sng" algn="ctr">
                      <a:solidFill>
                        <a:srgbClr val="E9C46A"/>
                      </a:solidFill>
                      <a:prstDash val="solid"/>
                      <a:round/>
                      <a:headEnd type="none" w="med" len="med"/>
                      <a:tailEnd type="none" w="med" len="med"/>
                    </a:lnT>
                    <a:lnB w="12700" cap="flat" cmpd="sng" algn="ctr">
                      <a:solidFill>
                        <a:srgbClr val="E9C46A"/>
                      </a:solidFill>
                      <a:prstDash val="solid"/>
                      <a:round/>
                      <a:headEnd type="none" w="med" len="med"/>
                      <a:tailEnd type="none" w="med" len="med"/>
                    </a:lnB>
                    <a:lnTlToBr w="12700" cmpd="sng">
                      <a:noFill/>
                      <a:prstDash val="solid"/>
                    </a:lnTlToBr>
                    <a:lnBlToTr w="12700" cmpd="sng">
                      <a:noFill/>
                      <a:prstDash val="solid"/>
                    </a:lnBlToTr>
                    <a:solidFill>
                      <a:srgbClr val="F1D99D"/>
                    </a:solidFill>
                  </a:tcPr>
                </a:tc>
                <a:extLst>
                  <a:ext uri="{0D108BD9-81ED-4DB2-BD59-A6C34878D82A}">
                    <a16:rowId xmlns:a16="http://schemas.microsoft.com/office/drawing/2014/main" val="623230043"/>
                  </a:ext>
                </a:extLst>
              </a:tr>
              <a:tr h="1766244">
                <a:tc rowSpan="2">
                  <a:txBody>
                    <a:bodyPr/>
                    <a:lstStyle/>
                    <a:p>
                      <a:pPr>
                        <a:lnSpc>
                          <a:spcPct val="107000"/>
                        </a:lnSpc>
                        <a:spcAft>
                          <a:spcPts val="800"/>
                        </a:spcAft>
                      </a:pPr>
                      <a:r>
                        <a:rPr lang="en-US" sz="1600" b="1" kern="100" dirty="0">
                          <a:effectLst/>
                          <a:latin typeface="Calibri" panose="020F0502020204030204" pitchFamily="34" charset="0"/>
                          <a:ea typeface="Calibri" panose="020F0502020204030204" pitchFamily="34" charset="0"/>
                        </a:rPr>
                        <a:t>Access to effective mechanisms to restore HLP or provide compensation</a:t>
                      </a:r>
                      <a:endParaRPr lang="en-CH" sz="1600" b="1" kern="100" dirty="0">
                        <a:effectLst/>
                        <a:latin typeface="Calibri" panose="020F0502020204030204" pitchFamily="34" charset="0"/>
                        <a:ea typeface="Calibri" panose="020F0502020204030204" pitchFamily="34" charset="0"/>
                      </a:endParaRPr>
                    </a:p>
                  </a:txBody>
                  <a:tcPr marL="107950" marR="107950" marT="71755" marB="71755" anchor="ctr">
                    <a:lnL w="12700" cap="flat" cmpd="sng" algn="ctr">
                      <a:solidFill>
                        <a:srgbClr val="E9C46A"/>
                      </a:solidFill>
                      <a:prstDash val="solid"/>
                      <a:round/>
                      <a:headEnd type="none" w="med" len="med"/>
                      <a:tailEnd type="none" w="med" len="med"/>
                    </a:lnL>
                    <a:lnR w="12700" cap="flat" cmpd="sng" algn="ctr">
                      <a:solidFill>
                        <a:srgbClr val="E9C46A"/>
                      </a:solidFill>
                      <a:prstDash val="solid"/>
                      <a:round/>
                      <a:headEnd type="none" w="med" len="med"/>
                      <a:tailEnd type="none" w="med" len="med"/>
                    </a:lnR>
                    <a:lnT w="12700" cap="flat" cmpd="sng" algn="ctr">
                      <a:solidFill>
                        <a:srgbClr val="E9C46A"/>
                      </a:solidFill>
                      <a:prstDash val="solid"/>
                      <a:round/>
                      <a:headEnd type="none" w="med" len="med"/>
                      <a:tailEnd type="none" w="med" len="med"/>
                    </a:lnT>
                    <a:lnB w="12700" cap="flat" cmpd="sng" algn="ctr">
                      <a:solidFill>
                        <a:srgbClr val="E9C46A"/>
                      </a:solidFill>
                      <a:prstDash val="solid"/>
                      <a:round/>
                      <a:headEnd type="none" w="med" len="med"/>
                      <a:tailEnd type="none" w="med" len="med"/>
                    </a:lnB>
                    <a:lnTlToBr w="12700" cmpd="sng">
                      <a:noFill/>
                      <a:prstDash val="solid"/>
                    </a:lnTlToBr>
                    <a:lnBlToTr w="12700" cmpd="sng">
                      <a:noFill/>
                      <a:prstDash val="solid"/>
                    </a:lnBlToTr>
                    <a:solidFill>
                      <a:srgbClr val="F5E5BD"/>
                    </a:solidFill>
                  </a:tcPr>
                </a:tc>
                <a:tc>
                  <a:txBody>
                    <a:bodyPr/>
                    <a:lstStyle/>
                    <a:p>
                      <a:pPr>
                        <a:lnSpc>
                          <a:spcPct val="107000"/>
                        </a:lnSpc>
                        <a:spcAft>
                          <a:spcPts val="800"/>
                        </a:spcAft>
                      </a:pPr>
                      <a:r>
                        <a:rPr lang="en-GB" sz="1600" kern="100" noProof="0" dirty="0">
                          <a:effectLst/>
                          <a:latin typeface="Calibri" panose="020F0502020204030204" pitchFamily="34" charset="0"/>
                          <a:ea typeface="Calibri" panose="020F0502020204030204" pitchFamily="34" charset="0"/>
                        </a:rPr>
                        <a:t>Ownership/ tenancy before displacement</a:t>
                      </a:r>
                    </a:p>
                  </a:txBody>
                  <a:tcPr marL="107950" marR="107950" marT="71755" marB="71755" anchor="ctr">
                    <a:lnL w="12700" cap="flat" cmpd="sng" algn="ctr">
                      <a:solidFill>
                        <a:srgbClr val="E9C46A"/>
                      </a:solidFill>
                      <a:prstDash val="solid"/>
                      <a:round/>
                      <a:headEnd type="none" w="med" len="med"/>
                      <a:tailEnd type="none" w="med" len="med"/>
                    </a:lnL>
                    <a:lnR w="12700" cap="flat" cmpd="sng" algn="ctr">
                      <a:solidFill>
                        <a:srgbClr val="E9C46A"/>
                      </a:solidFill>
                      <a:prstDash val="solid"/>
                      <a:round/>
                      <a:headEnd type="none" w="med" len="med"/>
                      <a:tailEnd type="none" w="med" len="med"/>
                    </a:lnR>
                    <a:lnT w="12700" cap="flat" cmpd="sng" algn="ctr">
                      <a:solidFill>
                        <a:srgbClr val="E9C46A"/>
                      </a:solidFill>
                      <a:prstDash val="solid"/>
                      <a:round/>
                      <a:headEnd type="none" w="med" len="med"/>
                      <a:tailEnd type="none" w="med" len="med"/>
                    </a:lnT>
                    <a:lnB w="12700" cap="flat" cmpd="sng" algn="ctr">
                      <a:solidFill>
                        <a:srgbClr val="E9C46A"/>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342900" lvl="0" indent="-342900">
                        <a:lnSpc>
                          <a:spcPct val="107000"/>
                        </a:lnSpc>
                        <a:buFont typeface="Calibri" panose="020F0502020204030204" pitchFamily="34" charset="0"/>
                        <a:buChar char="•"/>
                      </a:pPr>
                      <a:r>
                        <a:rPr lang="en-CH" sz="1600" kern="100" dirty="0">
                          <a:effectLst/>
                          <a:latin typeface="Calibri" panose="020F0502020204030204" pitchFamily="34" charset="0"/>
                          <a:ea typeface="Calibri" panose="020F0502020204030204" pitchFamily="34" charset="0"/>
                        </a:rPr>
                        <a:t>I</a:t>
                      </a:r>
                      <a:r>
                        <a:rPr lang="en-US" sz="1600" kern="100" dirty="0">
                          <a:effectLst/>
                          <a:latin typeface="Calibri" panose="020F0502020204030204" pitchFamily="34" charset="0"/>
                          <a:ea typeface="Calibri" panose="020F0502020204030204" pitchFamily="34" charset="0"/>
                        </a:rPr>
                        <a:t>DPs who have achieved a durable solution, have the right to access timely mechanisms to return housing, land or property, regardless of whether they return or seek integration in reception places or if they decide to move to another place. </a:t>
                      </a:r>
                    </a:p>
                    <a:p>
                      <a:pPr marL="342900" lvl="0" indent="-342900">
                        <a:lnSpc>
                          <a:spcPct val="107000"/>
                        </a:lnSpc>
                        <a:spcAft>
                          <a:spcPts val="800"/>
                        </a:spcAft>
                        <a:buFont typeface="Calibri" panose="020F0502020204030204" pitchFamily="34" charset="0"/>
                        <a:buChar char="•"/>
                      </a:pPr>
                      <a:r>
                        <a:rPr lang="en-US" sz="1600" kern="100" dirty="0">
                          <a:effectLst/>
                          <a:latin typeface="Calibri" panose="020F0502020204030204" pitchFamily="34" charset="0"/>
                          <a:ea typeface="Calibri" panose="020F0502020204030204" pitchFamily="34" charset="0"/>
                        </a:rPr>
                        <a:t>This criterion applies not only to residence property, but also to commercial and agricultural property, as well as leases. </a:t>
                      </a:r>
                    </a:p>
                    <a:p>
                      <a:pPr marL="342900" lvl="0" indent="-342900">
                        <a:lnSpc>
                          <a:spcPct val="107000"/>
                        </a:lnSpc>
                        <a:spcAft>
                          <a:spcPts val="800"/>
                        </a:spcAft>
                        <a:buFont typeface="Calibri" panose="020F0502020204030204" pitchFamily="34" charset="0"/>
                        <a:buChar char="•"/>
                      </a:pPr>
                      <a:r>
                        <a:rPr lang="en-US" sz="1600" kern="100" dirty="0">
                          <a:effectLst/>
                          <a:latin typeface="Calibri" panose="020F0502020204030204" pitchFamily="34" charset="0"/>
                          <a:ea typeface="Calibri" panose="020F0502020204030204" pitchFamily="34" charset="0"/>
                        </a:rPr>
                        <a:t>Often violations of property, land or housing rights are the same causes of displacement and constitute one of the greatest challenges to achieve durable solutions. </a:t>
                      </a:r>
                    </a:p>
                    <a:p>
                      <a:pPr marL="342900" lvl="0" indent="-342900">
                        <a:lnSpc>
                          <a:spcPct val="107000"/>
                        </a:lnSpc>
                        <a:spcAft>
                          <a:spcPts val="800"/>
                        </a:spcAft>
                        <a:buFont typeface="Calibri" panose="020F0502020204030204" pitchFamily="34" charset="0"/>
                        <a:buChar char="•"/>
                      </a:pPr>
                      <a:r>
                        <a:rPr lang="en-US" sz="1600" kern="100" dirty="0">
                          <a:effectLst/>
                          <a:latin typeface="Calibri" panose="020F0502020204030204" pitchFamily="34" charset="0"/>
                          <a:ea typeface="Calibri" panose="020F0502020204030204" pitchFamily="34" charset="0"/>
                        </a:rPr>
                        <a:t>These sub-themes should be </a:t>
                      </a:r>
                      <a:r>
                        <a:rPr lang="en-US" sz="1600" kern="100" dirty="0" err="1">
                          <a:effectLst/>
                          <a:latin typeface="Calibri" panose="020F0502020204030204" pitchFamily="34" charset="0"/>
                          <a:ea typeface="Calibri" panose="020F0502020204030204" pitchFamily="34" charset="0"/>
                        </a:rPr>
                        <a:t>analysed</a:t>
                      </a:r>
                      <a:r>
                        <a:rPr lang="en-US" sz="1600" kern="100" dirty="0">
                          <a:effectLst/>
                          <a:latin typeface="Calibri" panose="020F0502020204030204" pitchFamily="34" charset="0"/>
                          <a:ea typeface="Calibri" panose="020F0502020204030204" pitchFamily="34" charset="0"/>
                        </a:rPr>
                        <a:t> in conjunction with the sub-theme of housing and tenure security</a:t>
                      </a:r>
                      <a:endParaRPr lang="en-CH" sz="1600" kern="100" dirty="0">
                        <a:effectLst/>
                        <a:latin typeface="Calibri" panose="020F0502020204030204" pitchFamily="34" charset="0"/>
                        <a:ea typeface="Calibri" panose="020F0502020204030204" pitchFamily="34" charset="0"/>
                      </a:endParaRPr>
                    </a:p>
                  </a:txBody>
                  <a:tcPr marL="107950" marR="107950" marT="71755" marB="71755" anchor="ctr">
                    <a:lnL w="12700" cap="flat" cmpd="sng" algn="ctr">
                      <a:solidFill>
                        <a:srgbClr val="E9C46A"/>
                      </a:solidFill>
                      <a:prstDash val="solid"/>
                      <a:round/>
                      <a:headEnd type="none" w="med" len="med"/>
                      <a:tailEnd type="none" w="med" len="med"/>
                    </a:lnL>
                    <a:lnR w="12700" cap="flat" cmpd="sng" algn="ctr">
                      <a:solidFill>
                        <a:srgbClr val="E9C46A"/>
                      </a:solidFill>
                      <a:prstDash val="solid"/>
                      <a:round/>
                      <a:headEnd type="none" w="med" len="med"/>
                      <a:tailEnd type="none" w="med" len="med"/>
                    </a:lnR>
                    <a:lnT w="12700" cap="flat" cmpd="sng" algn="ctr">
                      <a:solidFill>
                        <a:srgbClr val="E9C46A"/>
                      </a:solidFill>
                      <a:prstDash val="solid"/>
                      <a:round/>
                      <a:headEnd type="none" w="med" len="med"/>
                      <a:tailEnd type="none" w="med" len="med"/>
                    </a:lnT>
                    <a:lnB w="12700" cap="flat" cmpd="sng" algn="ctr">
                      <a:solidFill>
                        <a:srgbClr val="E9C46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66041574"/>
                  </a:ext>
                </a:extLst>
              </a:tr>
              <a:tr h="2035159">
                <a:tc vMerge="1">
                  <a:txBody>
                    <a:bodyPr/>
                    <a:lstStyle/>
                    <a:p>
                      <a:endParaRPr lang="en-CH"/>
                    </a:p>
                  </a:txBody>
                  <a:tcPr>
                    <a:lnT w="12700" cap="flat" cmpd="sng" algn="ctr">
                      <a:solidFill>
                        <a:srgbClr val="734F5A"/>
                      </a:solidFill>
                      <a:prstDash val="solid"/>
                      <a:round/>
                      <a:headEnd type="none" w="med" len="med"/>
                      <a:tailEnd type="none" w="med" len="med"/>
                    </a:lnT>
                  </a:tcPr>
                </a:tc>
                <a:tc>
                  <a:txBody>
                    <a:bodyPr/>
                    <a:lstStyle/>
                    <a:p>
                      <a:pPr>
                        <a:lnSpc>
                          <a:spcPct val="107000"/>
                        </a:lnSpc>
                        <a:spcAft>
                          <a:spcPts val="800"/>
                        </a:spcAft>
                      </a:pPr>
                      <a:r>
                        <a:rPr lang="en-US" sz="1600" kern="100" dirty="0">
                          <a:effectLst/>
                          <a:latin typeface="Calibri" panose="020F0502020204030204" pitchFamily="34" charset="0"/>
                          <a:ea typeface="Calibri" panose="020F0502020204030204" pitchFamily="34" charset="0"/>
                        </a:rPr>
                        <a:t>Access to mechanisms for housing land and property (HLP) restitution/ compensation </a:t>
                      </a:r>
                      <a:endParaRPr lang="en-CH" sz="1600" kern="100" dirty="0">
                        <a:effectLst/>
                        <a:latin typeface="Calibri" panose="020F0502020204030204" pitchFamily="34" charset="0"/>
                        <a:ea typeface="Calibri" panose="020F0502020204030204" pitchFamily="34" charset="0"/>
                      </a:endParaRPr>
                    </a:p>
                  </a:txBody>
                  <a:tcPr marL="107950" marR="107950" marT="71755" marB="71755" anchor="ctr">
                    <a:lnL w="12700" cap="flat" cmpd="sng" algn="ctr">
                      <a:solidFill>
                        <a:srgbClr val="E9C46A"/>
                      </a:solidFill>
                      <a:prstDash val="solid"/>
                      <a:round/>
                      <a:headEnd type="none" w="med" len="med"/>
                      <a:tailEnd type="none" w="med" len="med"/>
                    </a:lnL>
                    <a:lnR w="12700" cap="flat" cmpd="sng" algn="ctr">
                      <a:solidFill>
                        <a:srgbClr val="E9C46A"/>
                      </a:solidFill>
                      <a:prstDash val="solid"/>
                      <a:round/>
                      <a:headEnd type="none" w="med" len="med"/>
                      <a:tailEnd type="none" w="med" len="med"/>
                    </a:lnR>
                    <a:lnT w="12700" cap="flat" cmpd="sng" algn="ctr">
                      <a:solidFill>
                        <a:srgbClr val="E9C46A"/>
                      </a:solidFill>
                      <a:prstDash val="solid"/>
                      <a:round/>
                      <a:headEnd type="none" w="med" len="med"/>
                      <a:tailEnd type="none" w="med" len="med"/>
                    </a:lnT>
                    <a:lnB w="12700" cap="flat" cmpd="sng" algn="ctr">
                      <a:solidFill>
                        <a:srgbClr val="E9C46A"/>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CH"/>
                    </a:p>
                  </a:txBody>
                  <a:tcPr>
                    <a:lnL w="12700" cap="flat" cmpd="sng" algn="ctr">
                      <a:solidFill>
                        <a:srgbClr val="734F5A"/>
                      </a:solidFill>
                      <a:prstDash val="solid"/>
                      <a:round/>
                      <a:headEnd type="none" w="med" len="med"/>
                      <a:tailEnd type="none" w="med" len="med"/>
                    </a:lnL>
                    <a:lnT w="12700" cap="flat" cmpd="sng" algn="ctr">
                      <a:solidFill>
                        <a:srgbClr val="734F5A"/>
                      </a:solidFill>
                      <a:prstDash val="solid"/>
                      <a:round/>
                      <a:headEnd type="none" w="med" len="med"/>
                      <a:tailEnd type="none" w="med" len="med"/>
                    </a:lnT>
                  </a:tcPr>
                </a:tc>
                <a:extLst>
                  <a:ext uri="{0D108BD9-81ED-4DB2-BD59-A6C34878D82A}">
                    <a16:rowId xmlns:a16="http://schemas.microsoft.com/office/drawing/2014/main" val="2621665764"/>
                  </a:ext>
                </a:extLst>
              </a:tr>
            </a:tbl>
          </a:graphicData>
        </a:graphic>
      </p:graphicFrame>
      <p:pic>
        <p:nvPicPr>
          <p:cNvPr id="12" name="Graphic 11" descr="House with solid fill">
            <a:extLst>
              <a:ext uri="{FF2B5EF4-FFF2-40B4-BE49-F238E27FC236}">
                <a16:creationId xmlns:a16="http://schemas.microsoft.com/office/drawing/2014/main" id="{B3184294-17D3-2767-0659-5BDEE4DC227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39400" y="570706"/>
            <a:ext cx="914400" cy="914400"/>
          </a:xfrm>
          <a:prstGeom prst="rect">
            <a:avLst/>
          </a:prstGeom>
        </p:spPr>
      </p:pic>
    </p:spTree>
    <p:extLst>
      <p:ext uri="{BB962C8B-B14F-4D97-AF65-F5344CB8AC3E}">
        <p14:creationId xmlns:p14="http://schemas.microsoft.com/office/powerpoint/2010/main" val="32870347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FB75E-553E-9274-F95A-FA1D0B9CEA8F}"/>
              </a:ext>
            </a:extLst>
          </p:cNvPr>
          <p:cNvSpPr>
            <a:spLocks noGrp="1"/>
          </p:cNvSpPr>
          <p:nvPr>
            <p:ph type="title"/>
          </p:nvPr>
        </p:nvSpPr>
        <p:spPr>
          <a:xfrm>
            <a:off x="838200" y="365125"/>
            <a:ext cx="9601200" cy="1325563"/>
          </a:xfrm>
        </p:spPr>
        <p:txBody>
          <a:bodyPr>
            <a:normAutofit fontScale="90000"/>
          </a:bodyPr>
          <a:lstStyle/>
          <a:p>
            <a:r>
              <a:rPr lang="en-US" sz="6700" b="1" dirty="0">
                <a:solidFill>
                  <a:srgbClr val="C05761"/>
                </a:solidFill>
              </a:rPr>
              <a:t>5. </a:t>
            </a:r>
            <a:r>
              <a:rPr lang="en-US" sz="4900" dirty="0"/>
              <a:t>Access to and Replacement of Personal Documentation</a:t>
            </a:r>
            <a:endParaRPr lang="en-CH" dirty="0"/>
          </a:p>
        </p:txBody>
      </p:sp>
      <p:graphicFrame>
        <p:nvGraphicFramePr>
          <p:cNvPr id="5" name="Content Placeholder 5">
            <a:extLst>
              <a:ext uri="{FF2B5EF4-FFF2-40B4-BE49-F238E27FC236}">
                <a16:creationId xmlns:a16="http://schemas.microsoft.com/office/drawing/2014/main" id="{0D545845-D786-FF9B-6A42-538233691912}"/>
              </a:ext>
            </a:extLst>
          </p:cNvPr>
          <p:cNvGraphicFramePr>
            <a:graphicFrameLocks/>
          </p:cNvGraphicFramePr>
          <p:nvPr>
            <p:extLst>
              <p:ext uri="{D42A27DB-BD31-4B8C-83A1-F6EECF244321}">
                <p14:modId xmlns:p14="http://schemas.microsoft.com/office/powerpoint/2010/main" val="522186697"/>
              </p:ext>
            </p:extLst>
          </p:nvPr>
        </p:nvGraphicFramePr>
        <p:xfrm>
          <a:off x="838199" y="1825626"/>
          <a:ext cx="10515601" cy="4351339"/>
        </p:xfrm>
        <a:graphic>
          <a:graphicData uri="http://schemas.openxmlformats.org/drawingml/2006/table">
            <a:tbl>
              <a:tblPr firstRow="1" firstCol="1" bandRow="1"/>
              <a:tblGrid>
                <a:gridCol w="1697737">
                  <a:extLst>
                    <a:ext uri="{9D8B030D-6E8A-4147-A177-3AD203B41FA5}">
                      <a16:colId xmlns:a16="http://schemas.microsoft.com/office/drawing/2014/main" val="2813856835"/>
                    </a:ext>
                  </a:extLst>
                </a:gridCol>
                <a:gridCol w="3133344">
                  <a:extLst>
                    <a:ext uri="{9D8B030D-6E8A-4147-A177-3AD203B41FA5}">
                      <a16:colId xmlns:a16="http://schemas.microsoft.com/office/drawing/2014/main" val="1746890944"/>
                    </a:ext>
                  </a:extLst>
                </a:gridCol>
                <a:gridCol w="5684520">
                  <a:extLst>
                    <a:ext uri="{9D8B030D-6E8A-4147-A177-3AD203B41FA5}">
                      <a16:colId xmlns:a16="http://schemas.microsoft.com/office/drawing/2014/main" val="410451556"/>
                    </a:ext>
                  </a:extLst>
                </a:gridCol>
              </a:tblGrid>
              <a:tr h="489255">
                <a:tc>
                  <a:txBody>
                    <a:bodyPr/>
                    <a:lstStyle/>
                    <a:p>
                      <a:pPr>
                        <a:lnSpc>
                          <a:spcPct val="107000"/>
                        </a:lnSpc>
                        <a:spcAft>
                          <a:spcPts val="800"/>
                        </a:spcAft>
                      </a:pPr>
                      <a:r>
                        <a:rPr lang="en-CH" sz="1600" b="1" kern="100" dirty="0">
                          <a:effectLst/>
                          <a:latin typeface="Calibri" panose="020F0502020204030204" pitchFamily="34" charset="0"/>
                          <a:ea typeface="Calibri" panose="020F0502020204030204" pitchFamily="34" charset="0"/>
                        </a:rPr>
                        <a:t>Criteria</a:t>
                      </a:r>
                    </a:p>
                  </a:txBody>
                  <a:tcPr marL="107950" marR="107950" marT="71755" marB="71755" anchor="ctr">
                    <a:lnL w="12700" cap="flat" cmpd="sng" algn="ctr">
                      <a:solidFill>
                        <a:srgbClr val="C05761"/>
                      </a:solidFill>
                      <a:prstDash val="solid"/>
                      <a:round/>
                      <a:headEnd type="none" w="med" len="med"/>
                      <a:tailEnd type="none" w="med" len="med"/>
                    </a:lnL>
                    <a:lnR w="12700" cap="flat" cmpd="sng" algn="ctr">
                      <a:solidFill>
                        <a:srgbClr val="C05761"/>
                      </a:solidFill>
                      <a:prstDash val="solid"/>
                      <a:round/>
                      <a:headEnd type="none" w="med" len="med"/>
                      <a:tailEnd type="none" w="med" len="med"/>
                    </a:lnR>
                    <a:lnT w="12700" cap="flat" cmpd="sng" algn="ctr">
                      <a:solidFill>
                        <a:srgbClr val="C05761"/>
                      </a:solidFill>
                      <a:prstDash val="solid"/>
                      <a:round/>
                      <a:headEnd type="none" w="med" len="med"/>
                      <a:tailEnd type="none" w="med" len="med"/>
                    </a:lnT>
                    <a:lnB w="12700" cap="flat" cmpd="sng" algn="ctr">
                      <a:solidFill>
                        <a:srgbClr val="C05761"/>
                      </a:solidFill>
                      <a:prstDash val="solid"/>
                      <a:round/>
                      <a:headEnd type="none" w="med" len="med"/>
                      <a:tailEnd type="none" w="med" len="med"/>
                    </a:lnB>
                    <a:lnTlToBr w="12700" cmpd="sng">
                      <a:noFill/>
                      <a:prstDash val="solid"/>
                    </a:lnTlToBr>
                    <a:lnBlToTr w="12700" cmpd="sng">
                      <a:noFill/>
                      <a:prstDash val="solid"/>
                    </a:lnBlToTr>
                    <a:solidFill>
                      <a:srgbClr val="D48C93"/>
                    </a:solidFill>
                  </a:tcPr>
                </a:tc>
                <a:tc>
                  <a:txBody>
                    <a:bodyPr/>
                    <a:lstStyle/>
                    <a:p>
                      <a:pPr>
                        <a:lnSpc>
                          <a:spcPct val="107000"/>
                        </a:lnSpc>
                        <a:spcAft>
                          <a:spcPts val="800"/>
                        </a:spcAft>
                      </a:pPr>
                      <a:r>
                        <a:rPr lang="en-CH" sz="1600" b="1" kern="100" dirty="0">
                          <a:effectLst/>
                          <a:latin typeface="Calibri" panose="020F0502020204030204" pitchFamily="34" charset="0"/>
                          <a:ea typeface="Calibri" panose="020F0502020204030204" pitchFamily="34" charset="0"/>
                        </a:rPr>
                        <a:t>Sub-Criteria</a:t>
                      </a:r>
                    </a:p>
                  </a:txBody>
                  <a:tcPr marL="107950" marR="107950" marT="71755" marB="71755" anchor="ctr">
                    <a:lnL w="12700" cap="flat" cmpd="sng" algn="ctr">
                      <a:solidFill>
                        <a:srgbClr val="C05761"/>
                      </a:solidFill>
                      <a:prstDash val="solid"/>
                      <a:round/>
                      <a:headEnd type="none" w="med" len="med"/>
                      <a:tailEnd type="none" w="med" len="med"/>
                    </a:lnL>
                    <a:lnR w="12700" cap="flat" cmpd="sng" algn="ctr">
                      <a:solidFill>
                        <a:srgbClr val="C05761"/>
                      </a:solidFill>
                      <a:prstDash val="solid"/>
                      <a:round/>
                      <a:headEnd type="none" w="med" len="med"/>
                      <a:tailEnd type="none" w="med" len="med"/>
                    </a:lnR>
                    <a:lnT w="12700" cap="flat" cmpd="sng" algn="ctr">
                      <a:solidFill>
                        <a:srgbClr val="C05761"/>
                      </a:solidFill>
                      <a:prstDash val="solid"/>
                      <a:round/>
                      <a:headEnd type="none" w="med" len="med"/>
                      <a:tailEnd type="none" w="med" len="med"/>
                    </a:lnT>
                    <a:lnB w="12700" cap="flat" cmpd="sng" algn="ctr">
                      <a:solidFill>
                        <a:srgbClr val="C05761"/>
                      </a:solidFill>
                      <a:prstDash val="solid"/>
                      <a:round/>
                      <a:headEnd type="none" w="med" len="med"/>
                      <a:tailEnd type="none" w="med" len="med"/>
                    </a:lnB>
                    <a:lnTlToBr w="12700" cmpd="sng">
                      <a:noFill/>
                      <a:prstDash val="solid"/>
                    </a:lnTlToBr>
                    <a:lnBlToTr w="12700" cmpd="sng">
                      <a:noFill/>
                      <a:prstDash val="solid"/>
                    </a:lnBlToTr>
                    <a:solidFill>
                      <a:srgbClr val="D48C93"/>
                    </a:solidFill>
                  </a:tcPr>
                </a:tc>
                <a:tc>
                  <a:txBody>
                    <a:bodyPr/>
                    <a:lstStyle/>
                    <a:p>
                      <a:pPr>
                        <a:lnSpc>
                          <a:spcPct val="107000"/>
                        </a:lnSpc>
                        <a:spcAft>
                          <a:spcPts val="800"/>
                        </a:spcAft>
                      </a:pPr>
                      <a:r>
                        <a:rPr lang="en-CH" sz="1600" b="1" kern="100" dirty="0">
                          <a:effectLst/>
                          <a:latin typeface="Calibri" panose="020F0502020204030204" pitchFamily="34" charset="0"/>
                          <a:ea typeface="Calibri" panose="020F0502020204030204" pitchFamily="34" charset="0"/>
                        </a:rPr>
                        <a:t>Why is it important for lasting solutions</a:t>
                      </a:r>
                    </a:p>
                  </a:txBody>
                  <a:tcPr marL="107950" marR="107950" marT="71755" marB="71755" anchor="ctr">
                    <a:lnL w="12700" cap="flat" cmpd="sng" algn="ctr">
                      <a:solidFill>
                        <a:srgbClr val="C05761"/>
                      </a:solidFill>
                      <a:prstDash val="solid"/>
                      <a:round/>
                      <a:headEnd type="none" w="med" len="med"/>
                      <a:tailEnd type="none" w="med" len="med"/>
                    </a:lnL>
                    <a:lnR w="12700" cap="flat" cmpd="sng" algn="ctr">
                      <a:solidFill>
                        <a:srgbClr val="C05761"/>
                      </a:solidFill>
                      <a:prstDash val="solid"/>
                      <a:round/>
                      <a:headEnd type="none" w="med" len="med"/>
                      <a:tailEnd type="none" w="med" len="med"/>
                    </a:lnR>
                    <a:lnT w="12700" cap="flat" cmpd="sng" algn="ctr">
                      <a:solidFill>
                        <a:srgbClr val="C05761"/>
                      </a:solidFill>
                      <a:prstDash val="solid"/>
                      <a:round/>
                      <a:headEnd type="none" w="med" len="med"/>
                      <a:tailEnd type="none" w="med" len="med"/>
                    </a:lnT>
                    <a:lnB w="12700" cap="flat" cmpd="sng" algn="ctr">
                      <a:solidFill>
                        <a:srgbClr val="C05761"/>
                      </a:solidFill>
                      <a:prstDash val="solid"/>
                      <a:round/>
                      <a:headEnd type="none" w="med" len="med"/>
                      <a:tailEnd type="none" w="med" len="med"/>
                    </a:lnB>
                    <a:lnTlToBr w="12700" cmpd="sng">
                      <a:noFill/>
                      <a:prstDash val="solid"/>
                    </a:lnTlToBr>
                    <a:lnBlToTr w="12700" cmpd="sng">
                      <a:noFill/>
                      <a:prstDash val="solid"/>
                    </a:lnBlToTr>
                    <a:solidFill>
                      <a:srgbClr val="D48C93"/>
                    </a:solidFill>
                  </a:tcPr>
                </a:tc>
                <a:extLst>
                  <a:ext uri="{0D108BD9-81ED-4DB2-BD59-A6C34878D82A}">
                    <a16:rowId xmlns:a16="http://schemas.microsoft.com/office/drawing/2014/main" val="623230043"/>
                  </a:ext>
                </a:extLst>
              </a:tr>
              <a:tr h="1184149">
                <a:tc rowSpan="3">
                  <a:txBody>
                    <a:bodyPr/>
                    <a:lstStyle/>
                    <a:p>
                      <a:pPr>
                        <a:lnSpc>
                          <a:spcPct val="107000"/>
                        </a:lnSpc>
                        <a:spcAft>
                          <a:spcPts val="800"/>
                        </a:spcAft>
                      </a:pPr>
                      <a:r>
                        <a:rPr lang="en-US" sz="1600" b="1" kern="100" dirty="0">
                          <a:effectLst/>
                          <a:latin typeface="Calibri" panose="020F0502020204030204" pitchFamily="34" charset="0"/>
                          <a:ea typeface="Calibri" panose="020F0502020204030204" pitchFamily="34" charset="0"/>
                        </a:rPr>
                        <a:t>Access to and replacement of personal documentation</a:t>
                      </a:r>
                      <a:r>
                        <a:rPr lang="en-CH" sz="1600" b="1" kern="100" dirty="0">
                          <a:effectLst/>
                          <a:latin typeface="Calibri" panose="020F0502020204030204" pitchFamily="34" charset="0"/>
                          <a:ea typeface="Calibri" panose="020F0502020204030204" pitchFamily="34" charset="0"/>
                        </a:rPr>
                        <a:t>.</a:t>
                      </a:r>
                    </a:p>
                  </a:txBody>
                  <a:tcPr marL="107950" marR="107950" marT="71755" marB="71755" anchor="ctr">
                    <a:lnL w="12700" cap="flat" cmpd="sng" algn="ctr">
                      <a:solidFill>
                        <a:srgbClr val="C05761"/>
                      </a:solidFill>
                      <a:prstDash val="solid"/>
                      <a:round/>
                      <a:headEnd type="none" w="med" len="med"/>
                      <a:tailEnd type="none" w="med" len="med"/>
                    </a:lnL>
                    <a:lnR w="12700" cap="flat" cmpd="sng" algn="ctr">
                      <a:solidFill>
                        <a:srgbClr val="C05761"/>
                      </a:solidFill>
                      <a:prstDash val="solid"/>
                      <a:round/>
                      <a:headEnd type="none" w="med" len="med"/>
                      <a:tailEnd type="none" w="med" len="med"/>
                    </a:lnR>
                    <a:lnT w="12700" cap="flat" cmpd="sng" algn="ctr">
                      <a:solidFill>
                        <a:srgbClr val="C05761"/>
                      </a:solidFill>
                      <a:prstDash val="solid"/>
                      <a:round/>
                      <a:headEnd type="none" w="med" len="med"/>
                      <a:tailEnd type="none" w="med" len="med"/>
                    </a:lnT>
                    <a:lnB w="12700" cap="flat" cmpd="sng" algn="ctr">
                      <a:solidFill>
                        <a:srgbClr val="C05761"/>
                      </a:solidFill>
                      <a:prstDash val="solid"/>
                      <a:round/>
                      <a:headEnd type="none" w="med" len="med"/>
                      <a:tailEnd type="none" w="med" len="med"/>
                    </a:lnB>
                    <a:lnTlToBr w="12700" cmpd="sng">
                      <a:noFill/>
                      <a:prstDash val="solid"/>
                    </a:lnTlToBr>
                    <a:lnBlToTr w="12700" cmpd="sng">
                      <a:noFill/>
                      <a:prstDash val="solid"/>
                    </a:lnBlToTr>
                    <a:solidFill>
                      <a:srgbClr val="EDCFD2"/>
                    </a:solidFill>
                  </a:tcPr>
                </a:tc>
                <a:tc>
                  <a:txBody>
                    <a:bodyPr/>
                    <a:lstStyle/>
                    <a:p>
                      <a:pPr>
                        <a:lnSpc>
                          <a:spcPct val="107000"/>
                        </a:lnSpc>
                        <a:spcAft>
                          <a:spcPts val="800"/>
                        </a:spcAft>
                      </a:pPr>
                      <a:r>
                        <a:rPr lang="en-US" sz="1600" dirty="0"/>
                        <a:t>Possession of IDs and other personal documents </a:t>
                      </a:r>
                      <a:endParaRPr lang="en-CH" sz="1600" kern="100" dirty="0">
                        <a:effectLst/>
                        <a:latin typeface="Calibri" panose="020F0502020204030204" pitchFamily="34" charset="0"/>
                        <a:ea typeface="Calibri" panose="020F0502020204030204" pitchFamily="34" charset="0"/>
                      </a:endParaRPr>
                    </a:p>
                  </a:txBody>
                  <a:tcPr marL="107950" marR="107950" marT="71755" marB="71755" anchor="ctr">
                    <a:lnL w="12700" cap="flat" cmpd="sng" algn="ctr">
                      <a:solidFill>
                        <a:srgbClr val="C05761"/>
                      </a:solidFill>
                      <a:prstDash val="solid"/>
                      <a:round/>
                      <a:headEnd type="none" w="med" len="med"/>
                      <a:tailEnd type="none" w="med" len="med"/>
                    </a:lnL>
                    <a:lnR w="12700" cap="flat" cmpd="sng" algn="ctr">
                      <a:solidFill>
                        <a:srgbClr val="C05761"/>
                      </a:solidFill>
                      <a:prstDash val="solid"/>
                      <a:round/>
                      <a:headEnd type="none" w="med" len="med"/>
                      <a:tailEnd type="none" w="med" len="med"/>
                    </a:lnR>
                    <a:lnT w="12700" cap="flat" cmpd="sng" algn="ctr">
                      <a:solidFill>
                        <a:srgbClr val="C05761"/>
                      </a:solidFill>
                      <a:prstDash val="solid"/>
                      <a:round/>
                      <a:headEnd type="none" w="med" len="med"/>
                      <a:tailEnd type="none" w="med" len="med"/>
                    </a:lnT>
                    <a:lnB w="12700" cap="flat" cmpd="sng" algn="ctr">
                      <a:solidFill>
                        <a:srgbClr val="C0576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marL="342900" lvl="0" indent="-342900">
                        <a:lnSpc>
                          <a:spcPct val="107000"/>
                        </a:lnSpc>
                        <a:buFont typeface="Calibri" panose="020F0502020204030204" pitchFamily="34" charset="0"/>
                        <a:buChar char="•"/>
                      </a:pPr>
                      <a:r>
                        <a:rPr lang="en-US" sz="1600" dirty="0"/>
                        <a:t>During the displacement it is common to lose documents necessary to exercise and enjoy legal rights such as passports, identification documents, birth certificates, electoral cards, school or university records, professional or academic certificates, social security cards, etc. </a:t>
                      </a:r>
                    </a:p>
                    <a:p>
                      <a:pPr marL="0" lvl="0" indent="0">
                        <a:lnSpc>
                          <a:spcPct val="107000"/>
                        </a:lnSpc>
                        <a:buFont typeface="Calibri" panose="020F0502020204030204" pitchFamily="34" charset="0"/>
                        <a:buNone/>
                      </a:pPr>
                      <a:endParaRPr lang="en-US" sz="1400" dirty="0"/>
                    </a:p>
                    <a:p>
                      <a:pPr marL="342900" lvl="0" indent="-342900">
                        <a:lnSpc>
                          <a:spcPct val="107000"/>
                        </a:lnSpc>
                        <a:buFont typeface="Calibri" panose="020F0502020204030204" pitchFamily="34" charset="0"/>
                        <a:buChar char="•"/>
                      </a:pPr>
                      <a:r>
                        <a:rPr lang="en-US" sz="1600" dirty="0"/>
                        <a:t>In some contexts it is very difficult to obtain a replacement of personal documentation and the IDP is required to return to the place from which it was displaced. </a:t>
                      </a:r>
                    </a:p>
                    <a:p>
                      <a:pPr marL="0" lvl="0" indent="0">
                        <a:lnSpc>
                          <a:spcPct val="107000"/>
                        </a:lnSpc>
                        <a:buFont typeface="Calibri" panose="020F0502020204030204" pitchFamily="34" charset="0"/>
                        <a:buNone/>
                      </a:pPr>
                      <a:endParaRPr lang="en-US" sz="1400" dirty="0"/>
                    </a:p>
                    <a:p>
                      <a:pPr marL="342900" lvl="0" indent="-342900">
                        <a:lnSpc>
                          <a:spcPct val="107000"/>
                        </a:lnSpc>
                        <a:buFont typeface="Calibri" panose="020F0502020204030204" pitchFamily="34" charset="0"/>
                        <a:buChar char="•"/>
                      </a:pPr>
                      <a:r>
                        <a:rPr lang="en-US" sz="1600" dirty="0"/>
                        <a:t>In other cases, IDPs have never owned or processed documentation of this type. </a:t>
                      </a:r>
                      <a:endParaRPr lang="en-CH" sz="1600" kern="100" dirty="0">
                        <a:effectLst/>
                        <a:latin typeface="Calibri" panose="020F0502020204030204" pitchFamily="34" charset="0"/>
                        <a:ea typeface="Calibri" panose="020F0502020204030204" pitchFamily="34" charset="0"/>
                      </a:endParaRPr>
                    </a:p>
                  </a:txBody>
                  <a:tcPr marL="107950" marR="107950" marT="71755" marB="71755" anchor="ctr">
                    <a:lnL w="12700" cap="flat" cmpd="sng" algn="ctr">
                      <a:solidFill>
                        <a:srgbClr val="C05761"/>
                      </a:solidFill>
                      <a:prstDash val="solid"/>
                      <a:round/>
                      <a:headEnd type="none" w="med" len="med"/>
                      <a:tailEnd type="none" w="med" len="med"/>
                    </a:lnL>
                    <a:lnR w="12700" cap="flat" cmpd="sng" algn="ctr">
                      <a:solidFill>
                        <a:srgbClr val="C05761"/>
                      </a:solidFill>
                      <a:prstDash val="solid"/>
                      <a:round/>
                      <a:headEnd type="none" w="med" len="med"/>
                      <a:tailEnd type="none" w="med" len="med"/>
                    </a:lnR>
                    <a:lnT w="12700" cap="flat" cmpd="sng" algn="ctr">
                      <a:solidFill>
                        <a:srgbClr val="C05761"/>
                      </a:solidFill>
                      <a:prstDash val="solid"/>
                      <a:round/>
                      <a:headEnd type="none" w="med" len="med"/>
                      <a:tailEnd type="none" w="med" len="med"/>
                    </a:lnT>
                    <a:lnB w="12700" cap="flat" cmpd="sng" algn="ctr">
                      <a:solidFill>
                        <a:srgbClr val="C0576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66041574"/>
                  </a:ext>
                </a:extLst>
              </a:tr>
              <a:tr h="1324736">
                <a:tc vMerge="1">
                  <a:txBody>
                    <a:bodyPr/>
                    <a:lstStyle/>
                    <a:p>
                      <a:endParaRPr lang="en-CH"/>
                    </a:p>
                  </a:txBody>
                  <a:tcPr/>
                </a:tc>
                <a:tc>
                  <a:txBody>
                    <a:bodyPr/>
                    <a:lstStyle/>
                    <a:p>
                      <a:pPr>
                        <a:lnSpc>
                          <a:spcPct val="107000"/>
                        </a:lnSpc>
                        <a:spcAft>
                          <a:spcPts val="800"/>
                        </a:spcAft>
                      </a:pPr>
                      <a:r>
                        <a:rPr lang="en-US" sz="1600" dirty="0"/>
                        <a:t>Incidence of documentation loss and access to replacement</a:t>
                      </a:r>
                      <a:endParaRPr lang="en-CH" sz="1600" kern="100" dirty="0">
                        <a:effectLst/>
                        <a:latin typeface="Calibri" panose="020F0502020204030204" pitchFamily="34" charset="0"/>
                        <a:ea typeface="Calibri" panose="020F0502020204030204" pitchFamily="34" charset="0"/>
                      </a:endParaRPr>
                    </a:p>
                  </a:txBody>
                  <a:tcPr marL="107950" marR="107950" marT="71755" marB="71755" anchor="ctr">
                    <a:lnL w="12700" cap="flat" cmpd="sng" algn="ctr">
                      <a:solidFill>
                        <a:srgbClr val="C05761"/>
                      </a:solidFill>
                      <a:prstDash val="solid"/>
                      <a:round/>
                      <a:headEnd type="none" w="med" len="med"/>
                      <a:tailEnd type="none" w="med" len="med"/>
                    </a:lnL>
                    <a:lnR w="12700" cap="flat" cmpd="sng" algn="ctr">
                      <a:solidFill>
                        <a:srgbClr val="C05761"/>
                      </a:solidFill>
                      <a:prstDash val="solid"/>
                      <a:round/>
                      <a:headEnd type="none" w="med" len="med"/>
                      <a:tailEnd type="none" w="med" len="med"/>
                    </a:lnR>
                    <a:lnT w="12700" cap="flat" cmpd="sng" algn="ctr">
                      <a:solidFill>
                        <a:srgbClr val="C05761"/>
                      </a:solidFill>
                      <a:prstDash val="solid"/>
                      <a:round/>
                      <a:headEnd type="none" w="med" len="med"/>
                      <a:tailEnd type="none" w="med" len="med"/>
                    </a:lnT>
                    <a:lnB w="12700" cap="flat" cmpd="sng" algn="ctr">
                      <a:solidFill>
                        <a:srgbClr val="C0576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CH"/>
                    </a:p>
                  </a:txBody>
                  <a:tcPr/>
                </a:tc>
                <a:extLst>
                  <a:ext uri="{0D108BD9-81ED-4DB2-BD59-A6C34878D82A}">
                    <a16:rowId xmlns:a16="http://schemas.microsoft.com/office/drawing/2014/main" val="3846434764"/>
                  </a:ext>
                </a:extLst>
              </a:tr>
              <a:tr h="1353199">
                <a:tc vMerge="1">
                  <a:txBody>
                    <a:bodyPr/>
                    <a:lstStyle/>
                    <a:p>
                      <a:endParaRPr lang="en-CH"/>
                    </a:p>
                  </a:txBody>
                  <a:tcPr/>
                </a:tc>
                <a:tc>
                  <a:txBody>
                    <a:bodyPr/>
                    <a:lstStyle/>
                    <a:p>
                      <a:pPr>
                        <a:lnSpc>
                          <a:spcPct val="107000"/>
                        </a:lnSpc>
                        <a:spcAft>
                          <a:spcPts val="800"/>
                        </a:spcAft>
                      </a:pPr>
                      <a:r>
                        <a:rPr lang="en-US" sz="1600" dirty="0"/>
                        <a:t>Registrations </a:t>
                      </a:r>
                      <a:endParaRPr lang="en-CH" sz="1600" kern="100" dirty="0">
                        <a:effectLst/>
                        <a:latin typeface="Calibri" panose="020F0502020204030204" pitchFamily="34" charset="0"/>
                        <a:ea typeface="Calibri" panose="020F0502020204030204" pitchFamily="34" charset="0"/>
                      </a:endParaRPr>
                    </a:p>
                  </a:txBody>
                  <a:tcPr marL="107950" marR="107950" marT="71755" marB="71755" anchor="ctr">
                    <a:lnL w="12700" cap="flat" cmpd="sng" algn="ctr">
                      <a:solidFill>
                        <a:srgbClr val="C05761"/>
                      </a:solidFill>
                      <a:prstDash val="solid"/>
                      <a:round/>
                      <a:headEnd type="none" w="med" len="med"/>
                      <a:tailEnd type="none" w="med" len="med"/>
                    </a:lnL>
                    <a:lnR w="12700" cap="flat" cmpd="sng" algn="ctr">
                      <a:solidFill>
                        <a:srgbClr val="C05761"/>
                      </a:solidFill>
                      <a:prstDash val="solid"/>
                      <a:round/>
                      <a:headEnd type="none" w="med" len="med"/>
                      <a:tailEnd type="none" w="med" len="med"/>
                    </a:lnR>
                    <a:lnT w="12700" cap="flat" cmpd="sng" algn="ctr">
                      <a:solidFill>
                        <a:srgbClr val="C05761"/>
                      </a:solidFill>
                      <a:prstDash val="solid"/>
                      <a:round/>
                      <a:headEnd type="none" w="med" len="med"/>
                      <a:tailEnd type="none" w="med" len="med"/>
                    </a:lnT>
                    <a:lnB w="12700" cap="flat" cmpd="sng" algn="ctr">
                      <a:solidFill>
                        <a:srgbClr val="C0576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CH"/>
                    </a:p>
                  </a:txBody>
                  <a:tcPr/>
                </a:tc>
                <a:extLst>
                  <a:ext uri="{0D108BD9-81ED-4DB2-BD59-A6C34878D82A}">
                    <a16:rowId xmlns:a16="http://schemas.microsoft.com/office/drawing/2014/main" val="2621665764"/>
                  </a:ext>
                </a:extLst>
              </a:tr>
            </a:tbl>
          </a:graphicData>
        </a:graphic>
      </p:graphicFrame>
      <p:pic>
        <p:nvPicPr>
          <p:cNvPr id="9" name="Graphic 8" descr="Contract with solid fill">
            <a:extLst>
              <a:ext uri="{FF2B5EF4-FFF2-40B4-BE49-F238E27FC236}">
                <a16:creationId xmlns:a16="http://schemas.microsoft.com/office/drawing/2014/main" id="{B31A00A5-F846-6767-A6FB-B7448817428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9400" y="570706"/>
            <a:ext cx="914400" cy="914400"/>
          </a:xfrm>
          <a:prstGeom prst="rect">
            <a:avLst/>
          </a:prstGeom>
        </p:spPr>
      </p:pic>
    </p:spTree>
    <p:extLst>
      <p:ext uri="{BB962C8B-B14F-4D97-AF65-F5344CB8AC3E}">
        <p14:creationId xmlns:p14="http://schemas.microsoft.com/office/powerpoint/2010/main" val="27947281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FB75E-553E-9274-F95A-FA1D0B9CEA8F}"/>
              </a:ext>
            </a:extLst>
          </p:cNvPr>
          <p:cNvSpPr>
            <a:spLocks noGrp="1"/>
          </p:cNvSpPr>
          <p:nvPr>
            <p:ph type="title"/>
          </p:nvPr>
        </p:nvSpPr>
        <p:spPr>
          <a:xfrm>
            <a:off x="838200" y="365125"/>
            <a:ext cx="9585960" cy="1325563"/>
          </a:xfrm>
        </p:spPr>
        <p:txBody>
          <a:bodyPr>
            <a:normAutofit fontScale="90000"/>
          </a:bodyPr>
          <a:lstStyle/>
          <a:p>
            <a:r>
              <a:rPr lang="en-US" sz="6700" b="1" dirty="0">
                <a:solidFill>
                  <a:srgbClr val="941C2F"/>
                </a:solidFill>
              </a:rPr>
              <a:t>6. </a:t>
            </a:r>
            <a:r>
              <a:rPr lang="en-US" sz="4400" dirty="0"/>
              <a:t>Voluntary Reunification with Family </a:t>
            </a:r>
            <a:r>
              <a:rPr lang="en-US" dirty="0"/>
              <a:t>M</a:t>
            </a:r>
            <a:r>
              <a:rPr lang="en-US" sz="4400" dirty="0"/>
              <a:t>embers </a:t>
            </a:r>
            <a:r>
              <a:rPr lang="en-US" dirty="0"/>
              <a:t>S</a:t>
            </a:r>
            <a:r>
              <a:rPr lang="en-US" sz="4400" dirty="0"/>
              <a:t>eparated during Displacement</a:t>
            </a:r>
            <a:endParaRPr lang="en-CH" dirty="0"/>
          </a:p>
        </p:txBody>
      </p:sp>
      <p:graphicFrame>
        <p:nvGraphicFramePr>
          <p:cNvPr id="5" name="Content Placeholder 5">
            <a:extLst>
              <a:ext uri="{FF2B5EF4-FFF2-40B4-BE49-F238E27FC236}">
                <a16:creationId xmlns:a16="http://schemas.microsoft.com/office/drawing/2014/main" id="{8925E5B7-2447-80D3-4A1B-0672C54E671A}"/>
              </a:ext>
            </a:extLst>
          </p:cNvPr>
          <p:cNvGraphicFramePr>
            <a:graphicFrameLocks/>
          </p:cNvGraphicFramePr>
          <p:nvPr>
            <p:extLst>
              <p:ext uri="{D42A27DB-BD31-4B8C-83A1-F6EECF244321}">
                <p14:modId xmlns:p14="http://schemas.microsoft.com/office/powerpoint/2010/main" val="3068113096"/>
              </p:ext>
            </p:extLst>
          </p:nvPr>
        </p:nvGraphicFramePr>
        <p:xfrm>
          <a:off x="838199" y="1825625"/>
          <a:ext cx="10515601" cy="4351338"/>
        </p:xfrm>
        <a:graphic>
          <a:graphicData uri="http://schemas.openxmlformats.org/drawingml/2006/table">
            <a:tbl>
              <a:tblPr firstRow="1" firstCol="1" bandRow="1"/>
              <a:tblGrid>
                <a:gridCol w="1697737">
                  <a:extLst>
                    <a:ext uri="{9D8B030D-6E8A-4147-A177-3AD203B41FA5}">
                      <a16:colId xmlns:a16="http://schemas.microsoft.com/office/drawing/2014/main" val="2813856835"/>
                    </a:ext>
                  </a:extLst>
                </a:gridCol>
                <a:gridCol w="3060192">
                  <a:extLst>
                    <a:ext uri="{9D8B030D-6E8A-4147-A177-3AD203B41FA5}">
                      <a16:colId xmlns:a16="http://schemas.microsoft.com/office/drawing/2014/main" val="1746890944"/>
                    </a:ext>
                  </a:extLst>
                </a:gridCol>
                <a:gridCol w="5757672">
                  <a:extLst>
                    <a:ext uri="{9D8B030D-6E8A-4147-A177-3AD203B41FA5}">
                      <a16:colId xmlns:a16="http://schemas.microsoft.com/office/drawing/2014/main" val="410451556"/>
                    </a:ext>
                  </a:extLst>
                </a:gridCol>
              </a:tblGrid>
              <a:tr h="539181">
                <a:tc>
                  <a:txBody>
                    <a:bodyPr/>
                    <a:lstStyle/>
                    <a:p>
                      <a:pPr>
                        <a:lnSpc>
                          <a:spcPct val="107000"/>
                        </a:lnSpc>
                        <a:spcAft>
                          <a:spcPts val="800"/>
                        </a:spcAft>
                      </a:pPr>
                      <a:r>
                        <a:rPr lang="en-CH" sz="1600" b="1" kern="100" dirty="0">
                          <a:effectLst/>
                          <a:latin typeface="Calibri" panose="020F0502020204030204" pitchFamily="34" charset="0"/>
                          <a:ea typeface="Calibri" panose="020F0502020204030204" pitchFamily="34" charset="0"/>
                        </a:rPr>
                        <a:t>Criteria</a:t>
                      </a:r>
                    </a:p>
                  </a:txBody>
                  <a:tcPr marL="107950" marR="107950" marT="71755" marB="71755" anchor="ctr">
                    <a:lnL w="12700" cap="flat" cmpd="sng" algn="ctr">
                      <a:solidFill>
                        <a:srgbClr val="941C2F"/>
                      </a:solidFill>
                      <a:prstDash val="solid"/>
                      <a:round/>
                      <a:headEnd type="none" w="med" len="med"/>
                      <a:tailEnd type="none" w="med" len="med"/>
                    </a:lnL>
                    <a:lnR w="12700" cap="flat" cmpd="sng" algn="ctr">
                      <a:solidFill>
                        <a:srgbClr val="941C2F"/>
                      </a:solidFill>
                      <a:prstDash val="solid"/>
                      <a:round/>
                      <a:headEnd type="none" w="med" len="med"/>
                      <a:tailEnd type="none" w="med" len="med"/>
                    </a:lnR>
                    <a:lnT w="12700" cap="flat" cmpd="sng" algn="ctr">
                      <a:solidFill>
                        <a:srgbClr val="941C2F"/>
                      </a:solidFill>
                      <a:prstDash val="solid"/>
                      <a:round/>
                      <a:headEnd type="none" w="med" len="med"/>
                      <a:tailEnd type="none" w="med" len="med"/>
                    </a:lnT>
                    <a:lnB w="12700" cap="flat" cmpd="sng" algn="ctr">
                      <a:solidFill>
                        <a:srgbClr val="941C2F"/>
                      </a:solidFill>
                      <a:prstDash val="solid"/>
                      <a:round/>
                      <a:headEnd type="none" w="med" len="med"/>
                      <a:tailEnd type="none" w="med" len="med"/>
                    </a:lnB>
                    <a:lnTlToBr w="12700" cmpd="sng">
                      <a:noFill/>
                      <a:prstDash val="solid"/>
                    </a:lnTlToBr>
                    <a:lnBlToTr w="12700" cmpd="sng">
                      <a:noFill/>
                      <a:prstDash val="solid"/>
                    </a:lnBlToTr>
                    <a:solidFill>
                      <a:srgbClr val="E16176"/>
                    </a:solidFill>
                  </a:tcPr>
                </a:tc>
                <a:tc>
                  <a:txBody>
                    <a:bodyPr/>
                    <a:lstStyle/>
                    <a:p>
                      <a:pPr>
                        <a:lnSpc>
                          <a:spcPct val="107000"/>
                        </a:lnSpc>
                        <a:spcAft>
                          <a:spcPts val="800"/>
                        </a:spcAft>
                      </a:pPr>
                      <a:r>
                        <a:rPr lang="en-CH" sz="1600" b="1" kern="100" dirty="0">
                          <a:effectLst/>
                          <a:latin typeface="Calibri" panose="020F0502020204030204" pitchFamily="34" charset="0"/>
                          <a:ea typeface="Calibri" panose="020F0502020204030204" pitchFamily="34" charset="0"/>
                        </a:rPr>
                        <a:t>Sub-Criteria</a:t>
                      </a:r>
                    </a:p>
                  </a:txBody>
                  <a:tcPr marL="107950" marR="107950" marT="71755" marB="71755" anchor="ctr">
                    <a:lnL w="12700" cap="flat" cmpd="sng" algn="ctr">
                      <a:solidFill>
                        <a:srgbClr val="941C2F"/>
                      </a:solidFill>
                      <a:prstDash val="solid"/>
                      <a:round/>
                      <a:headEnd type="none" w="med" len="med"/>
                      <a:tailEnd type="none" w="med" len="med"/>
                    </a:lnL>
                    <a:lnR w="12700" cap="flat" cmpd="sng" algn="ctr">
                      <a:solidFill>
                        <a:srgbClr val="941C2F"/>
                      </a:solidFill>
                      <a:prstDash val="solid"/>
                      <a:round/>
                      <a:headEnd type="none" w="med" len="med"/>
                      <a:tailEnd type="none" w="med" len="med"/>
                    </a:lnR>
                    <a:lnT w="12700" cap="flat" cmpd="sng" algn="ctr">
                      <a:solidFill>
                        <a:srgbClr val="941C2F"/>
                      </a:solidFill>
                      <a:prstDash val="solid"/>
                      <a:round/>
                      <a:headEnd type="none" w="med" len="med"/>
                      <a:tailEnd type="none" w="med" len="med"/>
                    </a:lnT>
                    <a:lnB w="12700" cap="flat" cmpd="sng" algn="ctr">
                      <a:solidFill>
                        <a:srgbClr val="941C2F"/>
                      </a:solidFill>
                      <a:prstDash val="solid"/>
                      <a:round/>
                      <a:headEnd type="none" w="med" len="med"/>
                      <a:tailEnd type="none" w="med" len="med"/>
                    </a:lnB>
                    <a:lnTlToBr w="12700" cmpd="sng">
                      <a:noFill/>
                      <a:prstDash val="solid"/>
                    </a:lnTlToBr>
                    <a:lnBlToTr w="12700" cmpd="sng">
                      <a:noFill/>
                      <a:prstDash val="solid"/>
                    </a:lnBlToTr>
                    <a:solidFill>
                      <a:srgbClr val="E16176"/>
                    </a:solidFill>
                  </a:tcPr>
                </a:tc>
                <a:tc>
                  <a:txBody>
                    <a:bodyPr/>
                    <a:lstStyle/>
                    <a:p>
                      <a:pPr>
                        <a:lnSpc>
                          <a:spcPct val="107000"/>
                        </a:lnSpc>
                        <a:spcAft>
                          <a:spcPts val="800"/>
                        </a:spcAft>
                      </a:pPr>
                      <a:r>
                        <a:rPr lang="en-CH" sz="1600" b="1" kern="100" dirty="0">
                          <a:effectLst/>
                          <a:latin typeface="Calibri" panose="020F0502020204030204" pitchFamily="34" charset="0"/>
                          <a:ea typeface="Calibri" panose="020F0502020204030204" pitchFamily="34" charset="0"/>
                        </a:rPr>
                        <a:t>Why is it important for lasting solutions</a:t>
                      </a:r>
                    </a:p>
                  </a:txBody>
                  <a:tcPr marL="107950" marR="107950" marT="71755" marB="71755" anchor="ctr">
                    <a:lnL w="12700" cap="flat" cmpd="sng" algn="ctr">
                      <a:solidFill>
                        <a:srgbClr val="941C2F"/>
                      </a:solidFill>
                      <a:prstDash val="solid"/>
                      <a:round/>
                      <a:headEnd type="none" w="med" len="med"/>
                      <a:tailEnd type="none" w="med" len="med"/>
                    </a:lnL>
                    <a:lnR w="12700" cap="flat" cmpd="sng" algn="ctr">
                      <a:solidFill>
                        <a:srgbClr val="941C2F"/>
                      </a:solidFill>
                      <a:prstDash val="solid"/>
                      <a:round/>
                      <a:headEnd type="none" w="med" len="med"/>
                      <a:tailEnd type="none" w="med" len="med"/>
                    </a:lnR>
                    <a:lnT w="12700" cap="flat" cmpd="sng" algn="ctr">
                      <a:solidFill>
                        <a:srgbClr val="941C2F"/>
                      </a:solidFill>
                      <a:prstDash val="solid"/>
                      <a:round/>
                      <a:headEnd type="none" w="med" len="med"/>
                      <a:tailEnd type="none" w="med" len="med"/>
                    </a:lnT>
                    <a:lnB w="12700" cap="flat" cmpd="sng" algn="ctr">
                      <a:solidFill>
                        <a:srgbClr val="941C2F"/>
                      </a:solidFill>
                      <a:prstDash val="solid"/>
                      <a:round/>
                      <a:headEnd type="none" w="med" len="med"/>
                      <a:tailEnd type="none" w="med" len="med"/>
                    </a:lnB>
                    <a:lnTlToBr w="12700" cmpd="sng">
                      <a:noFill/>
                      <a:prstDash val="solid"/>
                    </a:lnTlToBr>
                    <a:lnBlToTr w="12700" cmpd="sng">
                      <a:noFill/>
                      <a:prstDash val="solid"/>
                    </a:lnBlToTr>
                    <a:solidFill>
                      <a:srgbClr val="E16176"/>
                    </a:solidFill>
                  </a:tcPr>
                </a:tc>
                <a:extLst>
                  <a:ext uri="{0D108BD9-81ED-4DB2-BD59-A6C34878D82A}">
                    <a16:rowId xmlns:a16="http://schemas.microsoft.com/office/drawing/2014/main" val="623230043"/>
                  </a:ext>
                </a:extLst>
              </a:tr>
              <a:tr h="3812157">
                <a:tc>
                  <a:txBody>
                    <a:bodyPr/>
                    <a:lstStyle/>
                    <a:p>
                      <a:pPr>
                        <a:lnSpc>
                          <a:spcPct val="107000"/>
                        </a:lnSpc>
                        <a:spcAft>
                          <a:spcPts val="800"/>
                        </a:spcAft>
                      </a:pPr>
                      <a:r>
                        <a:rPr lang="en-US" sz="1600" b="1" kern="100" dirty="0">
                          <a:effectLst/>
                          <a:latin typeface="Calibri" panose="020F0502020204030204" pitchFamily="34" charset="0"/>
                          <a:ea typeface="Calibri" panose="020F0502020204030204" pitchFamily="34" charset="0"/>
                        </a:rPr>
                        <a:t>Voluntary reunification with family members separated during displacement</a:t>
                      </a:r>
                      <a:r>
                        <a:rPr lang="en-CH" sz="1600" b="1" kern="100" dirty="0">
                          <a:effectLst/>
                          <a:latin typeface="Calibri" panose="020F0502020204030204" pitchFamily="34" charset="0"/>
                          <a:ea typeface="Calibri" panose="020F0502020204030204" pitchFamily="34" charset="0"/>
                        </a:rPr>
                        <a:t>.</a:t>
                      </a:r>
                    </a:p>
                  </a:txBody>
                  <a:tcPr marL="107950" marR="107950" marT="71755" marB="71755" anchor="ctr">
                    <a:lnL w="12700" cap="flat" cmpd="sng" algn="ctr">
                      <a:solidFill>
                        <a:srgbClr val="941C2F"/>
                      </a:solidFill>
                      <a:prstDash val="solid"/>
                      <a:round/>
                      <a:headEnd type="none" w="med" len="med"/>
                      <a:tailEnd type="none" w="med" len="med"/>
                    </a:lnL>
                    <a:lnR w="12700" cap="flat" cmpd="sng" algn="ctr">
                      <a:solidFill>
                        <a:srgbClr val="941C2F"/>
                      </a:solidFill>
                      <a:prstDash val="solid"/>
                      <a:round/>
                      <a:headEnd type="none" w="med" len="med"/>
                      <a:tailEnd type="none" w="med" len="med"/>
                    </a:lnR>
                    <a:lnT w="12700" cap="flat" cmpd="sng" algn="ctr">
                      <a:solidFill>
                        <a:srgbClr val="941C2F"/>
                      </a:solidFill>
                      <a:prstDash val="solid"/>
                      <a:round/>
                      <a:headEnd type="none" w="med" len="med"/>
                      <a:tailEnd type="none" w="med" len="med"/>
                    </a:lnT>
                    <a:lnB w="12700" cap="flat" cmpd="sng" algn="ctr">
                      <a:solidFill>
                        <a:srgbClr val="941C2F"/>
                      </a:solidFill>
                      <a:prstDash val="solid"/>
                      <a:round/>
                      <a:headEnd type="none" w="med" len="med"/>
                      <a:tailEnd type="none" w="med" len="med"/>
                    </a:lnB>
                    <a:lnTlToBr w="12700" cmpd="sng">
                      <a:noFill/>
                      <a:prstDash val="solid"/>
                    </a:lnTlToBr>
                    <a:lnBlToTr w="12700" cmpd="sng">
                      <a:noFill/>
                      <a:prstDash val="solid"/>
                    </a:lnBlToTr>
                    <a:solidFill>
                      <a:srgbClr val="EA8E9D"/>
                    </a:solidFill>
                  </a:tcPr>
                </a:tc>
                <a:tc>
                  <a:txBody>
                    <a:bodyPr/>
                    <a:lstStyle/>
                    <a:p>
                      <a:pPr>
                        <a:lnSpc>
                          <a:spcPct val="107000"/>
                        </a:lnSpc>
                        <a:spcAft>
                          <a:spcPts val="800"/>
                        </a:spcAft>
                      </a:pPr>
                      <a:r>
                        <a:rPr lang="en-US" sz="1600" kern="100" dirty="0">
                          <a:effectLst/>
                          <a:latin typeface="Calibri" panose="020F0502020204030204" pitchFamily="34" charset="0"/>
                          <a:ea typeface="Calibri" panose="020F0502020204030204" pitchFamily="34" charset="0"/>
                        </a:rPr>
                        <a:t>Incidence of family separation and access to voluntary reunification </a:t>
                      </a:r>
                      <a:endParaRPr lang="en-CH" sz="1600" kern="100" dirty="0">
                        <a:effectLst/>
                        <a:latin typeface="Calibri" panose="020F0502020204030204" pitchFamily="34" charset="0"/>
                        <a:ea typeface="Calibri" panose="020F0502020204030204" pitchFamily="34" charset="0"/>
                      </a:endParaRPr>
                    </a:p>
                  </a:txBody>
                  <a:tcPr marL="107950" marR="107950" marT="71755" marB="71755" anchor="ctr">
                    <a:lnL w="12700" cap="flat" cmpd="sng" algn="ctr">
                      <a:solidFill>
                        <a:srgbClr val="941C2F"/>
                      </a:solidFill>
                      <a:prstDash val="solid"/>
                      <a:round/>
                      <a:headEnd type="none" w="med" len="med"/>
                      <a:tailEnd type="none" w="med" len="med"/>
                    </a:lnL>
                    <a:lnR w="12700" cap="flat" cmpd="sng" algn="ctr">
                      <a:solidFill>
                        <a:srgbClr val="941C2F"/>
                      </a:solidFill>
                      <a:prstDash val="solid"/>
                      <a:round/>
                      <a:headEnd type="none" w="med" len="med"/>
                      <a:tailEnd type="none" w="med" len="med"/>
                    </a:lnR>
                    <a:lnT w="12700" cap="flat" cmpd="sng" algn="ctr">
                      <a:solidFill>
                        <a:srgbClr val="941C2F"/>
                      </a:solidFill>
                      <a:prstDash val="solid"/>
                      <a:round/>
                      <a:headEnd type="none" w="med" len="med"/>
                      <a:tailEnd type="none" w="med" len="med"/>
                    </a:lnT>
                    <a:lnB w="12700" cap="flat" cmpd="sng" algn="ctr">
                      <a:solidFill>
                        <a:srgbClr val="941C2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lvl="0" indent="-342900">
                        <a:lnSpc>
                          <a:spcPct val="107000"/>
                        </a:lnSpc>
                        <a:buFont typeface="Calibri" panose="020F0502020204030204" pitchFamily="34" charset="0"/>
                        <a:buChar char="•"/>
                      </a:pPr>
                      <a:r>
                        <a:rPr lang="en-GB" sz="1600" noProof="0" dirty="0"/>
                        <a:t>Family separation is a protection concern that must be analysed in the context of durable solutions. </a:t>
                      </a:r>
                    </a:p>
                    <a:p>
                      <a:pPr marL="342900" lvl="0" indent="-342900">
                        <a:lnSpc>
                          <a:spcPct val="107000"/>
                        </a:lnSpc>
                        <a:buFont typeface="Calibri" panose="020F0502020204030204" pitchFamily="34" charset="0"/>
                        <a:buChar char="•"/>
                      </a:pPr>
                      <a:endParaRPr lang="en-GB" sz="1600" noProof="0" dirty="0"/>
                    </a:p>
                    <a:p>
                      <a:pPr marL="342900" lvl="0" indent="-342900">
                        <a:lnSpc>
                          <a:spcPct val="107000"/>
                        </a:lnSpc>
                        <a:buFont typeface="Calibri" panose="020F0502020204030204" pitchFamily="34" charset="0"/>
                        <a:buChar char="•"/>
                      </a:pPr>
                      <a:r>
                        <a:rPr lang="en-GB" sz="1600" noProof="0" dirty="0"/>
                        <a:t>The analysis of durable solutions must take into account the extent to which IDPs are affected by family separation and inquire about their access to reunification services compared to other non-displaced population. </a:t>
                      </a:r>
                    </a:p>
                    <a:p>
                      <a:pPr marL="342900" lvl="0" indent="-342900">
                        <a:lnSpc>
                          <a:spcPct val="107000"/>
                        </a:lnSpc>
                        <a:buFont typeface="Calibri" panose="020F0502020204030204" pitchFamily="34" charset="0"/>
                        <a:buChar char="•"/>
                      </a:pPr>
                      <a:endParaRPr lang="en-GB" sz="1600" noProof="0" dirty="0"/>
                    </a:p>
                    <a:p>
                      <a:pPr marL="342900" lvl="0" indent="-342900">
                        <a:lnSpc>
                          <a:spcPct val="107000"/>
                        </a:lnSpc>
                        <a:buFont typeface="Calibri" panose="020F0502020204030204" pitchFamily="34" charset="0"/>
                        <a:buChar char="•"/>
                      </a:pPr>
                      <a:r>
                        <a:rPr lang="en-GB" sz="1600" noProof="0" dirty="0"/>
                        <a:t>Family separation in some cases is also a coping mechanism, therefore the reasons for separation must be analysed</a:t>
                      </a:r>
                      <a:endParaRPr lang="en-GB" sz="1600" kern="100" noProof="0" dirty="0">
                        <a:effectLst/>
                        <a:latin typeface="Calibri" panose="020F0502020204030204" pitchFamily="34" charset="0"/>
                        <a:ea typeface="Calibri" panose="020F0502020204030204" pitchFamily="34" charset="0"/>
                      </a:endParaRPr>
                    </a:p>
                  </a:txBody>
                  <a:tcPr marL="107950" marR="107950" marT="71755" marB="71755" anchor="ctr">
                    <a:lnL w="12700" cap="flat" cmpd="sng" algn="ctr">
                      <a:solidFill>
                        <a:srgbClr val="941C2F"/>
                      </a:solidFill>
                      <a:prstDash val="solid"/>
                      <a:round/>
                      <a:headEnd type="none" w="med" len="med"/>
                      <a:tailEnd type="none" w="med" len="med"/>
                    </a:lnL>
                    <a:lnR w="12700" cap="flat" cmpd="sng" algn="ctr">
                      <a:solidFill>
                        <a:srgbClr val="941C2F"/>
                      </a:solidFill>
                      <a:prstDash val="solid"/>
                      <a:round/>
                      <a:headEnd type="none" w="med" len="med"/>
                      <a:tailEnd type="none" w="med" len="med"/>
                    </a:lnR>
                    <a:lnT w="12700" cap="flat" cmpd="sng" algn="ctr">
                      <a:solidFill>
                        <a:srgbClr val="941C2F"/>
                      </a:solidFill>
                      <a:prstDash val="solid"/>
                      <a:round/>
                      <a:headEnd type="none" w="med" len="med"/>
                      <a:tailEnd type="none" w="med" len="med"/>
                    </a:lnT>
                    <a:lnB w="12700" cap="flat" cmpd="sng" algn="ctr">
                      <a:solidFill>
                        <a:srgbClr val="941C2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66041574"/>
                  </a:ext>
                </a:extLst>
              </a:tr>
            </a:tbl>
          </a:graphicData>
        </a:graphic>
      </p:graphicFrame>
      <p:pic>
        <p:nvPicPr>
          <p:cNvPr id="11" name="Graphic 10" descr="Man with baby with solid fill">
            <a:extLst>
              <a:ext uri="{FF2B5EF4-FFF2-40B4-BE49-F238E27FC236}">
                <a16:creationId xmlns:a16="http://schemas.microsoft.com/office/drawing/2014/main" id="{89C2B59F-ABBF-B6BE-0593-23ABEB54F01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9400" y="570706"/>
            <a:ext cx="914400" cy="914400"/>
          </a:xfrm>
          <a:prstGeom prst="rect">
            <a:avLst/>
          </a:prstGeom>
        </p:spPr>
      </p:pic>
    </p:spTree>
    <p:extLst>
      <p:ext uri="{BB962C8B-B14F-4D97-AF65-F5344CB8AC3E}">
        <p14:creationId xmlns:p14="http://schemas.microsoft.com/office/powerpoint/2010/main" val="16301330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FB75E-553E-9274-F95A-FA1D0B9CEA8F}"/>
              </a:ext>
            </a:extLst>
          </p:cNvPr>
          <p:cNvSpPr>
            <a:spLocks noGrp="1"/>
          </p:cNvSpPr>
          <p:nvPr>
            <p:ph type="title"/>
          </p:nvPr>
        </p:nvSpPr>
        <p:spPr/>
        <p:txBody>
          <a:bodyPr>
            <a:normAutofit/>
          </a:bodyPr>
          <a:lstStyle/>
          <a:p>
            <a:r>
              <a:rPr lang="en-US" sz="6000" b="1" dirty="0">
                <a:solidFill>
                  <a:srgbClr val="E76F51"/>
                </a:solidFill>
              </a:rPr>
              <a:t>7. </a:t>
            </a:r>
            <a:r>
              <a:rPr lang="en-US" sz="4400" dirty="0"/>
              <a:t>Participation in Public </a:t>
            </a:r>
            <a:r>
              <a:rPr lang="en-US" dirty="0"/>
              <a:t>A</a:t>
            </a:r>
            <a:r>
              <a:rPr lang="en-US" sz="4400" dirty="0"/>
              <a:t>ffairs </a:t>
            </a:r>
            <a:endParaRPr lang="en-CH" dirty="0"/>
          </a:p>
        </p:txBody>
      </p:sp>
      <p:graphicFrame>
        <p:nvGraphicFramePr>
          <p:cNvPr id="5" name="Content Placeholder 5">
            <a:extLst>
              <a:ext uri="{FF2B5EF4-FFF2-40B4-BE49-F238E27FC236}">
                <a16:creationId xmlns:a16="http://schemas.microsoft.com/office/drawing/2014/main" id="{561DEE1D-D7DD-79DF-7255-1183E9913ACD}"/>
              </a:ext>
            </a:extLst>
          </p:cNvPr>
          <p:cNvGraphicFramePr>
            <a:graphicFrameLocks/>
          </p:cNvGraphicFramePr>
          <p:nvPr>
            <p:extLst>
              <p:ext uri="{D42A27DB-BD31-4B8C-83A1-F6EECF244321}">
                <p14:modId xmlns:p14="http://schemas.microsoft.com/office/powerpoint/2010/main" val="2535374768"/>
              </p:ext>
            </p:extLst>
          </p:nvPr>
        </p:nvGraphicFramePr>
        <p:xfrm>
          <a:off x="838199" y="1825624"/>
          <a:ext cx="10515601" cy="4351340"/>
        </p:xfrm>
        <a:graphic>
          <a:graphicData uri="http://schemas.openxmlformats.org/drawingml/2006/table">
            <a:tbl>
              <a:tblPr firstRow="1" firstCol="1" bandRow="1"/>
              <a:tblGrid>
                <a:gridCol w="1697737">
                  <a:extLst>
                    <a:ext uri="{9D8B030D-6E8A-4147-A177-3AD203B41FA5}">
                      <a16:colId xmlns:a16="http://schemas.microsoft.com/office/drawing/2014/main" val="2813856835"/>
                    </a:ext>
                  </a:extLst>
                </a:gridCol>
                <a:gridCol w="3657600">
                  <a:extLst>
                    <a:ext uri="{9D8B030D-6E8A-4147-A177-3AD203B41FA5}">
                      <a16:colId xmlns:a16="http://schemas.microsoft.com/office/drawing/2014/main" val="1746890944"/>
                    </a:ext>
                  </a:extLst>
                </a:gridCol>
                <a:gridCol w="5160264">
                  <a:extLst>
                    <a:ext uri="{9D8B030D-6E8A-4147-A177-3AD203B41FA5}">
                      <a16:colId xmlns:a16="http://schemas.microsoft.com/office/drawing/2014/main" val="410451556"/>
                    </a:ext>
                  </a:extLst>
                </a:gridCol>
              </a:tblGrid>
              <a:tr h="700839">
                <a:tc>
                  <a:txBody>
                    <a:bodyPr/>
                    <a:lstStyle/>
                    <a:p>
                      <a:pPr>
                        <a:lnSpc>
                          <a:spcPct val="107000"/>
                        </a:lnSpc>
                        <a:spcAft>
                          <a:spcPts val="800"/>
                        </a:spcAft>
                      </a:pPr>
                      <a:r>
                        <a:rPr lang="en-CH" sz="1600" b="1" kern="100" dirty="0">
                          <a:effectLst/>
                          <a:latin typeface="Calibri" panose="020F0502020204030204" pitchFamily="34" charset="0"/>
                          <a:ea typeface="Calibri" panose="020F0502020204030204" pitchFamily="34" charset="0"/>
                        </a:rPr>
                        <a:t>Criteria</a:t>
                      </a:r>
                    </a:p>
                  </a:txBody>
                  <a:tcPr marL="107950" marR="107950" marT="71755" marB="71755" anchor="ctr">
                    <a:lnL w="12700" cap="flat" cmpd="sng" algn="ctr">
                      <a:solidFill>
                        <a:srgbClr val="E76F51"/>
                      </a:solidFill>
                      <a:prstDash val="solid"/>
                      <a:round/>
                      <a:headEnd type="none" w="med" len="med"/>
                      <a:tailEnd type="none" w="med" len="med"/>
                    </a:lnL>
                    <a:lnR w="12700" cap="flat" cmpd="sng" algn="ctr">
                      <a:solidFill>
                        <a:srgbClr val="E76F51"/>
                      </a:solidFill>
                      <a:prstDash val="solid"/>
                      <a:round/>
                      <a:headEnd type="none" w="med" len="med"/>
                      <a:tailEnd type="none" w="med" len="med"/>
                    </a:lnR>
                    <a:lnT w="12700" cap="flat" cmpd="sng" algn="ctr">
                      <a:solidFill>
                        <a:srgbClr val="E76F51"/>
                      </a:solidFill>
                      <a:prstDash val="solid"/>
                      <a:round/>
                      <a:headEnd type="none" w="med" len="med"/>
                      <a:tailEnd type="none" w="med" len="med"/>
                    </a:lnT>
                    <a:lnB w="12700" cap="flat" cmpd="sng" algn="ctr">
                      <a:solidFill>
                        <a:srgbClr val="E76F51"/>
                      </a:solidFill>
                      <a:prstDash val="solid"/>
                      <a:round/>
                      <a:headEnd type="none" w="med" len="med"/>
                      <a:tailEnd type="none" w="med" len="med"/>
                    </a:lnB>
                    <a:lnTlToBr w="12700" cmpd="sng">
                      <a:noFill/>
                      <a:prstDash val="solid"/>
                    </a:lnTlToBr>
                    <a:lnBlToTr w="12700" cmpd="sng">
                      <a:noFill/>
                      <a:prstDash val="solid"/>
                    </a:lnBlToTr>
                    <a:solidFill>
                      <a:srgbClr val="EB876F"/>
                    </a:solidFill>
                  </a:tcPr>
                </a:tc>
                <a:tc>
                  <a:txBody>
                    <a:bodyPr/>
                    <a:lstStyle/>
                    <a:p>
                      <a:pPr>
                        <a:lnSpc>
                          <a:spcPct val="107000"/>
                        </a:lnSpc>
                        <a:spcAft>
                          <a:spcPts val="800"/>
                        </a:spcAft>
                      </a:pPr>
                      <a:r>
                        <a:rPr lang="en-CH" sz="1600" b="1" kern="100" dirty="0">
                          <a:effectLst/>
                          <a:latin typeface="Calibri" panose="020F0502020204030204" pitchFamily="34" charset="0"/>
                          <a:ea typeface="Calibri" panose="020F0502020204030204" pitchFamily="34" charset="0"/>
                        </a:rPr>
                        <a:t>Sub-Criteria</a:t>
                      </a:r>
                    </a:p>
                  </a:txBody>
                  <a:tcPr marL="107950" marR="107950" marT="71755" marB="71755" anchor="ctr">
                    <a:lnL w="12700" cap="flat" cmpd="sng" algn="ctr">
                      <a:solidFill>
                        <a:srgbClr val="E76F51"/>
                      </a:solidFill>
                      <a:prstDash val="solid"/>
                      <a:round/>
                      <a:headEnd type="none" w="med" len="med"/>
                      <a:tailEnd type="none" w="med" len="med"/>
                    </a:lnL>
                    <a:lnR w="12700" cap="flat" cmpd="sng" algn="ctr">
                      <a:solidFill>
                        <a:srgbClr val="E76F51"/>
                      </a:solidFill>
                      <a:prstDash val="solid"/>
                      <a:round/>
                      <a:headEnd type="none" w="med" len="med"/>
                      <a:tailEnd type="none" w="med" len="med"/>
                    </a:lnR>
                    <a:lnT w="12700" cap="flat" cmpd="sng" algn="ctr">
                      <a:solidFill>
                        <a:srgbClr val="E76F51"/>
                      </a:solidFill>
                      <a:prstDash val="solid"/>
                      <a:round/>
                      <a:headEnd type="none" w="med" len="med"/>
                      <a:tailEnd type="none" w="med" len="med"/>
                    </a:lnT>
                    <a:lnB w="12700" cap="flat" cmpd="sng" algn="ctr">
                      <a:solidFill>
                        <a:srgbClr val="E76F51"/>
                      </a:solidFill>
                      <a:prstDash val="solid"/>
                      <a:round/>
                      <a:headEnd type="none" w="med" len="med"/>
                      <a:tailEnd type="none" w="med" len="med"/>
                    </a:lnB>
                    <a:lnTlToBr w="12700" cmpd="sng">
                      <a:noFill/>
                      <a:prstDash val="solid"/>
                    </a:lnTlToBr>
                    <a:lnBlToTr w="12700" cmpd="sng">
                      <a:noFill/>
                      <a:prstDash val="solid"/>
                    </a:lnBlToTr>
                    <a:solidFill>
                      <a:srgbClr val="EB876F"/>
                    </a:solidFill>
                  </a:tcPr>
                </a:tc>
                <a:tc>
                  <a:txBody>
                    <a:bodyPr/>
                    <a:lstStyle/>
                    <a:p>
                      <a:pPr>
                        <a:lnSpc>
                          <a:spcPct val="107000"/>
                        </a:lnSpc>
                        <a:spcAft>
                          <a:spcPts val="800"/>
                        </a:spcAft>
                      </a:pPr>
                      <a:r>
                        <a:rPr lang="en-CH" sz="1600" b="1" kern="100" dirty="0">
                          <a:effectLst/>
                          <a:latin typeface="Calibri" panose="020F0502020204030204" pitchFamily="34" charset="0"/>
                          <a:ea typeface="Calibri" panose="020F0502020204030204" pitchFamily="34" charset="0"/>
                        </a:rPr>
                        <a:t>Why is it important for lasting solutions</a:t>
                      </a:r>
                    </a:p>
                  </a:txBody>
                  <a:tcPr marL="107950" marR="107950" marT="71755" marB="71755" anchor="ctr">
                    <a:lnL w="12700" cap="flat" cmpd="sng" algn="ctr">
                      <a:solidFill>
                        <a:srgbClr val="E76F51"/>
                      </a:solidFill>
                      <a:prstDash val="solid"/>
                      <a:round/>
                      <a:headEnd type="none" w="med" len="med"/>
                      <a:tailEnd type="none" w="med" len="med"/>
                    </a:lnL>
                    <a:lnR w="12700" cap="flat" cmpd="sng" algn="ctr">
                      <a:solidFill>
                        <a:srgbClr val="E76F51"/>
                      </a:solidFill>
                      <a:prstDash val="solid"/>
                      <a:round/>
                      <a:headEnd type="none" w="med" len="med"/>
                      <a:tailEnd type="none" w="med" len="med"/>
                    </a:lnR>
                    <a:lnT w="12700" cap="flat" cmpd="sng" algn="ctr">
                      <a:solidFill>
                        <a:srgbClr val="E76F51"/>
                      </a:solidFill>
                      <a:prstDash val="solid"/>
                      <a:round/>
                      <a:headEnd type="none" w="med" len="med"/>
                      <a:tailEnd type="none" w="med" len="med"/>
                    </a:lnT>
                    <a:lnB w="12700" cap="flat" cmpd="sng" algn="ctr">
                      <a:solidFill>
                        <a:srgbClr val="E76F51"/>
                      </a:solidFill>
                      <a:prstDash val="solid"/>
                      <a:round/>
                      <a:headEnd type="none" w="med" len="med"/>
                      <a:tailEnd type="none" w="med" len="med"/>
                    </a:lnB>
                    <a:lnTlToBr w="12700" cmpd="sng">
                      <a:noFill/>
                      <a:prstDash val="solid"/>
                    </a:lnTlToBr>
                    <a:lnBlToTr w="12700" cmpd="sng">
                      <a:noFill/>
                      <a:prstDash val="solid"/>
                    </a:lnBlToTr>
                    <a:solidFill>
                      <a:srgbClr val="EB876F"/>
                    </a:solidFill>
                  </a:tcPr>
                </a:tc>
                <a:extLst>
                  <a:ext uri="{0D108BD9-81ED-4DB2-BD59-A6C34878D82A}">
                    <a16:rowId xmlns:a16="http://schemas.microsoft.com/office/drawing/2014/main" val="623230043"/>
                  </a:ext>
                </a:extLst>
              </a:tr>
              <a:tr h="1712095">
                <a:tc rowSpan="2">
                  <a:txBody>
                    <a:bodyPr/>
                    <a:lstStyle/>
                    <a:p>
                      <a:pPr>
                        <a:lnSpc>
                          <a:spcPct val="107000"/>
                        </a:lnSpc>
                        <a:spcAft>
                          <a:spcPts val="800"/>
                        </a:spcAft>
                      </a:pPr>
                      <a:r>
                        <a:rPr lang="en-GB" sz="1600" b="1" kern="100" noProof="0" dirty="0">
                          <a:effectLst/>
                          <a:latin typeface="Calibri" panose="020F0502020204030204" pitchFamily="34" charset="0"/>
                          <a:ea typeface="Calibri" panose="020F0502020204030204" pitchFamily="34" charset="0"/>
                        </a:rPr>
                        <a:t>Participation in public affairs.</a:t>
                      </a:r>
                    </a:p>
                  </a:txBody>
                  <a:tcPr marL="107950" marR="107950" marT="71755" marB="71755" anchor="ctr">
                    <a:lnL w="12700" cap="flat" cmpd="sng" algn="ctr">
                      <a:solidFill>
                        <a:srgbClr val="E76F51"/>
                      </a:solidFill>
                      <a:prstDash val="solid"/>
                      <a:round/>
                      <a:headEnd type="none" w="med" len="med"/>
                      <a:tailEnd type="none" w="med" len="med"/>
                    </a:lnL>
                    <a:lnR w="12700" cap="flat" cmpd="sng" algn="ctr">
                      <a:solidFill>
                        <a:srgbClr val="E76F51"/>
                      </a:solidFill>
                      <a:prstDash val="solid"/>
                      <a:round/>
                      <a:headEnd type="none" w="med" len="med"/>
                      <a:tailEnd type="none" w="med" len="med"/>
                    </a:lnR>
                    <a:lnT w="12700" cap="flat" cmpd="sng" algn="ctr">
                      <a:solidFill>
                        <a:srgbClr val="E76F51"/>
                      </a:solidFill>
                      <a:prstDash val="solid"/>
                      <a:round/>
                      <a:headEnd type="none" w="med" len="med"/>
                      <a:tailEnd type="none" w="med" len="med"/>
                    </a:lnT>
                    <a:lnB w="12700" cap="flat" cmpd="sng" algn="ctr">
                      <a:solidFill>
                        <a:srgbClr val="E76F51"/>
                      </a:solidFill>
                      <a:prstDash val="solid"/>
                      <a:round/>
                      <a:headEnd type="none" w="med" len="med"/>
                      <a:tailEnd type="none" w="med" len="med"/>
                    </a:lnB>
                    <a:lnTlToBr w="12700" cmpd="sng">
                      <a:noFill/>
                      <a:prstDash val="solid"/>
                    </a:lnTlToBr>
                    <a:lnBlToTr w="12700" cmpd="sng">
                      <a:noFill/>
                      <a:prstDash val="solid"/>
                    </a:lnBlToTr>
                    <a:solidFill>
                      <a:srgbClr val="F5C4B9"/>
                    </a:solidFill>
                  </a:tcPr>
                </a:tc>
                <a:tc>
                  <a:txBody>
                    <a:bodyPr/>
                    <a:lstStyle/>
                    <a:p>
                      <a:pPr>
                        <a:lnSpc>
                          <a:spcPct val="107000"/>
                        </a:lnSpc>
                        <a:spcAft>
                          <a:spcPts val="800"/>
                        </a:spcAft>
                      </a:pPr>
                      <a:r>
                        <a:rPr lang="en-US" sz="1600" dirty="0"/>
                        <a:t>Participation in public affairs</a:t>
                      </a:r>
                      <a:endParaRPr lang="en-CH" sz="1600" kern="100" dirty="0">
                        <a:effectLst/>
                        <a:latin typeface="Calibri" panose="020F0502020204030204" pitchFamily="34" charset="0"/>
                        <a:ea typeface="Calibri" panose="020F0502020204030204" pitchFamily="34" charset="0"/>
                      </a:endParaRPr>
                    </a:p>
                  </a:txBody>
                  <a:tcPr marL="107950" marR="107950" marT="71755" marB="71755" anchor="ctr">
                    <a:lnL w="12700" cap="flat" cmpd="sng" algn="ctr">
                      <a:solidFill>
                        <a:srgbClr val="E76F51"/>
                      </a:solidFill>
                      <a:prstDash val="solid"/>
                      <a:round/>
                      <a:headEnd type="none" w="med" len="med"/>
                      <a:tailEnd type="none" w="med" len="med"/>
                    </a:lnL>
                    <a:lnR w="12700" cap="flat" cmpd="sng" algn="ctr">
                      <a:solidFill>
                        <a:srgbClr val="E76F51"/>
                      </a:solidFill>
                      <a:prstDash val="solid"/>
                      <a:round/>
                      <a:headEnd type="none" w="med" len="med"/>
                      <a:tailEnd type="none" w="med" len="med"/>
                    </a:lnR>
                    <a:lnT w="12700" cap="flat" cmpd="sng" algn="ctr">
                      <a:solidFill>
                        <a:srgbClr val="E76F51"/>
                      </a:solidFill>
                      <a:prstDash val="solid"/>
                      <a:round/>
                      <a:headEnd type="none" w="med" len="med"/>
                      <a:tailEnd type="none" w="med" len="med"/>
                    </a:lnT>
                    <a:lnB w="12700" cap="flat" cmpd="sng" algn="ctr">
                      <a:solidFill>
                        <a:srgbClr val="E76F5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342900" lvl="0" indent="-342900">
                        <a:lnSpc>
                          <a:spcPct val="107000"/>
                        </a:lnSpc>
                        <a:buFont typeface="Calibri" panose="020F0502020204030204" pitchFamily="34" charset="0"/>
                        <a:buChar char="•"/>
                      </a:pPr>
                      <a:r>
                        <a:rPr lang="en-US" sz="1600" dirty="0"/>
                        <a:t>The level of participation of IDPs compared to the non-displaced population may indicate the levels of integration and social cohesion between groups and within groups, or the potential marginalization of IDPs. </a:t>
                      </a:r>
                    </a:p>
                    <a:p>
                      <a:pPr marL="342900" lvl="0" indent="-342900">
                        <a:lnSpc>
                          <a:spcPct val="107000"/>
                        </a:lnSpc>
                        <a:buFont typeface="Calibri" panose="020F0502020204030204" pitchFamily="34" charset="0"/>
                        <a:buChar char="•"/>
                      </a:pPr>
                      <a:endParaRPr lang="en-US" sz="1600" dirty="0"/>
                    </a:p>
                    <a:p>
                      <a:pPr marL="342900" lvl="0" indent="-342900">
                        <a:lnSpc>
                          <a:spcPct val="107000"/>
                        </a:lnSpc>
                        <a:buFont typeface="Calibri" panose="020F0502020204030204" pitchFamily="34" charset="0"/>
                        <a:buChar char="•"/>
                      </a:pPr>
                      <a:r>
                        <a:rPr lang="en-US" sz="1600" dirty="0"/>
                        <a:t>Participation in relevant decision-making processes is considered a right within the IASC reference, but it is also a fundamental tool for the identification, design, planning and implementation of measures that are essential to guarantee other rights</a:t>
                      </a:r>
                      <a:r>
                        <a:rPr lang="en-CH" sz="1600" kern="100" dirty="0">
                          <a:effectLst/>
                          <a:latin typeface="Calibri" panose="020F0502020204030204" pitchFamily="34" charset="0"/>
                          <a:ea typeface="Calibri" panose="020F0502020204030204" pitchFamily="34" charset="0"/>
                        </a:rPr>
                        <a:t>.</a:t>
                      </a:r>
                    </a:p>
                  </a:txBody>
                  <a:tcPr marL="107950" marR="107950" marT="71755" marB="71755" anchor="ctr">
                    <a:lnL w="12700" cap="flat" cmpd="sng" algn="ctr">
                      <a:solidFill>
                        <a:srgbClr val="E76F51"/>
                      </a:solidFill>
                      <a:prstDash val="solid"/>
                      <a:round/>
                      <a:headEnd type="none" w="med" len="med"/>
                      <a:tailEnd type="none" w="med" len="med"/>
                    </a:lnL>
                    <a:lnR w="12700" cap="flat" cmpd="sng" algn="ctr">
                      <a:solidFill>
                        <a:srgbClr val="E76F51"/>
                      </a:solidFill>
                      <a:prstDash val="solid"/>
                      <a:round/>
                      <a:headEnd type="none" w="med" len="med"/>
                      <a:tailEnd type="none" w="med" len="med"/>
                    </a:lnR>
                    <a:lnT w="12700" cap="flat" cmpd="sng" algn="ctr">
                      <a:solidFill>
                        <a:srgbClr val="E76F51"/>
                      </a:solidFill>
                      <a:prstDash val="solid"/>
                      <a:round/>
                      <a:headEnd type="none" w="med" len="med"/>
                      <a:tailEnd type="none" w="med" len="med"/>
                    </a:lnT>
                    <a:lnB w="12700" cap="flat" cmpd="sng" algn="ctr">
                      <a:solidFill>
                        <a:srgbClr val="E76F5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66041574"/>
                  </a:ext>
                </a:extLst>
              </a:tr>
              <a:tr h="1938406">
                <a:tc vMerge="1">
                  <a:txBody>
                    <a:bodyPr/>
                    <a:lstStyle/>
                    <a:p>
                      <a:endParaRPr lang="en-CH"/>
                    </a:p>
                  </a:txBody>
                  <a:tcPr>
                    <a:lnT w="12700" cap="flat" cmpd="sng" algn="ctr">
                      <a:solidFill>
                        <a:srgbClr val="734F5A"/>
                      </a:solidFill>
                      <a:prstDash val="solid"/>
                      <a:round/>
                      <a:headEnd type="none" w="med" len="med"/>
                      <a:tailEnd type="none" w="med" len="med"/>
                    </a:lnT>
                  </a:tcPr>
                </a:tc>
                <a:tc>
                  <a:txBody>
                    <a:bodyPr/>
                    <a:lstStyle/>
                    <a:p>
                      <a:pPr>
                        <a:lnSpc>
                          <a:spcPct val="107000"/>
                        </a:lnSpc>
                        <a:spcAft>
                          <a:spcPts val="800"/>
                        </a:spcAft>
                      </a:pPr>
                      <a:r>
                        <a:rPr lang="en-US" sz="1600" dirty="0"/>
                        <a:t>Participation in reconciliation and confidence- building initiatives </a:t>
                      </a:r>
                      <a:endParaRPr lang="en-CH" sz="1600" kern="100" dirty="0">
                        <a:effectLst/>
                        <a:latin typeface="Calibri" panose="020F0502020204030204" pitchFamily="34" charset="0"/>
                        <a:ea typeface="Calibri" panose="020F0502020204030204" pitchFamily="34" charset="0"/>
                      </a:endParaRPr>
                    </a:p>
                  </a:txBody>
                  <a:tcPr marL="107950" marR="107950" marT="71755" marB="71755" anchor="ctr">
                    <a:lnL w="12700" cap="flat" cmpd="sng" algn="ctr">
                      <a:solidFill>
                        <a:srgbClr val="E76F51"/>
                      </a:solidFill>
                      <a:prstDash val="solid"/>
                      <a:round/>
                      <a:headEnd type="none" w="med" len="med"/>
                      <a:tailEnd type="none" w="med" len="med"/>
                    </a:lnL>
                    <a:lnR w="12700" cap="flat" cmpd="sng" algn="ctr">
                      <a:solidFill>
                        <a:srgbClr val="E76F51"/>
                      </a:solidFill>
                      <a:prstDash val="solid"/>
                      <a:round/>
                      <a:headEnd type="none" w="med" len="med"/>
                      <a:tailEnd type="none" w="med" len="med"/>
                    </a:lnR>
                    <a:lnT w="12700" cap="flat" cmpd="sng" algn="ctr">
                      <a:solidFill>
                        <a:srgbClr val="E76F51"/>
                      </a:solidFill>
                      <a:prstDash val="solid"/>
                      <a:round/>
                      <a:headEnd type="none" w="med" len="med"/>
                      <a:tailEnd type="none" w="med" len="med"/>
                    </a:lnT>
                    <a:lnB w="12700" cap="flat" cmpd="sng" algn="ctr">
                      <a:solidFill>
                        <a:srgbClr val="E76F5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CH"/>
                    </a:p>
                  </a:txBody>
                  <a:tcPr>
                    <a:lnL w="12700" cap="flat" cmpd="sng" algn="ctr">
                      <a:solidFill>
                        <a:srgbClr val="734F5A"/>
                      </a:solidFill>
                      <a:prstDash val="solid"/>
                      <a:round/>
                      <a:headEnd type="none" w="med" len="med"/>
                      <a:tailEnd type="none" w="med" len="med"/>
                    </a:lnL>
                    <a:lnT w="12700" cap="flat" cmpd="sng" algn="ctr">
                      <a:solidFill>
                        <a:srgbClr val="734F5A"/>
                      </a:solidFill>
                      <a:prstDash val="solid"/>
                      <a:round/>
                      <a:headEnd type="none" w="med" len="med"/>
                      <a:tailEnd type="none" w="med" len="med"/>
                    </a:lnT>
                  </a:tcPr>
                </a:tc>
                <a:extLst>
                  <a:ext uri="{0D108BD9-81ED-4DB2-BD59-A6C34878D82A}">
                    <a16:rowId xmlns:a16="http://schemas.microsoft.com/office/drawing/2014/main" val="2621665764"/>
                  </a:ext>
                </a:extLst>
              </a:tr>
            </a:tbl>
          </a:graphicData>
        </a:graphic>
      </p:graphicFrame>
      <p:pic>
        <p:nvPicPr>
          <p:cNvPr id="15" name="Graphic 14" descr="Group with solid fill">
            <a:extLst>
              <a:ext uri="{FF2B5EF4-FFF2-40B4-BE49-F238E27FC236}">
                <a16:creationId xmlns:a16="http://schemas.microsoft.com/office/drawing/2014/main" id="{57A4AFA0-A993-AB31-DFA6-F11ACFB83F5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9400" y="570706"/>
            <a:ext cx="914400" cy="914400"/>
          </a:xfrm>
          <a:prstGeom prst="rect">
            <a:avLst/>
          </a:prstGeom>
        </p:spPr>
      </p:pic>
    </p:spTree>
    <p:extLst>
      <p:ext uri="{BB962C8B-B14F-4D97-AF65-F5344CB8AC3E}">
        <p14:creationId xmlns:p14="http://schemas.microsoft.com/office/powerpoint/2010/main" val="14897472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77CC6-BF97-B4D6-B9EB-6F76A93FE2C2}"/>
              </a:ext>
            </a:extLst>
          </p:cNvPr>
          <p:cNvSpPr>
            <a:spLocks noGrp="1"/>
          </p:cNvSpPr>
          <p:nvPr>
            <p:ph type="title"/>
          </p:nvPr>
        </p:nvSpPr>
        <p:spPr/>
        <p:txBody>
          <a:bodyPr/>
          <a:lstStyle/>
          <a:p>
            <a:r>
              <a:rPr lang="en-US" b="1" dirty="0"/>
              <a:t>IDP Definition</a:t>
            </a:r>
            <a:endParaRPr lang="en-CH" b="1" dirty="0"/>
          </a:p>
        </p:txBody>
      </p:sp>
      <p:sp>
        <p:nvSpPr>
          <p:cNvPr id="3" name="Content Placeholder 2">
            <a:extLst>
              <a:ext uri="{FF2B5EF4-FFF2-40B4-BE49-F238E27FC236}">
                <a16:creationId xmlns:a16="http://schemas.microsoft.com/office/drawing/2014/main" id="{053B96CD-DADA-ADB3-E78B-11E00A02C373}"/>
              </a:ext>
            </a:extLst>
          </p:cNvPr>
          <p:cNvSpPr>
            <a:spLocks noGrp="1"/>
          </p:cNvSpPr>
          <p:nvPr>
            <p:ph idx="1"/>
          </p:nvPr>
        </p:nvSpPr>
        <p:spPr/>
        <p:txBody>
          <a:bodyPr/>
          <a:lstStyle/>
          <a:p>
            <a:pPr marL="0" marR="0" lvl="0" indent="0" algn="l" rtl="0">
              <a:lnSpc>
                <a:spcPct val="100000"/>
              </a:lnSpc>
              <a:spcBef>
                <a:spcPts val="0"/>
              </a:spcBef>
              <a:spcAft>
                <a:spcPts val="0"/>
              </a:spcAft>
              <a:buClr>
                <a:schemeClr val="dk1"/>
              </a:buClr>
              <a:buSzPct val="25000"/>
              <a:buFont typeface="Arial"/>
              <a:buNone/>
            </a:pPr>
            <a:r>
              <a:rPr lang="en-US" sz="2800" b="0" i="0" u="none" strike="noStrike" cap="none" baseline="0" dirty="0">
                <a:solidFill>
                  <a:schemeClr val="dk1"/>
                </a:solidFill>
                <a:latin typeface="Calibri"/>
                <a:ea typeface="Arial"/>
                <a:cs typeface="Calibri"/>
                <a:sym typeface="Arial"/>
              </a:rPr>
              <a:t>IDPs are … </a:t>
            </a:r>
          </a:p>
          <a:p>
            <a:pPr marL="0" marR="0" lvl="0" indent="0" algn="just" rtl="0">
              <a:lnSpc>
                <a:spcPct val="100000"/>
              </a:lnSpc>
              <a:spcBef>
                <a:spcPts val="520"/>
              </a:spcBef>
              <a:spcAft>
                <a:spcPts val="0"/>
              </a:spcAft>
              <a:buClr>
                <a:schemeClr val="dk1"/>
              </a:buClr>
              <a:buSzPct val="25000"/>
              <a:buFont typeface="Arial"/>
              <a:buNone/>
            </a:pPr>
            <a:r>
              <a:rPr lang="en-US" sz="2800" b="0" i="0" u="none" strike="noStrike" cap="none" baseline="0" dirty="0">
                <a:solidFill>
                  <a:schemeClr val="dk1"/>
                </a:solidFill>
                <a:latin typeface="Calibri"/>
                <a:ea typeface="Arial"/>
                <a:cs typeface="Calibri"/>
                <a:sym typeface="Arial"/>
              </a:rPr>
              <a:t>“</a:t>
            </a:r>
            <a:r>
              <a:rPr lang="en-US" sz="2800" b="0" i="1" u="none" strike="noStrike" cap="none" baseline="0" dirty="0">
                <a:solidFill>
                  <a:schemeClr val="dk1"/>
                </a:solidFill>
                <a:latin typeface="Calibri"/>
                <a:ea typeface="Arial"/>
                <a:cs typeface="Calibri"/>
                <a:sym typeface="Arial"/>
              </a:rPr>
              <a:t>persons or groups of persons who have been forced or obliged to flee or to leave their homes or places of habitual residence, in particular as a result of or in order to avoid the effects of armed conflict, situations of generalized violence, violations of human rights or natural or human-made disasters, and who have not crossed an internationally recognized state border”.</a:t>
            </a:r>
          </a:p>
          <a:p>
            <a:pPr marL="0" marR="0" lvl="0" indent="0" algn="r" rtl="0">
              <a:lnSpc>
                <a:spcPct val="100000"/>
              </a:lnSpc>
              <a:spcBef>
                <a:spcPts val="520"/>
              </a:spcBef>
              <a:spcAft>
                <a:spcPts val="0"/>
              </a:spcAft>
              <a:buClr>
                <a:schemeClr val="dk1"/>
              </a:buClr>
              <a:buSzPct val="25000"/>
              <a:buFont typeface="Arial"/>
              <a:buNone/>
            </a:pPr>
            <a:r>
              <a:rPr lang="en-US" sz="2800" b="0" i="0" u="none" strike="noStrike" cap="none" baseline="0" dirty="0">
                <a:solidFill>
                  <a:schemeClr val="dk1"/>
                </a:solidFill>
                <a:latin typeface="Calibri"/>
                <a:ea typeface="Arial"/>
                <a:cs typeface="Calibri"/>
                <a:sym typeface="Arial"/>
              </a:rPr>
              <a:t>Guiding Principles on Internal Displacement</a:t>
            </a:r>
          </a:p>
          <a:p>
            <a:endParaRPr lang="en-US" dirty="0"/>
          </a:p>
        </p:txBody>
      </p:sp>
    </p:spTree>
    <p:extLst>
      <p:ext uri="{BB962C8B-B14F-4D97-AF65-F5344CB8AC3E}">
        <p14:creationId xmlns:p14="http://schemas.microsoft.com/office/powerpoint/2010/main" val="30558839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FB75E-553E-9274-F95A-FA1D0B9CEA8F}"/>
              </a:ext>
            </a:extLst>
          </p:cNvPr>
          <p:cNvSpPr>
            <a:spLocks noGrp="1"/>
          </p:cNvSpPr>
          <p:nvPr>
            <p:ph type="title"/>
          </p:nvPr>
        </p:nvSpPr>
        <p:spPr/>
        <p:txBody>
          <a:bodyPr>
            <a:normAutofit/>
          </a:bodyPr>
          <a:lstStyle/>
          <a:p>
            <a:r>
              <a:rPr lang="en-US" sz="6000" b="1" dirty="0">
                <a:solidFill>
                  <a:srgbClr val="F4A261"/>
                </a:solidFill>
              </a:rPr>
              <a:t>8. </a:t>
            </a:r>
            <a:r>
              <a:rPr lang="en-US" sz="4400" dirty="0"/>
              <a:t>Access to Justice and Remedies</a:t>
            </a:r>
            <a:endParaRPr lang="en-CH" dirty="0"/>
          </a:p>
        </p:txBody>
      </p:sp>
      <p:graphicFrame>
        <p:nvGraphicFramePr>
          <p:cNvPr id="5" name="Content Placeholder 5">
            <a:extLst>
              <a:ext uri="{FF2B5EF4-FFF2-40B4-BE49-F238E27FC236}">
                <a16:creationId xmlns:a16="http://schemas.microsoft.com/office/drawing/2014/main" id="{1AB79313-BEF0-DC51-6B2E-1C6BF9F924D2}"/>
              </a:ext>
            </a:extLst>
          </p:cNvPr>
          <p:cNvGraphicFramePr>
            <a:graphicFrameLocks/>
          </p:cNvGraphicFramePr>
          <p:nvPr>
            <p:extLst>
              <p:ext uri="{D42A27DB-BD31-4B8C-83A1-F6EECF244321}">
                <p14:modId xmlns:p14="http://schemas.microsoft.com/office/powerpoint/2010/main" val="1146130174"/>
              </p:ext>
            </p:extLst>
          </p:nvPr>
        </p:nvGraphicFramePr>
        <p:xfrm>
          <a:off x="838199" y="1825625"/>
          <a:ext cx="10515601" cy="4351338"/>
        </p:xfrm>
        <a:graphic>
          <a:graphicData uri="http://schemas.openxmlformats.org/drawingml/2006/table">
            <a:tbl>
              <a:tblPr firstRow="1" firstCol="1" bandRow="1"/>
              <a:tblGrid>
                <a:gridCol w="1697737">
                  <a:extLst>
                    <a:ext uri="{9D8B030D-6E8A-4147-A177-3AD203B41FA5}">
                      <a16:colId xmlns:a16="http://schemas.microsoft.com/office/drawing/2014/main" val="2813856835"/>
                    </a:ext>
                  </a:extLst>
                </a:gridCol>
                <a:gridCol w="3657600">
                  <a:extLst>
                    <a:ext uri="{9D8B030D-6E8A-4147-A177-3AD203B41FA5}">
                      <a16:colId xmlns:a16="http://schemas.microsoft.com/office/drawing/2014/main" val="1746890944"/>
                    </a:ext>
                  </a:extLst>
                </a:gridCol>
                <a:gridCol w="5160264">
                  <a:extLst>
                    <a:ext uri="{9D8B030D-6E8A-4147-A177-3AD203B41FA5}">
                      <a16:colId xmlns:a16="http://schemas.microsoft.com/office/drawing/2014/main" val="410451556"/>
                    </a:ext>
                  </a:extLst>
                </a:gridCol>
              </a:tblGrid>
              <a:tr h="539181">
                <a:tc>
                  <a:txBody>
                    <a:bodyPr/>
                    <a:lstStyle/>
                    <a:p>
                      <a:pPr>
                        <a:lnSpc>
                          <a:spcPct val="107000"/>
                        </a:lnSpc>
                        <a:spcAft>
                          <a:spcPts val="800"/>
                        </a:spcAft>
                      </a:pPr>
                      <a:r>
                        <a:rPr lang="en-CH" sz="1600" b="1" kern="100" dirty="0">
                          <a:effectLst/>
                          <a:latin typeface="Calibri" panose="020F0502020204030204" pitchFamily="34" charset="0"/>
                          <a:ea typeface="Calibri" panose="020F0502020204030204" pitchFamily="34" charset="0"/>
                        </a:rPr>
                        <a:t>Criteria</a:t>
                      </a:r>
                    </a:p>
                  </a:txBody>
                  <a:tcPr marL="107950" marR="107950" marT="71755" marB="71755" anchor="ctr">
                    <a:lnL w="12700" cap="flat" cmpd="sng" algn="ctr">
                      <a:solidFill>
                        <a:srgbClr val="F4A261"/>
                      </a:solidFill>
                      <a:prstDash val="solid"/>
                      <a:round/>
                      <a:headEnd type="none" w="med" len="med"/>
                      <a:tailEnd type="none" w="med" len="med"/>
                    </a:lnL>
                    <a:lnR w="12700" cap="flat" cmpd="sng" algn="ctr">
                      <a:solidFill>
                        <a:srgbClr val="F4A261"/>
                      </a:solidFill>
                      <a:prstDash val="solid"/>
                      <a:round/>
                      <a:headEnd type="none" w="med" len="med"/>
                      <a:tailEnd type="none" w="med" len="med"/>
                    </a:lnR>
                    <a:lnT w="12700" cap="flat" cmpd="sng" algn="ctr">
                      <a:solidFill>
                        <a:srgbClr val="F4A261"/>
                      </a:solidFill>
                      <a:prstDash val="solid"/>
                      <a:round/>
                      <a:headEnd type="none" w="med" len="med"/>
                      <a:tailEnd type="none" w="med" len="med"/>
                    </a:lnT>
                    <a:lnB w="12700" cap="flat" cmpd="sng" algn="ctr">
                      <a:solidFill>
                        <a:srgbClr val="F4A261"/>
                      </a:solidFill>
                      <a:prstDash val="solid"/>
                      <a:round/>
                      <a:headEnd type="none" w="med" len="med"/>
                      <a:tailEnd type="none" w="med" len="med"/>
                    </a:lnB>
                    <a:lnTlToBr w="12700" cmpd="sng">
                      <a:noFill/>
                      <a:prstDash val="solid"/>
                    </a:lnTlToBr>
                    <a:lnBlToTr w="12700" cmpd="sng">
                      <a:noFill/>
                      <a:prstDash val="solid"/>
                    </a:lnBlToTr>
                    <a:solidFill>
                      <a:srgbClr val="F7BF91"/>
                    </a:solidFill>
                  </a:tcPr>
                </a:tc>
                <a:tc>
                  <a:txBody>
                    <a:bodyPr/>
                    <a:lstStyle/>
                    <a:p>
                      <a:pPr>
                        <a:lnSpc>
                          <a:spcPct val="107000"/>
                        </a:lnSpc>
                        <a:spcAft>
                          <a:spcPts val="800"/>
                        </a:spcAft>
                      </a:pPr>
                      <a:r>
                        <a:rPr lang="en-CH" sz="1600" b="1" kern="100" dirty="0">
                          <a:effectLst/>
                          <a:latin typeface="Calibri" panose="020F0502020204030204" pitchFamily="34" charset="0"/>
                          <a:ea typeface="Calibri" panose="020F0502020204030204" pitchFamily="34" charset="0"/>
                        </a:rPr>
                        <a:t>Sub-Criteria</a:t>
                      </a:r>
                    </a:p>
                  </a:txBody>
                  <a:tcPr marL="107950" marR="107950" marT="71755" marB="71755" anchor="ctr">
                    <a:lnL w="12700" cap="flat" cmpd="sng" algn="ctr">
                      <a:solidFill>
                        <a:srgbClr val="F4A261"/>
                      </a:solidFill>
                      <a:prstDash val="solid"/>
                      <a:round/>
                      <a:headEnd type="none" w="med" len="med"/>
                      <a:tailEnd type="none" w="med" len="med"/>
                    </a:lnL>
                    <a:lnR w="12700" cap="flat" cmpd="sng" algn="ctr">
                      <a:solidFill>
                        <a:srgbClr val="F4A261"/>
                      </a:solidFill>
                      <a:prstDash val="solid"/>
                      <a:round/>
                      <a:headEnd type="none" w="med" len="med"/>
                      <a:tailEnd type="none" w="med" len="med"/>
                    </a:lnR>
                    <a:lnT w="12700" cap="flat" cmpd="sng" algn="ctr">
                      <a:solidFill>
                        <a:srgbClr val="F4A261"/>
                      </a:solidFill>
                      <a:prstDash val="solid"/>
                      <a:round/>
                      <a:headEnd type="none" w="med" len="med"/>
                      <a:tailEnd type="none" w="med" len="med"/>
                    </a:lnT>
                    <a:lnB w="12700" cap="flat" cmpd="sng" algn="ctr">
                      <a:solidFill>
                        <a:srgbClr val="F4A261"/>
                      </a:solidFill>
                      <a:prstDash val="solid"/>
                      <a:round/>
                      <a:headEnd type="none" w="med" len="med"/>
                      <a:tailEnd type="none" w="med" len="med"/>
                    </a:lnB>
                    <a:lnTlToBr w="12700" cmpd="sng">
                      <a:noFill/>
                      <a:prstDash val="solid"/>
                    </a:lnTlToBr>
                    <a:lnBlToTr w="12700" cmpd="sng">
                      <a:noFill/>
                      <a:prstDash val="solid"/>
                    </a:lnBlToTr>
                    <a:solidFill>
                      <a:srgbClr val="F7BF91"/>
                    </a:solidFill>
                  </a:tcPr>
                </a:tc>
                <a:tc>
                  <a:txBody>
                    <a:bodyPr/>
                    <a:lstStyle/>
                    <a:p>
                      <a:pPr>
                        <a:lnSpc>
                          <a:spcPct val="107000"/>
                        </a:lnSpc>
                        <a:spcAft>
                          <a:spcPts val="800"/>
                        </a:spcAft>
                      </a:pPr>
                      <a:r>
                        <a:rPr lang="en-CH" sz="1600" b="1" kern="100" dirty="0">
                          <a:effectLst/>
                          <a:latin typeface="Calibri" panose="020F0502020204030204" pitchFamily="34" charset="0"/>
                          <a:ea typeface="Calibri" panose="020F0502020204030204" pitchFamily="34" charset="0"/>
                        </a:rPr>
                        <a:t>Why is it important for lasting solutions</a:t>
                      </a:r>
                      <a:r>
                        <a:rPr lang="en-US" sz="1600" b="1" kern="100" dirty="0">
                          <a:effectLst/>
                          <a:latin typeface="Calibri" panose="020F0502020204030204" pitchFamily="34" charset="0"/>
                          <a:ea typeface="Calibri" panose="020F0502020204030204" pitchFamily="34" charset="0"/>
                        </a:rPr>
                        <a:t>?</a:t>
                      </a:r>
                      <a:endParaRPr lang="en-CH" sz="1600" b="1" kern="100" dirty="0">
                        <a:effectLst/>
                        <a:latin typeface="Calibri" panose="020F0502020204030204" pitchFamily="34" charset="0"/>
                        <a:ea typeface="Calibri" panose="020F0502020204030204" pitchFamily="34" charset="0"/>
                      </a:endParaRPr>
                    </a:p>
                  </a:txBody>
                  <a:tcPr marL="107950" marR="107950" marT="71755" marB="71755" anchor="ctr">
                    <a:lnL w="12700" cap="flat" cmpd="sng" algn="ctr">
                      <a:solidFill>
                        <a:srgbClr val="F4A261"/>
                      </a:solidFill>
                      <a:prstDash val="solid"/>
                      <a:round/>
                      <a:headEnd type="none" w="med" len="med"/>
                      <a:tailEnd type="none" w="med" len="med"/>
                    </a:lnL>
                    <a:lnR w="12700" cap="flat" cmpd="sng" algn="ctr">
                      <a:solidFill>
                        <a:srgbClr val="F4A261"/>
                      </a:solidFill>
                      <a:prstDash val="solid"/>
                      <a:round/>
                      <a:headEnd type="none" w="med" len="med"/>
                      <a:tailEnd type="none" w="med" len="med"/>
                    </a:lnR>
                    <a:lnT w="12700" cap="flat" cmpd="sng" algn="ctr">
                      <a:solidFill>
                        <a:srgbClr val="F4A261"/>
                      </a:solidFill>
                      <a:prstDash val="solid"/>
                      <a:round/>
                      <a:headEnd type="none" w="med" len="med"/>
                      <a:tailEnd type="none" w="med" len="med"/>
                    </a:lnT>
                    <a:lnB w="12700" cap="flat" cmpd="sng" algn="ctr">
                      <a:solidFill>
                        <a:srgbClr val="F4A261"/>
                      </a:solidFill>
                      <a:prstDash val="solid"/>
                      <a:round/>
                      <a:headEnd type="none" w="med" len="med"/>
                      <a:tailEnd type="none" w="med" len="med"/>
                    </a:lnB>
                    <a:lnTlToBr w="12700" cmpd="sng">
                      <a:noFill/>
                      <a:prstDash val="solid"/>
                    </a:lnTlToBr>
                    <a:lnBlToTr w="12700" cmpd="sng">
                      <a:noFill/>
                      <a:prstDash val="solid"/>
                    </a:lnBlToTr>
                    <a:solidFill>
                      <a:srgbClr val="F7BF91"/>
                    </a:solidFill>
                  </a:tcPr>
                </a:tc>
                <a:extLst>
                  <a:ext uri="{0D108BD9-81ED-4DB2-BD59-A6C34878D82A}">
                    <a16:rowId xmlns:a16="http://schemas.microsoft.com/office/drawing/2014/main" val="623230043"/>
                  </a:ext>
                </a:extLst>
              </a:tr>
              <a:tr h="3812157">
                <a:tc>
                  <a:txBody>
                    <a:bodyPr/>
                    <a:lstStyle/>
                    <a:p>
                      <a:pPr>
                        <a:lnSpc>
                          <a:spcPct val="107000"/>
                        </a:lnSpc>
                        <a:spcAft>
                          <a:spcPts val="800"/>
                        </a:spcAft>
                      </a:pPr>
                      <a:r>
                        <a:rPr lang="en-US" sz="1600" b="1" kern="100" dirty="0">
                          <a:effectLst/>
                          <a:latin typeface="Calibri" panose="020F0502020204030204" pitchFamily="34" charset="0"/>
                          <a:ea typeface="Calibri" panose="020F0502020204030204" pitchFamily="34" charset="0"/>
                        </a:rPr>
                        <a:t>Access to justice and remedies</a:t>
                      </a:r>
                      <a:r>
                        <a:rPr lang="en-CH" sz="1600" b="1" kern="100" dirty="0">
                          <a:effectLst/>
                          <a:latin typeface="Calibri" panose="020F0502020204030204" pitchFamily="34" charset="0"/>
                          <a:ea typeface="Calibri" panose="020F0502020204030204" pitchFamily="34" charset="0"/>
                        </a:rPr>
                        <a:t>.</a:t>
                      </a:r>
                    </a:p>
                  </a:txBody>
                  <a:tcPr marL="107950" marR="107950" marT="71755" marB="71755" anchor="ctr">
                    <a:lnL w="12700" cap="flat" cmpd="sng" algn="ctr">
                      <a:solidFill>
                        <a:srgbClr val="F4A261"/>
                      </a:solidFill>
                      <a:prstDash val="solid"/>
                      <a:round/>
                      <a:headEnd type="none" w="med" len="med"/>
                      <a:tailEnd type="none" w="med" len="med"/>
                    </a:lnL>
                    <a:lnR w="12700" cap="flat" cmpd="sng" algn="ctr">
                      <a:solidFill>
                        <a:srgbClr val="F4A261"/>
                      </a:solidFill>
                      <a:prstDash val="solid"/>
                      <a:round/>
                      <a:headEnd type="none" w="med" len="med"/>
                      <a:tailEnd type="none" w="med" len="med"/>
                    </a:lnR>
                    <a:lnT w="12700" cap="flat" cmpd="sng" algn="ctr">
                      <a:solidFill>
                        <a:srgbClr val="F4A261"/>
                      </a:solidFill>
                      <a:prstDash val="solid"/>
                      <a:round/>
                      <a:headEnd type="none" w="med" len="med"/>
                      <a:tailEnd type="none" w="med" len="med"/>
                    </a:lnT>
                    <a:lnB w="12700" cap="flat" cmpd="sng" algn="ctr">
                      <a:solidFill>
                        <a:srgbClr val="F4A261"/>
                      </a:solidFill>
                      <a:prstDash val="solid"/>
                      <a:round/>
                      <a:headEnd type="none" w="med" len="med"/>
                      <a:tailEnd type="none" w="med" len="med"/>
                    </a:lnB>
                    <a:lnTlToBr w="12700" cmpd="sng">
                      <a:noFill/>
                      <a:prstDash val="solid"/>
                    </a:lnTlToBr>
                    <a:lnBlToTr w="12700" cmpd="sng">
                      <a:noFill/>
                      <a:prstDash val="solid"/>
                    </a:lnBlToTr>
                    <a:solidFill>
                      <a:srgbClr val="FBE0C9"/>
                    </a:solidFill>
                  </a:tcPr>
                </a:tc>
                <a:tc>
                  <a:txBody>
                    <a:bodyPr/>
                    <a:lstStyle/>
                    <a:p>
                      <a:pPr>
                        <a:lnSpc>
                          <a:spcPct val="107000"/>
                        </a:lnSpc>
                        <a:spcAft>
                          <a:spcPts val="800"/>
                        </a:spcAft>
                      </a:pPr>
                      <a:r>
                        <a:rPr lang="en-US" sz="1600" dirty="0"/>
                        <a:t>Use of mechanisms for effective remedies, incl. access to justice, reparations and information about the causes of violations</a:t>
                      </a:r>
                      <a:endParaRPr lang="en-CH" sz="1600" kern="100" dirty="0">
                        <a:effectLst/>
                        <a:latin typeface="Calibri" panose="020F0502020204030204" pitchFamily="34" charset="0"/>
                        <a:ea typeface="Calibri" panose="020F0502020204030204" pitchFamily="34" charset="0"/>
                      </a:endParaRPr>
                    </a:p>
                  </a:txBody>
                  <a:tcPr marL="107950" marR="107950" marT="71755" marB="71755" anchor="ctr">
                    <a:lnL w="12700" cap="flat" cmpd="sng" algn="ctr">
                      <a:solidFill>
                        <a:srgbClr val="F4A261"/>
                      </a:solidFill>
                      <a:prstDash val="solid"/>
                      <a:round/>
                      <a:headEnd type="none" w="med" len="med"/>
                      <a:tailEnd type="none" w="med" len="med"/>
                    </a:lnL>
                    <a:lnR w="12700" cap="flat" cmpd="sng" algn="ctr">
                      <a:solidFill>
                        <a:srgbClr val="F4A261"/>
                      </a:solidFill>
                      <a:prstDash val="solid"/>
                      <a:round/>
                      <a:headEnd type="none" w="med" len="med"/>
                      <a:tailEnd type="none" w="med" len="med"/>
                    </a:lnR>
                    <a:lnT w="12700" cap="flat" cmpd="sng" algn="ctr">
                      <a:solidFill>
                        <a:srgbClr val="F4A261"/>
                      </a:solidFill>
                      <a:prstDash val="solid"/>
                      <a:round/>
                      <a:headEnd type="none" w="med" len="med"/>
                      <a:tailEnd type="none" w="med" len="med"/>
                    </a:lnT>
                    <a:lnB w="12700" cap="flat" cmpd="sng" algn="ctr">
                      <a:solidFill>
                        <a:srgbClr val="F4A26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lvl="0" indent="-342900">
                        <a:lnSpc>
                          <a:spcPct val="107000"/>
                        </a:lnSpc>
                        <a:buFont typeface="Calibri" panose="020F0502020204030204" pitchFamily="34" charset="0"/>
                        <a:buChar char="•"/>
                      </a:pPr>
                      <a:r>
                        <a:rPr lang="en-US" sz="1600" dirty="0"/>
                        <a:t>Ensuring effective reparations for human rights violations can have a substantial impact on the chances of moving towards a durable solution. </a:t>
                      </a:r>
                    </a:p>
                    <a:p>
                      <a:pPr marL="0" lvl="0" indent="0">
                        <a:lnSpc>
                          <a:spcPct val="107000"/>
                        </a:lnSpc>
                        <a:buFont typeface="Calibri" panose="020F0502020204030204" pitchFamily="34" charset="0"/>
                        <a:buNone/>
                      </a:pPr>
                      <a:r>
                        <a:rPr lang="en-US" sz="1100" dirty="0"/>
                        <a:t> </a:t>
                      </a:r>
                      <a:endParaRPr lang="en-US" sz="1400" dirty="0"/>
                    </a:p>
                    <a:p>
                      <a:pPr marL="342900" lvl="0" indent="-342900">
                        <a:lnSpc>
                          <a:spcPct val="107000"/>
                        </a:lnSpc>
                        <a:buFont typeface="Calibri" panose="020F0502020204030204" pitchFamily="34" charset="0"/>
                        <a:buChar char="•"/>
                      </a:pPr>
                      <a:r>
                        <a:rPr lang="en-US" sz="1600" dirty="0"/>
                        <a:t>The inability to secure effective reparations may increase the risk of further displacement in the future, may impede reconciliation, or create a prolonged feeling of injustice in IDPs. </a:t>
                      </a:r>
                    </a:p>
                    <a:p>
                      <a:pPr marL="0" lvl="0" indent="0">
                        <a:lnSpc>
                          <a:spcPct val="107000"/>
                        </a:lnSpc>
                        <a:buFont typeface="Calibri" panose="020F0502020204030204" pitchFamily="34" charset="0"/>
                        <a:buNone/>
                      </a:pPr>
                      <a:r>
                        <a:rPr lang="en-US" sz="1200" dirty="0"/>
                        <a:t> </a:t>
                      </a:r>
                      <a:endParaRPr lang="en-US" sz="1600" dirty="0"/>
                    </a:p>
                    <a:p>
                      <a:pPr marL="342900" lvl="0" indent="-342900">
                        <a:lnSpc>
                          <a:spcPct val="107000"/>
                        </a:lnSpc>
                        <a:buFont typeface="Calibri" panose="020F0502020204030204" pitchFamily="34" charset="0"/>
                        <a:buChar char="•"/>
                      </a:pPr>
                      <a:r>
                        <a:rPr lang="en-US" sz="1600" dirty="0"/>
                        <a:t>It is essential for peace and stabilization processes. </a:t>
                      </a:r>
                    </a:p>
                    <a:p>
                      <a:pPr marL="0" lvl="0" indent="0">
                        <a:lnSpc>
                          <a:spcPct val="107000"/>
                        </a:lnSpc>
                        <a:buFont typeface="Calibri" panose="020F0502020204030204" pitchFamily="34" charset="0"/>
                        <a:buNone/>
                      </a:pPr>
                      <a:r>
                        <a:rPr lang="en-US" sz="1200" dirty="0"/>
                        <a:t> </a:t>
                      </a:r>
                      <a:endParaRPr lang="en-US" sz="1600" dirty="0"/>
                    </a:p>
                    <a:p>
                      <a:pPr marL="342900" lvl="0" indent="-342900">
                        <a:lnSpc>
                          <a:spcPct val="107000"/>
                        </a:lnSpc>
                        <a:buFont typeface="Calibri" panose="020F0502020204030204" pitchFamily="34" charset="0"/>
                        <a:buChar char="•"/>
                      </a:pPr>
                      <a:r>
                        <a:rPr lang="en-US" sz="1600" dirty="0"/>
                        <a:t>It is also important to know how much access to reparation mechanisms influences the decisions that IDPs make about durable solutions</a:t>
                      </a:r>
                      <a:endParaRPr lang="en-CH" sz="1600" kern="100" dirty="0">
                        <a:effectLst/>
                        <a:latin typeface="Calibri" panose="020F0502020204030204" pitchFamily="34" charset="0"/>
                        <a:ea typeface="Calibri" panose="020F0502020204030204" pitchFamily="34" charset="0"/>
                      </a:endParaRPr>
                    </a:p>
                  </a:txBody>
                  <a:tcPr marL="107950" marR="107950" marT="71755" marB="71755" anchor="ctr">
                    <a:lnL w="12700" cap="flat" cmpd="sng" algn="ctr">
                      <a:solidFill>
                        <a:srgbClr val="F4A261"/>
                      </a:solidFill>
                      <a:prstDash val="solid"/>
                      <a:round/>
                      <a:headEnd type="none" w="med" len="med"/>
                      <a:tailEnd type="none" w="med" len="med"/>
                    </a:lnL>
                    <a:lnR w="12700" cap="flat" cmpd="sng" algn="ctr">
                      <a:solidFill>
                        <a:srgbClr val="F4A261"/>
                      </a:solidFill>
                      <a:prstDash val="solid"/>
                      <a:round/>
                      <a:headEnd type="none" w="med" len="med"/>
                      <a:tailEnd type="none" w="med" len="med"/>
                    </a:lnR>
                    <a:lnT w="12700" cap="flat" cmpd="sng" algn="ctr">
                      <a:solidFill>
                        <a:srgbClr val="F4A261"/>
                      </a:solidFill>
                      <a:prstDash val="solid"/>
                      <a:round/>
                      <a:headEnd type="none" w="med" len="med"/>
                      <a:tailEnd type="none" w="med" len="med"/>
                    </a:lnT>
                    <a:lnB w="12700" cap="flat" cmpd="sng" algn="ctr">
                      <a:solidFill>
                        <a:srgbClr val="F4A26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66041574"/>
                  </a:ext>
                </a:extLst>
              </a:tr>
            </a:tbl>
          </a:graphicData>
        </a:graphic>
      </p:graphicFrame>
      <p:pic>
        <p:nvPicPr>
          <p:cNvPr id="8" name="Graphic 7" descr="Scales of justice with solid fill">
            <a:extLst>
              <a:ext uri="{FF2B5EF4-FFF2-40B4-BE49-F238E27FC236}">
                <a16:creationId xmlns:a16="http://schemas.microsoft.com/office/drawing/2014/main" id="{24AE9EEA-B967-C8F6-A6FE-97B3A8CF208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9400" y="570706"/>
            <a:ext cx="914400" cy="914400"/>
          </a:xfrm>
          <a:prstGeom prst="rect">
            <a:avLst/>
          </a:prstGeom>
        </p:spPr>
      </p:pic>
    </p:spTree>
    <p:extLst>
      <p:ext uri="{BB962C8B-B14F-4D97-AF65-F5344CB8AC3E}">
        <p14:creationId xmlns:p14="http://schemas.microsoft.com/office/powerpoint/2010/main" val="31317553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26032-C57F-1320-0979-9C0819E9348D}"/>
              </a:ext>
            </a:extLst>
          </p:cNvPr>
          <p:cNvSpPr>
            <a:spLocks noGrp="1"/>
          </p:cNvSpPr>
          <p:nvPr>
            <p:ph type="title"/>
          </p:nvPr>
        </p:nvSpPr>
        <p:spPr>
          <a:xfrm>
            <a:off x="838199" y="365125"/>
            <a:ext cx="10823713" cy="1325563"/>
          </a:xfrm>
        </p:spPr>
        <p:txBody>
          <a:bodyPr/>
          <a:lstStyle/>
          <a:p>
            <a:r>
              <a:rPr lang="en-GB" b="1" dirty="0"/>
              <a:t>Who are Displacement Affected Communities</a:t>
            </a:r>
            <a:r>
              <a:rPr lang="en-GB" dirty="0"/>
              <a:t>?</a:t>
            </a:r>
          </a:p>
        </p:txBody>
      </p:sp>
      <p:sp>
        <p:nvSpPr>
          <p:cNvPr id="3" name="Content Placeholder 2">
            <a:extLst>
              <a:ext uri="{FF2B5EF4-FFF2-40B4-BE49-F238E27FC236}">
                <a16:creationId xmlns:a16="http://schemas.microsoft.com/office/drawing/2014/main" id="{8AFB5295-AFEF-672F-196D-0619268EB6B5}"/>
              </a:ext>
            </a:extLst>
          </p:cNvPr>
          <p:cNvSpPr>
            <a:spLocks noGrp="1"/>
          </p:cNvSpPr>
          <p:nvPr>
            <p:ph idx="1"/>
          </p:nvPr>
        </p:nvSpPr>
        <p:spPr>
          <a:xfrm>
            <a:off x="838200" y="1825625"/>
            <a:ext cx="5024941" cy="4351338"/>
          </a:xfrm>
        </p:spPr>
        <p:txBody>
          <a:bodyPr/>
          <a:lstStyle/>
          <a:p>
            <a:pPr marL="0" indent="0">
              <a:buNone/>
            </a:pPr>
            <a:r>
              <a:rPr lang="en-US" sz="2400" i="1" dirty="0"/>
              <a:t>Displacement affected communities involves all displaced populations and host communities as displaced people do not live in a vacuum.</a:t>
            </a:r>
          </a:p>
          <a:p>
            <a:pPr marL="360000" indent="-288000"/>
            <a:r>
              <a:rPr lang="en-US" dirty="0"/>
              <a:t>IDPs</a:t>
            </a:r>
          </a:p>
          <a:p>
            <a:pPr marL="360000" indent="-288000"/>
            <a:r>
              <a:rPr lang="en-US" sz="2800" kern="1200" dirty="0">
                <a:solidFill>
                  <a:schemeClr val="tx1"/>
                </a:solidFill>
                <a:effectLst/>
                <a:latin typeface="+mn-lt"/>
                <a:ea typeface="+mn-ea"/>
                <a:cs typeface="+mn-cs"/>
              </a:rPr>
              <a:t>Refugees</a:t>
            </a:r>
          </a:p>
          <a:p>
            <a:pPr marL="360000" indent="-288000"/>
            <a:r>
              <a:rPr lang="en-US" dirty="0"/>
              <a:t>Returnees</a:t>
            </a:r>
          </a:p>
          <a:p>
            <a:pPr marL="360000" indent="-288000"/>
            <a:r>
              <a:rPr lang="en-US" sz="2800" kern="1200" dirty="0">
                <a:solidFill>
                  <a:schemeClr val="tx1"/>
                </a:solidFill>
                <a:effectLst/>
                <a:latin typeface="+mn-lt"/>
                <a:ea typeface="+mn-ea"/>
                <a:cs typeface="+mn-cs"/>
              </a:rPr>
              <a:t>Host Communities</a:t>
            </a:r>
            <a:endParaRPr lang="fr-FR" dirty="0"/>
          </a:p>
          <a:p>
            <a:endParaRPr lang="en-GB" dirty="0"/>
          </a:p>
        </p:txBody>
      </p:sp>
      <p:pic>
        <p:nvPicPr>
          <p:cNvPr id="5" name="Picture 4" descr="A group of small plastic figures&#10;&#10;AI-generated content may be incorrect.">
            <a:extLst>
              <a:ext uri="{FF2B5EF4-FFF2-40B4-BE49-F238E27FC236}">
                <a16:creationId xmlns:a16="http://schemas.microsoft.com/office/drawing/2014/main" id="{72F344CA-67A2-CB59-381D-52620999E8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3141" y="1975791"/>
            <a:ext cx="5565911" cy="3710967"/>
          </a:xfrm>
          <a:prstGeom prst="rect">
            <a:avLst/>
          </a:prstGeom>
        </p:spPr>
      </p:pic>
      <p:sp>
        <p:nvSpPr>
          <p:cNvPr id="6" name="Rectangle 5">
            <a:extLst>
              <a:ext uri="{FF2B5EF4-FFF2-40B4-BE49-F238E27FC236}">
                <a16:creationId xmlns:a16="http://schemas.microsoft.com/office/drawing/2014/main" id="{C757A3E1-F2BF-94D1-B62F-9D44852ADE08}"/>
              </a:ext>
            </a:extLst>
          </p:cNvPr>
          <p:cNvSpPr/>
          <p:nvPr/>
        </p:nvSpPr>
        <p:spPr>
          <a:xfrm>
            <a:off x="5680037" y="1457659"/>
            <a:ext cx="6282466" cy="4480559"/>
          </a:xfrm>
          <a:prstGeom prst="rect">
            <a:avLst/>
          </a:prstGeom>
          <a:gradFill flip="none" rotWithShape="1">
            <a:gsLst>
              <a:gs pos="0">
                <a:srgbClr val="F2F2F2">
                  <a:alpha val="0"/>
                </a:srgbClr>
              </a:gs>
              <a:gs pos="68000">
                <a:srgbClr val="F2F2F2"/>
              </a:gs>
              <a:gs pos="95000">
                <a:srgbClr val="F2F2F2"/>
              </a:gs>
              <a:gs pos="88000">
                <a:srgbClr val="F2F2F2"/>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9662389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8">
            <a:extLst>
              <a:ext uri="{FF2B5EF4-FFF2-40B4-BE49-F238E27FC236}">
                <a16:creationId xmlns:a16="http://schemas.microsoft.com/office/drawing/2014/main" id="{18F17B87-AE81-11FC-25FA-6A844B6C77A0}"/>
              </a:ext>
            </a:extLst>
          </p:cNvPr>
          <p:cNvSpPr txBox="1">
            <a:spLocks noChangeArrowheads="1"/>
          </p:cNvSpPr>
          <p:nvPr/>
        </p:nvSpPr>
        <p:spPr bwMode="auto">
          <a:xfrm>
            <a:off x="1752600" y="5013325"/>
            <a:ext cx="3886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endParaRPr lang="it-IT" altLang="en-CH" b="1">
              <a:latin typeface="Arial Narrow" panose="020B0606020202030204" pitchFamily="34" charset="0"/>
            </a:endParaRPr>
          </a:p>
        </p:txBody>
      </p:sp>
      <p:sp>
        <p:nvSpPr>
          <p:cNvPr id="19460" name="Text Box 9">
            <a:extLst>
              <a:ext uri="{FF2B5EF4-FFF2-40B4-BE49-F238E27FC236}">
                <a16:creationId xmlns:a16="http://schemas.microsoft.com/office/drawing/2014/main" id="{EB21B20E-B9B4-8D85-4107-579136EE6E55}"/>
              </a:ext>
            </a:extLst>
          </p:cNvPr>
          <p:cNvSpPr txBox="1">
            <a:spLocks noChangeArrowheads="1"/>
          </p:cNvSpPr>
          <p:nvPr/>
        </p:nvSpPr>
        <p:spPr bwMode="auto">
          <a:xfrm>
            <a:off x="1658937" y="5770563"/>
            <a:ext cx="266223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de-AT" altLang="en-CH" sz="1600" dirty="0">
                <a:latin typeface="Calibri" panose="020F0502020204030204" pitchFamily="34" charset="0"/>
                <a:cs typeface="Calibri" panose="020F0502020204030204" pitchFamily="34" charset="0"/>
              </a:rPr>
              <a:t>Translated and disseminated in more than 45 languages</a:t>
            </a:r>
          </a:p>
        </p:txBody>
      </p:sp>
      <p:sp>
        <p:nvSpPr>
          <p:cNvPr id="5127" name="Text Box 10">
            <a:extLst>
              <a:ext uri="{FF2B5EF4-FFF2-40B4-BE49-F238E27FC236}">
                <a16:creationId xmlns:a16="http://schemas.microsoft.com/office/drawing/2014/main" id="{75B37F73-CFB1-1E76-BBBC-654E201C14B8}"/>
              </a:ext>
            </a:extLst>
          </p:cNvPr>
          <p:cNvSpPr txBox="1">
            <a:spLocks noChangeArrowheads="1"/>
          </p:cNvSpPr>
          <p:nvPr/>
        </p:nvSpPr>
        <p:spPr bwMode="auto">
          <a:xfrm>
            <a:off x="5196443" y="2259806"/>
            <a:ext cx="5189537" cy="374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defRPr/>
            </a:pPr>
            <a:endParaRPr lang="de-AT" sz="1800" u="sng" dirty="0">
              <a:latin typeface="Calibri"/>
              <a:cs typeface="Calibri"/>
            </a:endParaRPr>
          </a:p>
          <a:p>
            <a:pPr marL="285750" indent="-285750">
              <a:spcAft>
                <a:spcPct val="40000"/>
              </a:spcAft>
              <a:buClr>
                <a:schemeClr val="tx2"/>
              </a:buClr>
              <a:buFont typeface="Wingdings" charset="2"/>
              <a:buChar char="§"/>
              <a:defRPr/>
            </a:pPr>
            <a:r>
              <a:rPr lang="fr-FR" sz="1800" dirty="0">
                <a:latin typeface="Calibri"/>
                <a:cs typeface="Calibri"/>
              </a:rPr>
              <a:t>Introduction</a:t>
            </a:r>
            <a:endParaRPr lang="en-GB" sz="1800" dirty="0">
              <a:latin typeface="Calibri"/>
              <a:cs typeface="Calibri"/>
            </a:endParaRPr>
          </a:p>
          <a:p>
            <a:pPr marL="285750" indent="-285750">
              <a:spcAft>
                <a:spcPct val="40000"/>
              </a:spcAft>
              <a:buClr>
                <a:schemeClr val="tx2"/>
              </a:buClr>
              <a:buFont typeface="Wingdings" charset="2"/>
              <a:buChar char="§"/>
              <a:defRPr/>
            </a:pPr>
            <a:r>
              <a:rPr lang="en-GB" sz="1800" dirty="0">
                <a:latin typeface="Calibri"/>
                <a:cs typeface="Calibri"/>
              </a:rPr>
              <a:t>Part I: General principles</a:t>
            </a:r>
          </a:p>
          <a:p>
            <a:pPr marL="285750" indent="-285750">
              <a:spcAft>
                <a:spcPct val="40000"/>
              </a:spcAft>
              <a:buClr>
                <a:schemeClr val="tx2"/>
              </a:buClr>
              <a:buFont typeface="Wingdings" charset="2"/>
              <a:buChar char="§"/>
              <a:defRPr/>
            </a:pPr>
            <a:r>
              <a:rPr lang="en-GB" sz="1800" dirty="0">
                <a:latin typeface="Calibri"/>
                <a:cs typeface="Calibri"/>
              </a:rPr>
              <a:t>Part II: Protection against displacement</a:t>
            </a:r>
          </a:p>
          <a:p>
            <a:pPr marL="285750" indent="-285750">
              <a:spcAft>
                <a:spcPct val="40000"/>
              </a:spcAft>
              <a:buClr>
                <a:schemeClr val="tx2"/>
              </a:buClr>
              <a:buFont typeface="Wingdings" charset="2"/>
              <a:buChar char="§"/>
              <a:defRPr/>
            </a:pPr>
            <a:r>
              <a:rPr lang="en-GB" sz="1800" dirty="0">
                <a:latin typeface="Calibri"/>
                <a:cs typeface="Calibri"/>
              </a:rPr>
              <a:t>Part III: Protection during displacement</a:t>
            </a:r>
          </a:p>
          <a:p>
            <a:pPr marL="285750" indent="-285750">
              <a:spcAft>
                <a:spcPct val="40000"/>
              </a:spcAft>
              <a:buClr>
                <a:schemeClr val="tx2"/>
              </a:buClr>
              <a:buFont typeface="Wingdings" charset="2"/>
              <a:buChar char="§"/>
              <a:defRPr/>
            </a:pPr>
            <a:r>
              <a:rPr lang="en-GB" sz="1800" dirty="0">
                <a:latin typeface="Calibri"/>
                <a:cs typeface="Calibri"/>
              </a:rPr>
              <a:t>Part IV: Humanitarian assistance</a:t>
            </a:r>
          </a:p>
          <a:p>
            <a:pPr marL="285750" indent="-285750">
              <a:spcAft>
                <a:spcPct val="40000"/>
              </a:spcAft>
              <a:buClr>
                <a:schemeClr val="tx2"/>
              </a:buClr>
              <a:buFont typeface="Wingdings" charset="2"/>
              <a:buChar char="§"/>
              <a:defRPr/>
            </a:pPr>
            <a:r>
              <a:rPr lang="en-GB" sz="1800" b="1" dirty="0">
                <a:latin typeface="Calibri"/>
                <a:cs typeface="Calibri"/>
              </a:rPr>
              <a:t>Part V: Return, resettlement and reintegration </a:t>
            </a:r>
            <a:r>
              <a:rPr lang="en-GB" sz="1800" dirty="0">
                <a:latin typeface="Calibri"/>
                <a:cs typeface="Calibri"/>
              </a:rPr>
              <a:t> </a:t>
            </a:r>
          </a:p>
          <a:p>
            <a:pPr>
              <a:spcAft>
                <a:spcPct val="40000"/>
              </a:spcAft>
              <a:buClr>
                <a:schemeClr val="hlink"/>
              </a:buClr>
              <a:defRPr/>
            </a:pPr>
            <a:r>
              <a:rPr lang="en-GB" sz="1800" dirty="0">
                <a:latin typeface="Calibri"/>
                <a:cs typeface="Calibri"/>
              </a:rPr>
              <a:t>			30 principles in total</a:t>
            </a:r>
          </a:p>
          <a:p>
            <a:pPr>
              <a:spcAft>
                <a:spcPct val="40000"/>
              </a:spcAft>
              <a:buClr>
                <a:schemeClr val="hlink"/>
              </a:buClr>
              <a:defRPr/>
            </a:pPr>
            <a:endParaRPr lang="de-AT" sz="1800" dirty="0">
              <a:latin typeface="Calibri"/>
              <a:cs typeface="Calibri"/>
            </a:endParaRPr>
          </a:p>
          <a:p>
            <a:pPr>
              <a:spcAft>
                <a:spcPct val="40000"/>
              </a:spcAft>
              <a:buClr>
                <a:schemeClr val="hlink"/>
              </a:buClr>
              <a:buFontTx/>
              <a:buChar char="•"/>
              <a:defRPr/>
            </a:pPr>
            <a:endParaRPr lang="de-AT" sz="2000" dirty="0">
              <a:latin typeface="Calibri"/>
              <a:cs typeface="Calibri"/>
            </a:endParaRPr>
          </a:p>
        </p:txBody>
      </p:sp>
      <p:sp>
        <p:nvSpPr>
          <p:cNvPr id="3" name="Title 1">
            <a:extLst>
              <a:ext uri="{FF2B5EF4-FFF2-40B4-BE49-F238E27FC236}">
                <a16:creationId xmlns:a16="http://schemas.microsoft.com/office/drawing/2014/main" id="{93F5E93F-C996-18EB-F689-9C511BA74E64}"/>
              </a:ext>
            </a:extLst>
          </p:cNvPr>
          <p:cNvSpPr txBox="1">
            <a:spLocks/>
          </p:cNvSpPr>
          <p:nvPr/>
        </p:nvSpPr>
        <p:spPr>
          <a:xfrm>
            <a:off x="5164141" y="724694"/>
            <a:ext cx="6935094" cy="111998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t>Guiding Principles </a:t>
            </a:r>
          </a:p>
        </p:txBody>
      </p:sp>
      <p:pic>
        <p:nvPicPr>
          <p:cNvPr id="4" name="Picture 3">
            <a:extLst>
              <a:ext uri="{FF2B5EF4-FFF2-40B4-BE49-F238E27FC236}">
                <a16:creationId xmlns:a16="http://schemas.microsoft.com/office/drawing/2014/main" id="{66ED1B5E-D3B5-5F46-8364-4370F44EEDF5}"/>
              </a:ext>
            </a:extLst>
          </p:cNvPr>
          <p:cNvPicPr>
            <a:picLocks noChangeAspect="1"/>
          </p:cNvPicPr>
          <p:nvPr/>
        </p:nvPicPr>
        <p:blipFill>
          <a:blip r:embed="rId3"/>
          <a:stretch>
            <a:fillRect/>
          </a:stretch>
        </p:blipFill>
        <p:spPr>
          <a:xfrm>
            <a:off x="1250897" y="724694"/>
            <a:ext cx="3507911" cy="49977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869C6-52AD-2931-C5E1-B2D313DB4C89}"/>
              </a:ext>
            </a:extLst>
          </p:cNvPr>
          <p:cNvSpPr>
            <a:spLocks noGrp="1"/>
          </p:cNvSpPr>
          <p:nvPr>
            <p:ph type="title"/>
          </p:nvPr>
        </p:nvSpPr>
        <p:spPr/>
        <p:txBody>
          <a:bodyPr/>
          <a:lstStyle/>
          <a:p>
            <a:r>
              <a:rPr lang="en-GB" dirty="0"/>
              <a:t>What are Durable Solutions? </a:t>
            </a:r>
          </a:p>
        </p:txBody>
      </p:sp>
      <p:sp>
        <p:nvSpPr>
          <p:cNvPr id="3" name="Content Placeholder 2">
            <a:extLst>
              <a:ext uri="{FF2B5EF4-FFF2-40B4-BE49-F238E27FC236}">
                <a16:creationId xmlns:a16="http://schemas.microsoft.com/office/drawing/2014/main" id="{15853AA8-4521-0F68-B29D-FF067E839811}"/>
              </a:ext>
            </a:extLst>
          </p:cNvPr>
          <p:cNvSpPr>
            <a:spLocks noGrp="1"/>
          </p:cNvSpPr>
          <p:nvPr>
            <p:ph idx="1"/>
          </p:nvPr>
        </p:nvSpPr>
        <p:spPr>
          <a:xfrm>
            <a:off x="838200" y="1825625"/>
            <a:ext cx="7937500" cy="1325563"/>
          </a:xfrm>
        </p:spPr>
        <p:txBody>
          <a:bodyPr>
            <a:normAutofit fontScale="92500"/>
          </a:bodyPr>
          <a:lstStyle/>
          <a:p>
            <a:pPr marL="0" indent="0">
              <a:buNone/>
            </a:pPr>
            <a:r>
              <a:rPr lang="en-US" dirty="0"/>
              <a:t>Definition and Principles based on the </a:t>
            </a:r>
            <a:r>
              <a:rPr lang="en-US" b="1" dirty="0"/>
              <a:t>IASC Framework on Durable Solutions </a:t>
            </a:r>
            <a:r>
              <a:rPr lang="en-US" dirty="0"/>
              <a:t>for IDPs and the </a:t>
            </a:r>
            <a:r>
              <a:rPr lang="en-US" b="1" dirty="0"/>
              <a:t>Guiding Principles on Internal Displacement </a:t>
            </a:r>
            <a:r>
              <a:rPr lang="en-US" dirty="0"/>
              <a:t>(#</a:t>
            </a:r>
            <a:r>
              <a:rPr lang="en-US" b="1" dirty="0"/>
              <a:t>28 – 30</a:t>
            </a:r>
            <a:r>
              <a:rPr lang="en-US" dirty="0"/>
              <a:t>)</a:t>
            </a:r>
            <a:endParaRPr lang="en-CH" dirty="0"/>
          </a:p>
        </p:txBody>
      </p:sp>
      <p:sp>
        <p:nvSpPr>
          <p:cNvPr id="4" name="Content Placeholder 2">
            <a:extLst>
              <a:ext uri="{FF2B5EF4-FFF2-40B4-BE49-F238E27FC236}">
                <a16:creationId xmlns:a16="http://schemas.microsoft.com/office/drawing/2014/main" id="{01D196DE-6286-70F7-C0C6-5E3FDA72C820}"/>
              </a:ext>
            </a:extLst>
          </p:cNvPr>
          <p:cNvSpPr txBox="1">
            <a:spLocks/>
          </p:cNvSpPr>
          <p:nvPr/>
        </p:nvSpPr>
        <p:spPr>
          <a:xfrm>
            <a:off x="838200" y="2879725"/>
            <a:ext cx="10515600" cy="30511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3200" dirty="0"/>
          </a:p>
          <a:p>
            <a:pPr marL="0" indent="0" algn="ctr">
              <a:buFont typeface="Arial" panose="020B0604020202020204" pitchFamily="34" charset="0"/>
              <a:buNone/>
            </a:pPr>
            <a:r>
              <a:rPr lang="en-US" sz="3200" dirty="0"/>
              <a:t>“</a:t>
            </a:r>
            <a:r>
              <a:rPr lang="en-US" sz="3200" i="1" dirty="0"/>
              <a:t>A durable solution is achieved when IDPs </a:t>
            </a:r>
            <a:r>
              <a:rPr lang="en-US" sz="3200" b="1" i="1" dirty="0"/>
              <a:t>no longer have any specific assistance and protection needs</a:t>
            </a:r>
            <a:r>
              <a:rPr lang="en-US" sz="3200" i="1" dirty="0"/>
              <a:t> that are linked to their displacement and can enjoy their human rights </a:t>
            </a:r>
            <a:r>
              <a:rPr lang="en-US" sz="3200" b="1" i="1" dirty="0"/>
              <a:t>without discrimination</a:t>
            </a:r>
            <a:r>
              <a:rPr lang="en-US" sz="3200" i="1" dirty="0"/>
              <a:t> on account of their displacement</a:t>
            </a:r>
            <a:r>
              <a:rPr lang="en-US" sz="3200" dirty="0"/>
              <a:t>.”</a:t>
            </a:r>
          </a:p>
          <a:p>
            <a:pPr marL="0" indent="0" algn="ctr">
              <a:buFont typeface="Arial" panose="020B0604020202020204" pitchFamily="34" charset="0"/>
              <a:buNone/>
            </a:pPr>
            <a:r>
              <a:rPr lang="en-US" sz="2400" b="1" dirty="0">
                <a:solidFill>
                  <a:srgbClr val="3E6D97"/>
                </a:solidFill>
              </a:rPr>
              <a:t>IASC framework on Durable Solutions 2010</a:t>
            </a:r>
          </a:p>
          <a:p>
            <a:endParaRPr lang="en-CH" dirty="0"/>
          </a:p>
        </p:txBody>
      </p:sp>
      <p:pic>
        <p:nvPicPr>
          <p:cNvPr id="6" name="Picture 5" descr="C:\Users\jacopo.giorgi\Desktop\framework on durable solutions cover.jpg">
            <a:extLst>
              <a:ext uri="{FF2B5EF4-FFF2-40B4-BE49-F238E27FC236}">
                <a16:creationId xmlns:a16="http://schemas.microsoft.com/office/drawing/2014/main" id="{E7315440-5428-8B51-3914-9086C19A87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4513" y="1027906"/>
            <a:ext cx="1426100" cy="20404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5" name="Picture 4">
            <a:extLst>
              <a:ext uri="{FF2B5EF4-FFF2-40B4-BE49-F238E27FC236}">
                <a16:creationId xmlns:a16="http://schemas.microsoft.com/office/drawing/2014/main" id="{700791F1-BC15-25DB-8D7F-1B7F695A90ED}"/>
              </a:ext>
            </a:extLst>
          </p:cNvPr>
          <p:cNvPicPr>
            <a:picLocks noChangeAspect="1"/>
          </p:cNvPicPr>
          <p:nvPr/>
        </p:nvPicPr>
        <p:blipFill>
          <a:blip r:embed="rId3"/>
          <a:stretch>
            <a:fillRect/>
          </a:stretch>
        </p:blipFill>
        <p:spPr>
          <a:xfrm>
            <a:off x="10271998" y="1027906"/>
            <a:ext cx="1432143" cy="204040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27927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02761-7752-3DB2-4C92-67B083EA034F}"/>
              </a:ext>
            </a:extLst>
          </p:cNvPr>
          <p:cNvSpPr>
            <a:spLocks noGrp="1"/>
          </p:cNvSpPr>
          <p:nvPr>
            <p:ph type="title"/>
          </p:nvPr>
        </p:nvSpPr>
        <p:spPr>
          <a:xfrm>
            <a:off x="5766816" y="282098"/>
            <a:ext cx="6050866" cy="1325563"/>
          </a:xfrm>
        </p:spPr>
        <p:txBody>
          <a:bodyPr/>
          <a:lstStyle/>
          <a:p>
            <a:r>
              <a:rPr lang="en-US" b="1" dirty="0"/>
              <a:t>How to Achieve Durable Solutions?</a:t>
            </a:r>
            <a:endParaRPr lang="en-CH" b="1" dirty="0"/>
          </a:p>
        </p:txBody>
      </p:sp>
      <p:sp>
        <p:nvSpPr>
          <p:cNvPr id="3" name="Content Placeholder 2">
            <a:extLst>
              <a:ext uri="{FF2B5EF4-FFF2-40B4-BE49-F238E27FC236}">
                <a16:creationId xmlns:a16="http://schemas.microsoft.com/office/drawing/2014/main" id="{72E0FCEA-FD84-CC31-4888-519DEE7F064C}"/>
              </a:ext>
            </a:extLst>
          </p:cNvPr>
          <p:cNvSpPr>
            <a:spLocks noGrp="1"/>
          </p:cNvSpPr>
          <p:nvPr>
            <p:ph idx="1"/>
          </p:nvPr>
        </p:nvSpPr>
        <p:spPr>
          <a:xfrm>
            <a:off x="5766816" y="1816919"/>
            <a:ext cx="5586984" cy="4351338"/>
          </a:xfrm>
        </p:spPr>
        <p:txBody>
          <a:bodyPr>
            <a:normAutofit fontScale="92500" lnSpcReduction="20000"/>
          </a:bodyPr>
          <a:lstStyle/>
          <a:p>
            <a:pPr marL="0" indent="0">
              <a:lnSpc>
                <a:spcPct val="100000"/>
              </a:lnSpc>
              <a:spcAft>
                <a:spcPts val="600"/>
              </a:spcAft>
              <a:buNone/>
            </a:pPr>
            <a:r>
              <a:rPr lang="en-US" dirty="0"/>
              <a:t>Durable Solutions can ultimately be achieved through one of these settlement options:</a:t>
            </a:r>
          </a:p>
          <a:p>
            <a:pPr marL="514350" indent="-514350">
              <a:lnSpc>
                <a:spcPct val="100000"/>
              </a:lnSpc>
              <a:spcAft>
                <a:spcPts val="600"/>
              </a:spcAft>
              <a:buFont typeface="+mj-lt"/>
              <a:buAutoNum type="alphaUcPeriod"/>
            </a:pPr>
            <a:r>
              <a:rPr lang="en-US" dirty="0"/>
              <a:t>Voluntary</a:t>
            </a:r>
            <a:r>
              <a:rPr lang="en-US" b="1" dirty="0"/>
              <a:t> return to the place of origin</a:t>
            </a:r>
          </a:p>
          <a:p>
            <a:pPr marL="514350" indent="-514350">
              <a:lnSpc>
                <a:spcPct val="100000"/>
              </a:lnSpc>
              <a:spcAft>
                <a:spcPts val="600"/>
              </a:spcAft>
              <a:buFont typeface="+mj-lt"/>
              <a:buAutoNum type="alphaUcPeriod"/>
            </a:pPr>
            <a:r>
              <a:rPr lang="en-US" dirty="0"/>
              <a:t>Sustainable </a:t>
            </a:r>
            <a:r>
              <a:rPr lang="en-US" b="1" dirty="0"/>
              <a:t>local integration in areas where IDPs take refuge</a:t>
            </a:r>
          </a:p>
          <a:p>
            <a:pPr marL="514350" indent="-514350">
              <a:lnSpc>
                <a:spcPct val="100000"/>
              </a:lnSpc>
              <a:spcAft>
                <a:spcPts val="600"/>
              </a:spcAft>
              <a:buFont typeface="+mj-lt"/>
              <a:buAutoNum type="alphaUcPeriod"/>
            </a:pPr>
            <a:r>
              <a:rPr lang="en-GB" dirty="0"/>
              <a:t>Sustainable</a:t>
            </a:r>
            <a:r>
              <a:rPr lang="en-US" dirty="0"/>
              <a:t> </a:t>
            </a:r>
            <a:r>
              <a:rPr lang="en-US" b="1" dirty="0"/>
              <a:t>integration in another part of the country (or relocation) </a:t>
            </a:r>
          </a:p>
          <a:p>
            <a:pPr marL="0" indent="0">
              <a:buNone/>
            </a:pPr>
            <a:r>
              <a:rPr lang="fr-FR" dirty="0"/>
              <a:t>But </a:t>
            </a:r>
            <a:r>
              <a:rPr lang="en-GB" dirty="0"/>
              <a:t>this</a:t>
            </a:r>
            <a:r>
              <a:rPr lang="fr-FR" dirty="0"/>
              <a:t> </a:t>
            </a:r>
            <a:r>
              <a:rPr lang="en-GB" dirty="0"/>
              <a:t>alone is not enough</a:t>
            </a:r>
            <a:r>
              <a:rPr lang="fr-FR" dirty="0"/>
              <a:t>….</a:t>
            </a:r>
            <a:endParaRPr lang="en-CH" dirty="0"/>
          </a:p>
        </p:txBody>
      </p:sp>
      <p:pic>
        <p:nvPicPr>
          <p:cNvPr id="4" name="Picture 3" descr="C:\Users\jacopo.giorgi\Desktop\framework on durable solutions cover.jpg">
            <a:extLst>
              <a:ext uri="{FF2B5EF4-FFF2-40B4-BE49-F238E27FC236}">
                <a16:creationId xmlns:a16="http://schemas.microsoft.com/office/drawing/2014/main" id="{4F7678AD-3B5D-A7AF-E8AB-4369E384FE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20832">
            <a:off x="-15390" y="205909"/>
            <a:ext cx="4505436" cy="64461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4499121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11661-2572-DA3F-E7F9-362861409CE4}"/>
              </a:ext>
            </a:extLst>
          </p:cNvPr>
          <p:cNvSpPr>
            <a:spLocks noGrp="1"/>
          </p:cNvSpPr>
          <p:nvPr>
            <p:ph type="title"/>
          </p:nvPr>
        </p:nvSpPr>
        <p:spPr/>
        <p:txBody>
          <a:bodyPr/>
          <a:lstStyle/>
          <a:p>
            <a:r>
              <a:rPr lang="en-US" dirty="0"/>
              <a:t>Key Principles of the IASC Framework</a:t>
            </a:r>
            <a:endParaRPr lang="en-CH" dirty="0"/>
          </a:p>
        </p:txBody>
      </p:sp>
      <p:sp>
        <p:nvSpPr>
          <p:cNvPr id="3" name="Content Placeholder 2">
            <a:extLst>
              <a:ext uri="{FF2B5EF4-FFF2-40B4-BE49-F238E27FC236}">
                <a16:creationId xmlns:a16="http://schemas.microsoft.com/office/drawing/2014/main" id="{3B1C1285-BFF3-5D42-D486-36C0451B0885}"/>
              </a:ext>
            </a:extLst>
          </p:cNvPr>
          <p:cNvSpPr>
            <a:spLocks noGrp="1"/>
          </p:cNvSpPr>
          <p:nvPr>
            <p:ph idx="1"/>
          </p:nvPr>
        </p:nvSpPr>
        <p:spPr/>
        <p:txBody>
          <a:bodyPr numCol="2" spcCol="360000">
            <a:normAutofit fontScale="62500" lnSpcReduction="20000"/>
          </a:bodyPr>
          <a:lstStyle/>
          <a:p>
            <a:pPr>
              <a:lnSpc>
                <a:spcPct val="120000"/>
              </a:lnSpc>
            </a:pPr>
            <a:r>
              <a:rPr lang="en-US" sz="2500" b="1" dirty="0"/>
              <a:t>Primary Responsibility of National Authorities – </a:t>
            </a:r>
            <a:r>
              <a:rPr lang="en-US" sz="2500" dirty="0"/>
              <a:t>including legal frameworks, coordination mechanisms, and funding for their protection and assistance.</a:t>
            </a:r>
          </a:p>
          <a:p>
            <a:pPr>
              <a:lnSpc>
                <a:spcPct val="120000"/>
              </a:lnSpc>
            </a:pPr>
            <a:r>
              <a:rPr lang="en-US" sz="2500" b="1" dirty="0"/>
              <a:t>Unimpeded Access for Humanitarian and Development Actors</a:t>
            </a:r>
            <a:endParaRPr lang="en-US" sz="2500" dirty="0"/>
          </a:p>
          <a:p>
            <a:pPr>
              <a:lnSpc>
                <a:spcPct val="120000"/>
              </a:lnSpc>
            </a:pPr>
            <a:r>
              <a:rPr lang="en-US" sz="2500" b="1" dirty="0"/>
              <a:t>IDPs’ Rights, Needs, and Legitimate Interests </a:t>
            </a:r>
            <a:r>
              <a:rPr lang="en-US" sz="2500" dirty="0"/>
              <a:t>must guide all policies and decisions.</a:t>
            </a:r>
          </a:p>
          <a:p>
            <a:pPr>
              <a:lnSpc>
                <a:spcPct val="120000"/>
              </a:lnSpc>
            </a:pPr>
            <a:r>
              <a:rPr lang="en-US" sz="2500" b="1" dirty="0"/>
              <a:t>Informed and Voluntary Decisions by IDPs</a:t>
            </a:r>
            <a:r>
              <a:rPr lang="en-US" sz="2500" dirty="0"/>
              <a:t>: IDPs must have the right to make informed and voluntary decisions about their preferred durable solution—return, local integration, or settlement elsewhere—with no hierarchy imposed among these options.</a:t>
            </a:r>
          </a:p>
          <a:p>
            <a:pPr>
              <a:lnSpc>
                <a:spcPct val="120000"/>
              </a:lnSpc>
            </a:pPr>
            <a:r>
              <a:rPr lang="en-US" sz="2500" b="1" dirty="0"/>
              <a:t>Freedom to Choose and Change Durable Solutions</a:t>
            </a:r>
            <a:r>
              <a:rPr lang="en-US" sz="2500" dirty="0"/>
              <a:t>: IDPs retain the right to return even if they initially choose local integration or settlement elsewhere. </a:t>
            </a:r>
          </a:p>
          <a:p>
            <a:pPr>
              <a:lnSpc>
                <a:spcPct val="120000"/>
              </a:lnSpc>
            </a:pPr>
            <a:r>
              <a:rPr lang="en-US" sz="2500" b="1" dirty="0"/>
              <a:t>Prohibition of Forced Returns or Relocations</a:t>
            </a:r>
            <a:r>
              <a:rPr lang="en-US" sz="2500" dirty="0"/>
              <a:t>: Under no circumstances should IDPs be compelled to return or relocate to unsafe areas. </a:t>
            </a:r>
          </a:p>
          <a:p>
            <a:pPr>
              <a:lnSpc>
                <a:spcPct val="120000"/>
              </a:lnSpc>
            </a:pPr>
            <a:r>
              <a:rPr lang="en-US" sz="2500" b="1" dirty="0"/>
              <a:t>Non-Discrimination</a:t>
            </a:r>
            <a:r>
              <a:rPr lang="en-US" sz="2500" dirty="0"/>
              <a:t>: IDPs must not face discrimination related to their displacement or based on other factors (e.g., race, religion, gender, age, disability, etc.). This principle also applies to host communities integrating IDPs.</a:t>
            </a:r>
          </a:p>
          <a:p>
            <a:pPr>
              <a:lnSpc>
                <a:spcPct val="120000"/>
              </a:lnSpc>
            </a:pPr>
            <a:r>
              <a:rPr lang="en-US" sz="2500" b="1" dirty="0"/>
              <a:t>Community-Based Approach: </a:t>
            </a:r>
            <a:r>
              <a:rPr lang="en-US" sz="2500" dirty="0"/>
              <a:t>Integration of IDPs must address the needs of host or reintegration communities as well.</a:t>
            </a:r>
          </a:p>
          <a:p>
            <a:pPr>
              <a:lnSpc>
                <a:spcPct val="120000"/>
              </a:lnSpc>
            </a:pPr>
            <a:r>
              <a:rPr lang="en-US" sz="2500" b="1" dirty="0"/>
              <a:t>Continued Protection of Rights: </a:t>
            </a:r>
            <a:r>
              <a:rPr lang="en-US" sz="2500" dirty="0"/>
              <a:t>Even after achieving a durable solution, IDPs remain protected by national and </a:t>
            </a:r>
            <a:r>
              <a:rPr lang="en-US" sz="2600" dirty="0"/>
              <a:t>international human rights laws and international humanitarian law.</a:t>
            </a:r>
            <a:endParaRPr lang="en-CH" sz="2600" dirty="0"/>
          </a:p>
        </p:txBody>
      </p:sp>
      <p:pic>
        <p:nvPicPr>
          <p:cNvPr id="4" name="Picture 3" descr="C:\Users\jacopo.giorgi\Desktop\framework on durable solutions cover.jpg">
            <a:extLst>
              <a:ext uri="{FF2B5EF4-FFF2-40B4-BE49-F238E27FC236}">
                <a16:creationId xmlns:a16="http://schemas.microsoft.com/office/drawing/2014/main" id="{6A6C4479-D52A-E336-D0D3-4191B5D00F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20832">
            <a:off x="10887980" y="118907"/>
            <a:ext cx="1113113" cy="15925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1179158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50070-9ADA-A801-13AF-1B9CE8B3B00C}"/>
              </a:ext>
            </a:extLst>
          </p:cNvPr>
          <p:cNvSpPr>
            <a:spLocks noGrp="1"/>
          </p:cNvSpPr>
          <p:nvPr>
            <p:ph type="title"/>
          </p:nvPr>
        </p:nvSpPr>
        <p:spPr>
          <a:xfrm>
            <a:off x="838200" y="365125"/>
            <a:ext cx="10033000" cy="1325563"/>
          </a:xfrm>
        </p:spPr>
        <p:txBody>
          <a:bodyPr/>
          <a:lstStyle/>
          <a:p>
            <a:r>
              <a:rPr lang="en-US" b="1" dirty="0">
                <a:solidFill>
                  <a:srgbClr val="C05761"/>
                </a:solidFill>
              </a:rPr>
              <a:t>Eight IASC criteria </a:t>
            </a:r>
            <a:r>
              <a:rPr lang="en-US" dirty="0"/>
              <a:t>to </a:t>
            </a:r>
            <a:r>
              <a:rPr lang="en-US" dirty="0">
                <a:solidFill>
                  <a:schemeClr val="accent1"/>
                </a:solidFill>
              </a:rPr>
              <a:t>measure</a:t>
            </a:r>
            <a:r>
              <a:rPr lang="en-US" dirty="0"/>
              <a:t> to which extent solutions have been achieved </a:t>
            </a:r>
            <a:endParaRPr lang="en-CH" dirty="0"/>
          </a:p>
        </p:txBody>
      </p:sp>
      <p:sp>
        <p:nvSpPr>
          <p:cNvPr id="3" name="Content Placeholder 2">
            <a:extLst>
              <a:ext uri="{FF2B5EF4-FFF2-40B4-BE49-F238E27FC236}">
                <a16:creationId xmlns:a16="http://schemas.microsoft.com/office/drawing/2014/main" id="{2662B64A-5FFD-C23C-BFF5-8690DF9F4569}"/>
              </a:ext>
            </a:extLst>
          </p:cNvPr>
          <p:cNvSpPr>
            <a:spLocks noGrp="1"/>
          </p:cNvSpPr>
          <p:nvPr>
            <p:ph idx="1"/>
          </p:nvPr>
        </p:nvSpPr>
        <p:spPr>
          <a:xfrm>
            <a:off x="838200" y="1825625"/>
            <a:ext cx="10515600" cy="1325563"/>
          </a:xfrm>
        </p:spPr>
        <p:txBody>
          <a:bodyPr>
            <a:normAutofit/>
          </a:bodyPr>
          <a:lstStyle/>
          <a:p>
            <a:pPr marL="0" indent="0">
              <a:buNone/>
            </a:pPr>
            <a:r>
              <a:rPr lang="en-US" sz="2400" dirty="0"/>
              <a:t>A mere physical movement does not amount to a durable solution. IDPs who have reached a durable solution will enjoy </a:t>
            </a:r>
            <a:r>
              <a:rPr lang="en-US" sz="2400" b="1" dirty="0"/>
              <a:t>without discrimination</a:t>
            </a:r>
            <a:r>
              <a:rPr lang="en-US" sz="2400" dirty="0"/>
              <a:t>:</a:t>
            </a:r>
            <a:endParaRPr lang="en-CH" sz="2400" dirty="0"/>
          </a:p>
        </p:txBody>
      </p:sp>
      <p:pic>
        <p:nvPicPr>
          <p:cNvPr id="5" name="Graphic 4" descr="Scales of justice with solid fill">
            <a:extLst>
              <a:ext uri="{FF2B5EF4-FFF2-40B4-BE49-F238E27FC236}">
                <a16:creationId xmlns:a16="http://schemas.microsoft.com/office/drawing/2014/main" id="{AA2630A3-5187-1D7C-D10C-94F14926577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29042" y="4841151"/>
            <a:ext cx="914400" cy="914400"/>
          </a:xfrm>
          <a:prstGeom prst="rect">
            <a:avLst/>
          </a:prstGeom>
        </p:spPr>
      </p:pic>
      <p:pic>
        <p:nvPicPr>
          <p:cNvPr id="7" name="Graphic 6" descr="Contract with solid fill">
            <a:extLst>
              <a:ext uri="{FF2B5EF4-FFF2-40B4-BE49-F238E27FC236}">
                <a16:creationId xmlns:a16="http://schemas.microsoft.com/office/drawing/2014/main" id="{B08E49A9-17B3-8302-5FE5-67B73B8F3F4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2688" y="4842694"/>
            <a:ext cx="914400" cy="914400"/>
          </a:xfrm>
          <a:prstGeom prst="rect">
            <a:avLst/>
          </a:prstGeom>
        </p:spPr>
      </p:pic>
      <p:pic>
        <p:nvPicPr>
          <p:cNvPr id="11" name="Graphic 10" descr="Home1 with solid fill">
            <a:extLst>
              <a:ext uri="{FF2B5EF4-FFF2-40B4-BE49-F238E27FC236}">
                <a16:creationId xmlns:a16="http://schemas.microsoft.com/office/drawing/2014/main" id="{C890E1F1-0482-A4A2-332E-684DD1D4F64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430368" y="2902159"/>
            <a:ext cx="914400" cy="914400"/>
          </a:xfrm>
          <a:prstGeom prst="rect">
            <a:avLst/>
          </a:prstGeom>
        </p:spPr>
      </p:pic>
      <p:pic>
        <p:nvPicPr>
          <p:cNvPr id="13" name="Graphic 12" descr="Man with baby with solid fill">
            <a:extLst>
              <a:ext uri="{FF2B5EF4-FFF2-40B4-BE49-F238E27FC236}">
                <a16:creationId xmlns:a16="http://schemas.microsoft.com/office/drawing/2014/main" id="{3BC8265F-1EE9-56B5-F179-F4C54D300FE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430368" y="4842694"/>
            <a:ext cx="914400" cy="914400"/>
          </a:xfrm>
          <a:prstGeom prst="rect">
            <a:avLst/>
          </a:prstGeom>
        </p:spPr>
      </p:pic>
      <p:pic>
        <p:nvPicPr>
          <p:cNvPr id="17" name="Graphic 16" descr="House with solid fill">
            <a:extLst>
              <a:ext uri="{FF2B5EF4-FFF2-40B4-BE49-F238E27FC236}">
                <a16:creationId xmlns:a16="http://schemas.microsoft.com/office/drawing/2014/main" id="{EFE59DF9-69A1-D0C5-4D95-69D25D4A28F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629042" y="2902159"/>
            <a:ext cx="914400" cy="914400"/>
          </a:xfrm>
          <a:prstGeom prst="rect">
            <a:avLst/>
          </a:prstGeom>
        </p:spPr>
      </p:pic>
      <p:pic>
        <p:nvPicPr>
          <p:cNvPr id="19" name="Graphic 18" descr="Shield Tick with solid fill">
            <a:extLst>
              <a:ext uri="{FF2B5EF4-FFF2-40B4-BE49-F238E27FC236}">
                <a16:creationId xmlns:a16="http://schemas.microsoft.com/office/drawing/2014/main" id="{7CCE9582-DBF0-76CA-B82B-E1454835FF1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82688" y="2944250"/>
            <a:ext cx="914400" cy="914400"/>
          </a:xfrm>
          <a:prstGeom prst="rect">
            <a:avLst/>
          </a:prstGeom>
        </p:spPr>
      </p:pic>
      <p:pic>
        <p:nvPicPr>
          <p:cNvPr id="21" name="Graphic 20" descr="Office worker female with solid fill">
            <a:extLst>
              <a:ext uri="{FF2B5EF4-FFF2-40B4-BE49-F238E27FC236}">
                <a16:creationId xmlns:a16="http://schemas.microsoft.com/office/drawing/2014/main" id="{0E3B2ECB-FB01-A462-25F4-F97AB7D8D0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078048" y="2944250"/>
            <a:ext cx="914400" cy="914400"/>
          </a:xfrm>
          <a:prstGeom prst="rect">
            <a:avLst/>
          </a:prstGeom>
        </p:spPr>
      </p:pic>
      <p:sp>
        <p:nvSpPr>
          <p:cNvPr id="22" name="TextBox 21">
            <a:extLst>
              <a:ext uri="{FF2B5EF4-FFF2-40B4-BE49-F238E27FC236}">
                <a16:creationId xmlns:a16="http://schemas.microsoft.com/office/drawing/2014/main" id="{4F35EEE6-610D-4D45-DC6E-E45E044AACA0}"/>
              </a:ext>
            </a:extLst>
          </p:cNvPr>
          <p:cNvSpPr txBox="1"/>
          <p:nvPr/>
        </p:nvSpPr>
        <p:spPr>
          <a:xfrm>
            <a:off x="1644296" y="2944250"/>
            <a:ext cx="1759676" cy="1446550"/>
          </a:xfrm>
          <a:prstGeom prst="rect">
            <a:avLst/>
          </a:prstGeom>
          <a:noFill/>
        </p:spPr>
        <p:txBody>
          <a:bodyPr wrap="square" rtlCol="0">
            <a:spAutoFit/>
          </a:bodyPr>
          <a:lstStyle/>
          <a:p>
            <a:r>
              <a:rPr lang="en-US" sz="2400" b="1" dirty="0">
                <a:solidFill>
                  <a:srgbClr val="734F5A"/>
                </a:solidFill>
              </a:rPr>
              <a:t>1. </a:t>
            </a:r>
          </a:p>
          <a:p>
            <a:r>
              <a:rPr lang="en-US" sz="1600" dirty="0"/>
              <a:t>Long-term safety, security and freedom of movement </a:t>
            </a:r>
            <a:endParaRPr lang="en-CH" sz="1600" dirty="0"/>
          </a:p>
        </p:txBody>
      </p:sp>
      <p:sp>
        <p:nvSpPr>
          <p:cNvPr id="23" name="TextBox 22">
            <a:extLst>
              <a:ext uri="{FF2B5EF4-FFF2-40B4-BE49-F238E27FC236}">
                <a16:creationId xmlns:a16="http://schemas.microsoft.com/office/drawing/2014/main" id="{B00699F1-3869-60A8-1A16-271326D5717E}"/>
              </a:ext>
            </a:extLst>
          </p:cNvPr>
          <p:cNvSpPr txBox="1"/>
          <p:nvPr/>
        </p:nvSpPr>
        <p:spPr>
          <a:xfrm>
            <a:off x="6992448" y="4842694"/>
            <a:ext cx="1759676" cy="1200329"/>
          </a:xfrm>
          <a:prstGeom prst="rect">
            <a:avLst/>
          </a:prstGeom>
          <a:noFill/>
        </p:spPr>
        <p:txBody>
          <a:bodyPr wrap="square" rtlCol="0">
            <a:spAutoFit/>
          </a:bodyPr>
          <a:lstStyle/>
          <a:p>
            <a:r>
              <a:rPr lang="en-US" sz="2400" b="1" dirty="0">
                <a:solidFill>
                  <a:srgbClr val="E76F51"/>
                </a:solidFill>
              </a:rPr>
              <a:t>7. </a:t>
            </a:r>
          </a:p>
          <a:p>
            <a:r>
              <a:rPr lang="en-US" sz="1600" dirty="0"/>
              <a:t>Participation in public affairs </a:t>
            </a:r>
          </a:p>
          <a:p>
            <a:endParaRPr lang="en-CH" sz="1600" dirty="0"/>
          </a:p>
        </p:txBody>
      </p:sp>
      <p:sp>
        <p:nvSpPr>
          <p:cNvPr id="24" name="TextBox 23">
            <a:extLst>
              <a:ext uri="{FF2B5EF4-FFF2-40B4-BE49-F238E27FC236}">
                <a16:creationId xmlns:a16="http://schemas.microsoft.com/office/drawing/2014/main" id="{21AC3A96-1615-A974-0DBE-F17AAD04D0DA}"/>
              </a:ext>
            </a:extLst>
          </p:cNvPr>
          <p:cNvSpPr txBox="1"/>
          <p:nvPr/>
        </p:nvSpPr>
        <p:spPr>
          <a:xfrm>
            <a:off x="1632497" y="4893093"/>
            <a:ext cx="1759676" cy="1692771"/>
          </a:xfrm>
          <a:prstGeom prst="rect">
            <a:avLst/>
          </a:prstGeom>
          <a:noFill/>
        </p:spPr>
        <p:txBody>
          <a:bodyPr wrap="square" rtlCol="0">
            <a:spAutoFit/>
          </a:bodyPr>
          <a:lstStyle/>
          <a:p>
            <a:r>
              <a:rPr lang="en-US" sz="2400" b="1" dirty="0">
                <a:solidFill>
                  <a:srgbClr val="C05761"/>
                </a:solidFill>
              </a:rPr>
              <a:t>5. </a:t>
            </a:r>
          </a:p>
          <a:p>
            <a:r>
              <a:rPr lang="en-US" sz="1600" dirty="0"/>
              <a:t>Access to and replacement of personal documentation</a:t>
            </a:r>
          </a:p>
          <a:p>
            <a:endParaRPr lang="en-CH" sz="1600" dirty="0"/>
          </a:p>
        </p:txBody>
      </p:sp>
      <p:sp>
        <p:nvSpPr>
          <p:cNvPr id="25" name="TextBox 24">
            <a:extLst>
              <a:ext uri="{FF2B5EF4-FFF2-40B4-BE49-F238E27FC236}">
                <a16:creationId xmlns:a16="http://schemas.microsoft.com/office/drawing/2014/main" id="{C00DB870-8980-35D7-CE18-E920C86294B7}"/>
              </a:ext>
            </a:extLst>
          </p:cNvPr>
          <p:cNvSpPr txBox="1"/>
          <p:nvPr/>
        </p:nvSpPr>
        <p:spPr>
          <a:xfrm>
            <a:off x="4300477" y="4722288"/>
            <a:ext cx="1759676" cy="1938992"/>
          </a:xfrm>
          <a:prstGeom prst="rect">
            <a:avLst/>
          </a:prstGeom>
          <a:noFill/>
        </p:spPr>
        <p:txBody>
          <a:bodyPr wrap="square" rtlCol="0">
            <a:spAutoFit/>
          </a:bodyPr>
          <a:lstStyle/>
          <a:p>
            <a:r>
              <a:rPr lang="en-US" sz="2400" b="1" dirty="0">
                <a:solidFill>
                  <a:srgbClr val="941C2F"/>
                </a:solidFill>
              </a:rPr>
              <a:t>6. </a:t>
            </a:r>
          </a:p>
          <a:p>
            <a:r>
              <a:rPr lang="en-US" sz="1600" dirty="0"/>
              <a:t>Voluntary reunification with family members separated during displacement</a:t>
            </a:r>
          </a:p>
          <a:p>
            <a:endParaRPr lang="en-CH" sz="1600" dirty="0"/>
          </a:p>
        </p:txBody>
      </p:sp>
      <p:sp>
        <p:nvSpPr>
          <p:cNvPr id="26" name="TextBox 25">
            <a:extLst>
              <a:ext uri="{FF2B5EF4-FFF2-40B4-BE49-F238E27FC236}">
                <a16:creationId xmlns:a16="http://schemas.microsoft.com/office/drawing/2014/main" id="{24320F74-3BA8-8BE0-8135-2D38FF3EAE63}"/>
              </a:ext>
            </a:extLst>
          </p:cNvPr>
          <p:cNvSpPr txBox="1"/>
          <p:nvPr/>
        </p:nvSpPr>
        <p:spPr>
          <a:xfrm>
            <a:off x="9515466" y="2880388"/>
            <a:ext cx="1759676" cy="1938992"/>
          </a:xfrm>
          <a:prstGeom prst="rect">
            <a:avLst/>
          </a:prstGeom>
          <a:noFill/>
        </p:spPr>
        <p:txBody>
          <a:bodyPr wrap="square" rtlCol="0">
            <a:spAutoFit/>
          </a:bodyPr>
          <a:lstStyle/>
          <a:p>
            <a:r>
              <a:rPr lang="en-US" sz="2400" b="1" dirty="0">
                <a:solidFill>
                  <a:srgbClr val="E9C46A"/>
                </a:solidFill>
              </a:rPr>
              <a:t>4. </a:t>
            </a:r>
          </a:p>
          <a:p>
            <a:r>
              <a:rPr lang="en-US" sz="1600" dirty="0"/>
              <a:t>Access to effective mechanisms to restore Housing, Land and Property (HLP) or provide compensation</a:t>
            </a:r>
          </a:p>
        </p:txBody>
      </p:sp>
      <p:sp>
        <p:nvSpPr>
          <p:cNvPr id="27" name="TextBox 26">
            <a:extLst>
              <a:ext uri="{FF2B5EF4-FFF2-40B4-BE49-F238E27FC236}">
                <a16:creationId xmlns:a16="http://schemas.microsoft.com/office/drawing/2014/main" id="{FA1E7BF3-354B-0825-E7E7-6E9D7534192E}"/>
              </a:ext>
            </a:extLst>
          </p:cNvPr>
          <p:cNvSpPr txBox="1"/>
          <p:nvPr/>
        </p:nvSpPr>
        <p:spPr>
          <a:xfrm>
            <a:off x="6897342" y="2880388"/>
            <a:ext cx="1759676" cy="1200329"/>
          </a:xfrm>
          <a:prstGeom prst="rect">
            <a:avLst/>
          </a:prstGeom>
          <a:noFill/>
        </p:spPr>
        <p:txBody>
          <a:bodyPr wrap="square" rtlCol="0">
            <a:spAutoFit/>
          </a:bodyPr>
          <a:lstStyle/>
          <a:p>
            <a:r>
              <a:rPr lang="en-US" sz="2400" b="1" dirty="0">
                <a:solidFill>
                  <a:srgbClr val="2A9D8F"/>
                </a:solidFill>
              </a:rPr>
              <a:t>3. </a:t>
            </a:r>
          </a:p>
          <a:p>
            <a:r>
              <a:rPr lang="en-US" sz="1600" dirty="0"/>
              <a:t>Access to livelihood and employment</a:t>
            </a:r>
          </a:p>
        </p:txBody>
      </p:sp>
      <p:sp>
        <p:nvSpPr>
          <p:cNvPr id="28" name="TextBox 27">
            <a:extLst>
              <a:ext uri="{FF2B5EF4-FFF2-40B4-BE49-F238E27FC236}">
                <a16:creationId xmlns:a16="http://schemas.microsoft.com/office/drawing/2014/main" id="{921EF492-4BF6-E6F7-DFDC-48E952B9DF98}"/>
              </a:ext>
            </a:extLst>
          </p:cNvPr>
          <p:cNvSpPr txBox="1"/>
          <p:nvPr/>
        </p:nvSpPr>
        <p:spPr>
          <a:xfrm>
            <a:off x="4331570" y="2880388"/>
            <a:ext cx="1624976" cy="954107"/>
          </a:xfrm>
          <a:prstGeom prst="rect">
            <a:avLst/>
          </a:prstGeom>
          <a:noFill/>
        </p:spPr>
        <p:txBody>
          <a:bodyPr wrap="square" rtlCol="0">
            <a:spAutoFit/>
          </a:bodyPr>
          <a:lstStyle/>
          <a:p>
            <a:r>
              <a:rPr lang="en-US" sz="2400" b="1" dirty="0">
                <a:solidFill>
                  <a:srgbClr val="264653"/>
                </a:solidFill>
              </a:rPr>
              <a:t>2. </a:t>
            </a:r>
          </a:p>
          <a:p>
            <a:r>
              <a:rPr lang="en-US" sz="1600" dirty="0"/>
              <a:t>Adequate standard of living</a:t>
            </a:r>
            <a:endParaRPr lang="en-CH" sz="1600" dirty="0"/>
          </a:p>
        </p:txBody>
      </p:sp>
      <p:sp>
        <p:nvSpPr>
          <p:cNvPr id="29" name="TextBox 28">
            <a:extLst>
              <a:ext uri="{FF2B5EF4-FFF2-40B4-BE49-F238E27FC236}">
                <a16:creationId xmlns:a16="http://schemas.microsoft.com/office/drawing/2014/main" id="{DDB143DF-5E60-6F63-791F-8AB708B23018}"/>
              </a:ext>
            </a:extLst>
          </p:cNvPr>
          <p:cNvSpPr txBox="1"/>
          <p:nvPr/>
        </p:nvSpPr>
        <p:spPr>
          <a:xfrm>
            <a:off x="9594124" y="4842694"/>
            <a:ext cx="1759676" cy="954107"/>
          </a:xfrm>
          <a:prstGeom prst="rect">
            <a:avLst/>
          </a:prstGeom>
          <a:noFill/>
        </p:spPr>
        <p:txBody>
          <a:bodyPr wrap="square" rtlCol="0">
            <a:spAutoFit/>
          </a:bodyPr>
          <a:lstStyle/>
          <a:p>
            <a:r>
              <a:rPr lang="en-US" sz="2400" b="1" dirty="0">
                <a:solidFill>
                  <a:srgbClr val="F4A261"/>
                </a:solidFill>
              </a:rPr>
              <a:t>8. </a:t>
            </a:r>
          </a:p>
          <a:p>
            <a:r>
              <a:rPr lang="en-US" sz="1600" dirty="0"/>
              <a:t>Access to justice and remedies</a:t>
            </a:r>
          </a:p>
        </p:txBody>
      </p:sp>
      <p:pic>
        <p:nvPicPr>
          <p:cNvPr id="31" name="Graphic 30" descr="Group with solid fill">
            <a:extLst>
              <a:ext uri="{FF2B5EF4-FFF2-40B4-BE49-F238E27FC236}">
                <a16:creationId xmlns:a16="http://schemas.microsoft.com/office/drawing/2014/main" id="{523619A4-87D7-5A5F-252B-952FD42AB69B}"/>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078048" y="4841151"/>
            <a:ext cx="914400" cy="914400"/>
          </a:xfrm>
          <a:prstGeom prst="rect">
            <a:avLst/>
          </a:prstGeom>
        </p:spPr>
      </p:pic>
      <p:pic>
        <p:nvPicPr>
          <p:cNvPr id="4" name="Picture 3" descr="C:\Users\jacopo.giorgi\Desktop\framework on durable solutions cover.jpg">
            <a:extLst>
              <a:ext uri="{FF2B5EF4-FFF2-40B4-BE49-F238E27FC236}">
                <a16:creationId xmlns:a16="http://schemas.microsoft.com/office/drawing/2014/main" id="{A08C07D7-65B5-6427-B3E8-14012C401B1A}"/>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rot="920832">
            <a:off x="10887980" y="118907"/>
            <a:ext cx="1113113" cy="15925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6783560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BB050D803BE034CBEAE477B239A7EDF" ma:contentTypeVersion="18" ma:contentTypeDescription="Create a new document." ma:contentTypeScope="" ma:versionID="8baa67c6f509e96a6ae08099780d5ef7">
  <xsd:schema xmlns:xsd="http://www.w3.org/2001/XMLSchema" xmlns:xs="http://www.w3.org/2001/XMLSchema" xmlns:p="http://schemas.microsoft.com/office/2006/metadata/properties" xmlns:ns2="f9c27809-4287-4089-b372-ed66d4ae5532" xmlns:ns3="a7a6521e-3bb8-4ccc-a7e1-cb34b7e3d81d" targetNamespace="http://schemas.microsoft.com/office/2006/metadata/properties" ma:root="true" ma:fieldsID="e65bcd59be6e4c469a572ff7ae62d444" ns2:_="" ns3:_="">
    <xsd:import namespace="f9c27809-4287-4089-b372-ed66d4ae5532"/>
    <xsd:import namespace="a7a6521e-3bb8-4ccc-a7e1-cb34b7e3d81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c27809-4287-4089-b372-ed66d4ae55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5f3f4cc-79b9-4d17-b8fa-dd7577b1fbe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7a6521e-3bb8-4ccc-a7e1-cb34b7e3d81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0a163c4-7aef-45cf-802c-7e9ce6ac4ea5}" ma:internalName="TaxCatchAll" ma:showField="CatchAllData" ma:web="a7a6521e-3bb8-4ccc-a7e1-cb34b7e3d81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9c27809-4287-4089-b372-ed66d4ae5532">
      <Terms xmlns="http://schemas.microsoft.com/office/infopath/2007/PartnerControls"/>
    </lcf76f155ced4ddcb4097134ff3c332f>
    <TaxCatchAll xmlns="a7a6521e-3bb8-4ccc-a7e1-cb34b7e3d81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0E85F71-0002-41E5-A756-CEB87A62C9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c27809-4287-4089-b372-ed66d4ae5532"/>
    <ds:schemaRef ds:uri="a7a6521e-3bb8-4ccc-a7e1-cb34b7e3d8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B9EDB06-3AA2-47A3-96BF-6EBB033BC188}">
  <ds:schemaRefs>
    <ds:schemaRef ds:uri="http://schemas.microsoft.com/office/2006/metadata/properties"/>
    <ds:schemaRef ds:uri="http://schemas.microsoft.com/office/infopath/2007/PartnerControls"/>
    <ds:schemaRef ds:uri="f9c27809-4287-4089-b372-ed66d4ae5532"/>
    <ds:schemaRef ds:uri="a7a6521e-3bb8-4ccc-a7e1-cb34b7e3d81d"/>
  </ds:schemaRefs>
</ds:datastoreItem>
</file>

<file path=customXml/itemProps3.xml><?xml version="1.0" encoding="utf-8"?>
<ds:datastoreItem xmlns:ds="http://schemas.openxmlformats.org/officeDocument/2006/customXml" ds:itemID="{4A40F2D4-E526-4E8A-9F19-4496599499F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9725</TotalTime>
  <Words>4856</Words>
  <Application>Microsoft Office PowerPoint</Application>
  <PresentationFormat>Widescreen</PresentationFormat>
  <Paragraphs>414</Paragraphs>
  <Slides>30</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Arial Narrow</vt:lpstr>
      <vt:lpstr>Calibri</vt:lpstr>
      <vt:lpstr>Calibri Light</vt:lpstr>
      <vt:lpstr>Wingdings</vt:lpstr>
      <vt:lpstr>Office Theme</vt:lpstr>
      <vt:lpstr>Durable Solutions</vt:lpstr>
      <vt:lpstr>Objectives of Presentation</vt:lpstr>
      <vt:lpstr>IDP Definition</vt:lpstr>
      <vt:lpstr>Who are Displacement Affected Communities?</vt:lpstr>
      <vt:lpstr>PowerPoint Presentation</vt:lpstr>
      <vt:lpstr>What are Durable Solutions? </vt:lpstr>
      <vt:lpstr>How to Achieve Durable Solutions?</vt:lpstr>
      <vt:lpstr>Key Principles of the IASC Framework</vt:lpstr>
      <vt:lpstr>Eight IASC criteria to measure to which extent solutions have been achieved </vt:lpstr>
      <vt:lpstr>Ensuring a Rights-Based Approach for Durable Solutions</vt:lpstr>
      <vt:lpstr>PowerPoint Presentation</vt:lpstr>
      <vt:lpstr>Challenges in Achieving Durable Solutions</vt:lpstr>
      <vt:lpstr>IASC Framework Operationalization:  Solutions Data and Statistics </vt:lpstr>
      <vt:lpstr>The Secretary General’s  Action Agenda on Internal Displacement </vt:lpstr>
      <vt:lpstr>Action Agenda on Internal Displacement</vt:lpstr>
      <vt:lpstr>Three Interlinked Goals </vt:lpstr>
      <vt:lpstr>Role of Protection Clusters in Durable Solutions Processes </vt:lpstr>
      <vt:lpstr>Role of Protection Clusters in Durable Solutions Processes </vt:lpstr>
      <vt:lpstr>Pathways to Success</vt:lpstr>
      <vt:lpstr>Conclusion</vt:lpstr>
      <vt:lpstr>Thank you for listening.  Questions?</vt:lpstr>
      <vt:lpstr>Additional Material / Slides.</vt:lpstr>
      <vt:lpstr>1. Long-term Safety, Security &amp; Freedom of Movement </vt:lpstr>
      <vt:lpstr>2. Adequate Standard of Living</vt:lpstr>
      <vt:lpstr>3. Access to Livelihood and Employment</vt:lpstr>
      <vt:lpstr>4. Access to Effective Mechanisms to Restore HLP or Provide Compensation</vt:lpstr>
      <vt:lpstr>5. Access to and Replacement of Personal Documentation</vt:lpstr>
      <vt:lpstr>6. Voluntary Reunification with Family Members Separated during Displacement</vt:lpstr>
      <vt:lpstr>7. Participation in Public Affairs </vt:lpstr>
      <vt:lpstr>8. Access to Justice and Remedies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Durable Solutions</dc:title>
  <dc:creator>Kate Somers</dc:creator>
  <cp:lastModifiedBy>Kate Somers</cp:lastModifiedBy>
  <cp:revision>10</cp:revision>
  <dcterms:created xsi:type="dcterms:W3CDTF">2025-01-22T14:41:47Z</dcterms:created>
  <dcterms:modified xsi:type="dcterms:W3CDTF">2025-03-20T08:47:25Z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0x0101008BB050D803BE034CBEAE477B239A7EDF</vt:lpwstr>
  </property>
  <property fmtid="{D5CDD505-2E9C-101B-9397-08002B2CF9AE}" pid="3" name="MediaServiceImageTags">
    <vt:lpwstr/>
  </property>
</Properties>
</file>