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handoutMasterIdLst>
    <p:handoutMasterId r:id="rId7"/>
  </p:handoutMasterIdLst>
  <p:sldIdLst>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43" autoAdjust="0"/>
    <p:restoredTop sz="96327"/>
  </p:normalViewPr>
  <p:slideViewPr>
    <p:cSldViewPr snapToGrid="0">
      <p:cViewPr varScale="1">
        <p:scale>
          <a:sx n="112" d="100"/>
          <a:sy n="112" d="100"/>
        </p:scale>
        <p:origin x="208" y="5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C4E28-BE32-CB45-97E9-CABA7D196F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a:extLst>
              <a:ext uri="{FF2B5EF4-FFF2-40B4-BE49-F238E27FC236}">
                <a16:creationId xmlns:a16="http://schemas.microsoft.com/office/drawing/2014/main" id="{28946318-30D4-5841-84FF-545A0A296F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AD471-E44A-D841-87AB-79B79C40B28E}" type="datetimeFigureOut">
              <a:rPr lang="en-JO" smtClean="0"/>
              <a:t>08/08/2022</a:t>
            </a:fld>
            <a:endParaRPr lang="en-JO"/>
          </a:p>
        </p:txBody>
      </p:sp>
      <p:sp>
        <p:nvSpPr>
          <p:cNvPr id="4" name="Footer Placeholder 3">
            <a:extLst>
              <a:ext uri="{FF2B5EF4-FFF2-40B4-BE49-F238E27FC236}">
                <a16:creationId xmlns:a16="http://schemas.microsoft.com/office/drawing/2014/main" id="{5DAEA756-BEE0-A440-B106-AB9FCE2758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5" name="Slide Number Placeholder 4">
            <a:extLst>
              <a:ext uri="{FF2B5EF4-FFF2-40B4-BE49-F238E27FC236}">
                <a16:creationId xmlns:a16="http://schemas.microsoft.com/office/drawing/2014/main" id="{D02DA043-3836-3646-9CD8-8FCE73E0AD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F89CC4-7098-2441-B9C4-A86032EB884D}" type="slidenum">
              <a:rPr lang="en-JO" smtClean="0"/>
              <a:t>‹#›</a:t>
            </a:fld>
            <a:endParaRPr lang="en-JO"/>
          </a:p>
        </p:txBody>
      </p:sp>
    </p:spTree>
    <p:extLst>
      <p:ext uri="{BB962C8B-B14F-4D97-AF65-F5344CB8AC3E}">
        <p14:creationId xmlns:p14="http://schemas.microsoft.com/office/powerpoint/2010/main" val="451142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E8A33-CB28-D24B-9DDA-20F453A696DC}" type="datetimeFigureOut">
              <a:rPr lang="en-JO" smtClean="0"/>
              <a:t>08/08/2022</a:t>
            </a:fld>
            <a:endParaRPr lang="en-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0F30C-A878-3A46-9B5A-4EC8B32C4FF2}" type="slidenum">
              <a:rPr lang="en-JO" smtClean="0"/>
              <a:t>‹#›</a:t>
            </a:fld>
            <a:endParaRPr lang="en-JO"/>
          </a:p>
        </p:txBody>
      </p:sp>
    </p:spTree>
    <p:extLst>
      <p:ext uri="{BB962C8B-B14F-4D97-AF65-F5344CB8AC3E}">
        <p14:creationId xmlns:p14="http://schemas.microsoft.com/office/powerpoint/2010/main" val="34213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How to ensure the Centrality of Protection in the HNO and HRP</a:t>
            </a:r>
            <a:endParaRPr lang="en-DE"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Objective of this module: </a:t>
            </a:r>
            <a:r>
              <a:rPr lang="en-GB" sz="1200" kern="1200" dirty="0">
                <a:solidFill>
                  <a:schemeClr val="tx1"/>
                </a:solidFill>
                <a:effectLst/>
                <a:latin typeface="+mn-lt"/>
                <a:ea typeface="+mn-ea"/>
                <a:cs typeface="+mn-cs"/>
              </a:rPr>
              <a:t>To convey key messages on how to ensure that the HNO and HRP are informed by the centrality of protection.</a:t>
            </a:r>
          </a:p>
          <a:p>
            <a:endParaRPr lang="en-D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messages:</a:t>
            </a:r>
          </a:p>
          <a:p>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do we mean by the centrality of protection?</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centrality of protection means that we need to ensure that the protection of all persons who have been affected or are at risk in a humanitarian crisis informs humanitarian decision-making and response.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protection of affected persons must therefore be central in our preparedness efforts, life-saving activities, and throughout the duration of humanitarian response and beyond.</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means we have to identify who is at risk, how and why at the very outset and throughout a crisis, taking into account the specific vulnerabilities that underlie these risks. So we will have to look at risks and vulnerabilities experienced by men, women, girls and boys; and marginalized groups such as displaced persons, older persons, persons with disabilities, LGBTQI persons, or persons belonging to ethnic or religious minorities.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we have identified the potential or actual risks, threats, or vulnerabilities that are faced by affected persons we must prevent, reduce or put an end to them.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centrality of protection aims to achieve protection outcomes that result in the reduction of risks, threats, violations, vulnerabilities, or enhanced capacities of affected persons to deal with them.</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do we do this in the HNO?</a:t>
            </a:r>
          </a:p>
          <a:p>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Conduct an inter-sectoral analysis of protection risks, threats, violations, vulnerabilities and coping capacities of affected populations by consolidating existing data from humanitarian sectors, but also from other sources such as Common Country Assessments, the UN Sustainable Development Cooperation Framework and Integrated Strategic Framework, if applicable in the context.  </a:t>
            </a:r>
          </a:p>
          <a:p>
            <a:pPr lvl="0"/>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strong protection analysis should identify who is at risk, how and why. It should consist of a good assessment of the context and examine what is provoking or shaping the dynamics of the crisis and resulting protection situation. It should look into the factors that are triggering or will trigger threats or violations and the impact these have or will have on the affected population. The analysis should focus on persons or groups who are particularly vulnerable to the risks, threats or violations and examine why they are vulnerable to them. It should also assess the capacity of the affected persons or community to address the risks, threats or violations.</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Consult the affected population and engage with local actors and non-humanitarian actors, such as development and peacebuilding actors in collecting data to update the analysis. Consult the affected population on the kind of measures that could help reduce, or end the protection issues; or enhance their capacity to address them. Engage the affected population in developing the analysis. </a:t>
            </a:r>
          </a:p>
          <a:p>
            <a:pPr lvl="0"/>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Encourage each sector to include an analysis of protection threats/risks they have identified from their assessments in their sector analysis. </a:t>
            </a:r>
          </a:p>
          <a:p>
            <a:pPr lvl="0"/>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Prioritize up to three identified protection risks or concerns that need to be addressed by answering the following questions: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violations and threats pose the greatest risks or have the most severe impact on individuals and communities?</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are the most prevalent and/or persistent?</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are the most dangerous vulnerabilities of the population?</a:t>
            </a:r>
          </a:p>
          <a:p>
            <a:pPr lvl="0"/>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Is it feasible for protection and other actors to address these violations and threats and, if so, can they do so adequately?</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that the identified protection risks inform the level of severity of needs, and the overall figure of the People in Need and target population.</a:t>
            </a:r>
          </a:p>
          <a:p>
            <a:pPr lvl="0"/>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to reflect the centrality of protection in the HRP</a:t>
            </a:r>
          </a:p>
          <a:p>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prioritized protection risks should be reflected as protection outcomes in the strategic and specific objectives of the HRP. Therefore, aimed at reducing risks, threats, vulnerabilities and enhancing the capacities of the affected population.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Protection issues are often the main driver as well as consequence in humanitarian crises, so sectoral response plans should not only address sectoral assistance needs such as food security, but also aim at reducing underlying and actual risks, threats or violations that are faced by the affected population.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Protection mandated sectors should ensure that their response plans address specific protection risks that are prioritized in the strategic and specific objectives, and relate to their sector.</a:t>
            </a:r>
            <a:endParaRPr lang="en-DE"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protection cluster should support all sectors in mainstreaming protection issues such as non-discrimination, do no harm, safe and meaningful access, accountability, participation and empowerment in their sectoral response plans. Special focus should be given to vulnerable groups within the affected population and the specific risks they face.</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use of the comparative advantage of humanitarian and non-humanitarian actors in reducing risks, threats, vulnerabilities and enhancing the capacities of the affected population by reaching out to all relevant actors and reflecting ways for collective engagement in their response plans. Sectors should actively engage with local actors and collaborate with non-traditional partners such as the private sector, where feasible.</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the affected population in developing the response plans by consulting them and enabling them to participate in all the steps of the process.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Advocate collectively with donors to consider projects that include a protection risk analysis and aim to achieve protection outcomes as part of their funding priorities for the HRP and Country-Based Pooled Funds.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use of the comparative advantage of humanitarian and non-humanitarian actors to address possible funding gaps by linking up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a:t>
            </a:r>
            <a:endParaRPr lang="en-DE" sz="120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CD10F30C-A878-3A46-9B5A-4EC8B32C4FF2}" type="slidenum">
              <a:rPr lang="en-JO" smtClean="0"/>
              <a:t>1</a:t>
            </a:fld>
            <a:endParaRPr lang="en-JO"/>
          </a:p>
        </p:txBody>
      </p:sp>
    </p:spTree>
    <p:extLst>
      <p:ext uri="{BB962C8B-B14F-4D97-AF65-F5344CB8AC3E}">
        <p14:creationId xmlns:p14="http://schemas.microsoft.com/office/powerpoint/2010/main" val="1640466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E12556-CB19-F743-90D1-ED86B33047BD}"/>
              </a:ext>
            </a:extLst>
          </p:cNvPr>
          <p:cNvSpPr>
            <a:spLocks noGrp="1"/>
          </p:cNvSpPr>
          <p:nvPr>
            <p:ph type="title"/>
          </p:nvPr>
        </p:nvSpPr>
        <p:spPr>
          <a:xfrm>
            <a:off x="416801" y="1414272"/>
            <a:ext cx="8626098" cy="3889247"/>
          </a:xfrm>
        </p:spPr>
        <p:txBody>
          <a:bodyPr>
            <a:normAutofit/>
          </a:bodyPr>
          <a:lstStyle>
            <a:lvl1pPr>
              <a:defRPr b="1">
                <a:solidFill>
                  <a:srgbClr val="FF0000"/>
                </a:solidFill>
                <a:latin typeface="+mn-lt"/>
                <a:cs typeface="Arial" panose="020B0604020202020204" pitchFamily="34" charset="0"/>
              </a:defRPr>
            </a:lvl1pPr>
          </a:lstStyle>
          <a:p>
            <a:r>
              <a:rPr lang="en-US" sz="5400"/>
              <a:t>Click to edit Master title style</a:t>
            </a:r>
            <a:endParaRPr lang="en-US" sz="5400" dirty="0"/>
          </a:p>
        </p:txBody>
      </p:sp>
      <p:pic>
        <p:nvPicPr>
          <p:cNvPr id="7" name="Picture 6">
            <a:extLst>
              <a:ext uri="{FF2B5EF4-FFF2-40B4-BE49-F238E27FC236}">
                <a16:creationId xmlns:a16="http://schemas.microsoft.com/office/drawing/2014/main" id="{5DE3CEC3-865D-BC40-AA7E-D2EE5845F6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53997" y="574406"/>
            <a:ext cx="5224481" cy="5030263"/>
          </a:xfrm>
          <a:prstGeom prst="rect">
            <a:avLst/>
          </a:prstGeom>
          <a:noFill/>
        </p:spPr>
      </p:pic>
      <p:pic>
        <p:nvPicPr>
          <p:cNvPr id="8" name="Picture 7">
            <a:extLst>
              <a:ext uri="{FF2B5EF4-FFF2-40B4-BE49-F238E27FC236}">
                <a16:creationId xmlns:a16="http://schemas.microsoft.com/office/drawing/2014/main" id="{D420F54D-CF22-B54C-B34E-8A38145C1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188"/>
            <a:ext cx="2006600" cy="800100"/>
          </a:xfrm>
          <a:prstGeom prst="rect">
            <a:avLst/>
          </a:prstGeom>
        </p:spPr>
      </p:pic>
    </p:spTree>
    <p:extLst>
      <p:ext uri="{BB962C8B-B14F-4D97-AF65-F5344CB8AC3E}">
        <p14:creationId xmlns:p14="http://schemas.microsoft.com/office/powerpoint/2010/main" val="257366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283060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230212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118438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313471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4"/>
                </a:solidFill>
                <a:latin typeface="+mn-lt"/>
                <a:cs typeface="Calibri Light" panose="020F030202020403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2642270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16" name="Content Placeholder 2">
            <a:extLst>
              <a:ext uri="{FF2B5EF4-FFF2-40B4-BE49-F238E27FC236}">
                <a16:creationId xmlns:a16="http://schemas.microsoft.com/office/drawing/2014/main" id="{C0502D4D-2460-44DB-9910-492588D8B071}"/>
              </a:ext>
            </a:extLst>
          </p:cNvPr>
          <p:cNvSpPr>
            <a:spLocks noGrp="1"/>
          </p:cNvSpPr>
          <p:nvPr>
            <p:ph sz="half" idx="10"/>
          </p:nvPr>
        </p:nvSpPr>
        <p:spPr>
          <a:xfrm>
            <a:off x="5741663"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184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EDB97F68-0CA2-4EED-B0D7-0F39F0843487}"/>
              </a:ext>
            </a:extLst>
          </p:cNvPr>
          <p:cNvSpPr>
            <a:spLocks noGrp="1"/>
          </p:cNvSpPr>
          <p:nvPr>
            <p:ph sz="half" idx="10"/>
          </p:nvPr>
        </p:nvSpPr>
        <p:spPr>
          <a:xfrm>
            <a:off x="5755640" y="1825625"/>
            <a:ext cx="4638040" cy="4351338"/>
          </a:xfr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67467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Tree>
    <p:extLst>
      <p:ext uri="{BB962C8B-B14F-4D97-AF65-F5344CB8AC3E}">
        <p14:creationId xmlns:p14="http://schemas.microsoft.com/office/powerpoint/2010/main" val="257848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15EEDCDB-B420-468B-9310-217676004537}"/>
              </a:ext>
            </a:extLst>
          </p:cNvPr>
          <p:cNvSpPr>
            <a:spLocks noGrp="1"/>
          </p:cNvSpPr>
          <p:nvPr>
            <p:ph sz="half" idx="10"/>
          </p:nvPr>
        </p:nvSpPr>
        <p:spPr>
          <a:xfrm>
            <a:off x="575564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4130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1" name="Content Placeholder 2">
            <a:extLst>
              <a:ext uri="{FF2B5EF4-FFF2-40B4-BE49-F238E27FC236}">
                <a16:creationId xmlns:a16="http://schemas.microsoft.com/office/drawing/2014/main" id="{38CEE0D4-EFC3-49D2-BBB7-C8E6B58DD255}"/>
              </a:ext>
            </a:extLst>
          </p:cNvPr>
          <p:cNvSpPr>
            <a:spLocks noGrp="1"/>
          </p:cNvSpPr>
          <p:nvPr>
            <p:ph sz="half" idx="10"/>
          </p:nvPr>
        </p:nvSpPr>
        <p:spPr>
          <a:xfrm>
            <a:off x="6474461"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974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3621514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0F299505-B8F3-4863-B9C0-26D524A1664A}"/>
              </a:ext>
            </a:extLst>
          </p:cNvPr>
          <p:cNvSpPr>
            <a:spLocks noGrp="1"/>
          </p:cNvSpPr>
          <p:nvPr>
            <p:ph sz="half" idx="10"/>
          </p:nvPr>
        </p:nvSpPr>
        <p:spPr>
          <a:xfrm>
            <a:off x="6474461"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289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B3B0CCFC-8DA8-4699-A220-44B7D3F0A694}"/>
              </a:ext>
            </a:extLst>
          </p:cNvPr>
          <p:cNvSpPr>
            <a:spLocks noGrp="1"/>
          </p:cNvSpPr>
          <p:nvPr>
            <p:ph sz="half" idx="10"/>
          </p:nvPr>
        </p:nvSpPr>
        <p:spPr>
          <a:xfrm>
            <a:off x="6474461"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7323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FF771FDF-43D0-4820-A899-34C8C758DF1B}"/>
              </a:ext>
            </a:extLst>
          </p:cNvPr>
          <p:cNvSpPr>
            <a:spLocks noGrp="1"/>
          </p:cNvSpPr>
          <p:nvPr>
            <p:ph sz="half" idx="10"/>
          </p:nvPr>
        </p:nvSpPr>
        <p:spPr>
          <a:xfrm>
            <a:off x="6474461"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071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1374339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1371888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3937076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dirty="0"/>
          </a:p>
        </p:txBody>
      </p:sp>
    </p:spTree>
    <p:extLst>
      <p:ext uri="{BB962C8B-B14F-4D97-AF65-F5344CB8AC3E}">
        <p14:creationId xmlns:p14="http://schemas.microsoft.com/office/powerpoint/2010/main" val="87742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975637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776103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264646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1363994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190122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F30E5-942E-4A66-8D89-84E326F60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8301" y="6328282"/>
            <a:ext cx="2755398" cy="393193"/>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351C779B-A12C-4D24-BAF1-21D9FB47F4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3411" y="1606511"/>
            <a:ext cx="5865177" cy="3644977"/>
          </a:xfrm>
          <a:prstGeom prst="rect">
            <a:avLst/>
          </a:prstGeom>
        </p:spPr>
      </p:pic>
    </p:spTree>
    <p:extLst>
      <p:ext uri="{BB962C8B-B14F-4D97-AF65-F5344CB8AC3E}">
        <p14:creationId xmlns:p14="http://schemas.microsoft.com/office/powerpoint/2010/main" val="148390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188600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223919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A1A8F8-E6B7-4840-BBFB-D852F43D7CEA}"/>
              </a:ext>
            </a:extLst>
          </p:cNvPr>
          <p:cNvSpPr/>
          <p:nvPr userDrawn="1"/>
        </p:nvSpPr>
        <p:spPr>
          <a:xfrm rot="19681592">
            <a:off x="8023023" y="5633496"/>
            <a:ext cx="7653867" cy="132556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73906A4-7209-4942-A5F2-2FE9E6FFBE4C}"/>
              </a:ext>
            </a:extLst>
          </p:cNvPr>
          <p:cNvSpPr/>
          <p:nvPr userDrawn="1"/>
        </p:nvSpPr>
        <p:spPr>
          <a:xfrm rot="19681592">
            <a:off x="6284987" y="4820696"/>
            <a:ext cx="7653867" cy="132556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02F0F99-DB95-47D6-A8B3-260B93CDC1A0}"/>
              </a:ext>
            </a:extLst>
          </p:cNvPr>
          <p:cNvSpPr/>
          <p:nvPr userDrawn="1"/>
        </p:nvSpPr>
        <p:spPr>
          <a:xfrm rot="19681592">
            <a:off x="-1746852" y="711740"/>
            <a:ext cx="7653867"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930D909-9460-4E5D-B51A-7B57B9C379C6}"/>
              </a:ext>
            </a:extLst>
          </p:cNvPr>
          <p:cNvSpPr/>
          <p:nvPr userDrawn="1"/>
        </p:nvSpPr>
        <p:spPr>
          <a:xfrm rot="19681592">
            <a:off x="-3484888" y="-101060"/>
            <a:ext cx="7653867" cy="132556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38CC3D-077E-4295-99D1-B255CCD7AC07}"/>
              </a:ext>
            </a:extLst>
          </p:cNvPr>
          <p:cNvSpPr>
            <a:spLocks noGrp="1"/>
          </p:cNvSpPr>
          <p:nvPr>
            <p:ph type="title"/>
          </p:nvPr>
        </p:nvSpPr>
        <p:spPr>
          <a:xfrm>
            <a:off x="3348566" y="2766218"/>
            <a:ext cx="5494867" cy="1325563"/>
          </a:xfrm>
        </p:spPr>
        <p:txBody>
          <a:bodyPr/>
          <a:lstStyle>
            <a:lvl1pPr algn="ctr">
              <a:defRPr b="1">
                <a:solidFill>
                  <a:schemeClr val="tx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03755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9056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02641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215241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CDDE1-8774-481B-A95A-08A5965CB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65B41E-9EFA-4C77-9BF8-5061F46BE73D}"/>
              </a:ext>
            </a:extLst>
          </p:cNvPr>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82152-B7B9-42B4-9D30-AF7835F00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BD62-A8AE-404A-AA1F-C45854DCE923}" type="datetimeFigureOut">
              <a:rPr lang="en-GB" smtClean="0"/>
              <a:t>08/08/2022</a:t>
            </a:fld>
            <a:endParaRPr lang="en-GB"/>
          </a:p>
        </p:txBody>
      </p:sp>
      <p:sp>
        <p:nvSpPr>
          <p:cNvPr id="5" name="Footer Placeholder 4">
            <a:extLst>
              <a:ext uri="{FF2B5EF4-FFF2-40B4-BE49-F238E27FC236}">
                <a16:creationId xmlns:a16="http://schemas.microsoft.com/office/drawing/2014/main" id="{6D3CB733-FB37-41C3-A04F-1093E1865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E51840-CF98-4F0F-917F-C25032975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33EB0-B51D-42E5-B935-1A757568F4BB}" type="slidenum">
              <a:rPr lang="en-GB" smtClean="0"/>
              <a:t>‹#›</a:t>
            </a:fld>
            <a:endParaRPr lang="en-GB"/>
          </a:p>
        </p:txBody>
      </p:sp>
    </p:spTree>
    <p:extLst>
      <p:ext uri="{BB962C8B-B14F-4D97-AF65-F5344CB8AC3E}">
        <p14:creationId xmlns:p14="http://schemas.microsoft.com/office/powerpoint/2010/main" val="1692000946"/>
      </p:ext>
    </p:extLst>
  </p:cSld>
  <p:clrMap bg1="lt1" tx1="dk1" bg2="lt2" tx2="dk2" accent1="accent1" accent2="accent2" accent3="accent3" accent4="accent4" accent5="accent5" accent6="accent6" hlink="hlink" folHlink="folHlink"/>
  <p:sldLayoutIdLst>
    <p:sldLayoutId id="2147483713" r:id="rId1"/>
    <p:sldLayoutId id="2147483692" r:id="rId2"/>
    <p:sldLayoutId id="2147483693" r:id="rId3"/>
    <p:sldLayoutId id="2147483694" r:id="rId4"/>
    <p:sldLayoutId id="2147483695" r:id="rId5"/>
    <p:sldLayoutId id="2147483712" r:id="rId6"/>
    <p:sldLayoutId id="2147483674" r:id="rId7"/>
    <p:sldLayoutId id="2147483684" r:id="rId8"/>
    <p:sldLayoutId id="2147483685" r:id="rId9"/>
    <p:sldLayoutId id="2147483686" r:id="rId10"/>
    <p:sldLayoutId id="2147483687" r:id="rId11"/>
    <p:sldLayoutId id="2147483688" r:id="rId12"/>
    <p:sldLayoutId id="2147483689" r:id="rId13"/>
    <p:sldLayoutId id="2147483690" r:id="rId14"/>
    <p:sldLayoutId id="2147483676" r:id="rId15"/>
    <p:sldLayoutId id="2147483697" r:id="rId16"/>
    <p:sldLayoutId id="2147483699" r:id="rId17"/>
    <p:sldLayoutId id="2147483698"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691" r:id="rId3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E558-E6E3-EB46-B435-88FC2E611ADF}"/>
              </a:ext>
            </a:extLst>
          </p:cNvPr>
          <p:cNvSpPr>
            <a:spLocks noGrp="1"/>
          </p:cNvSpPr>
          <p:nvPr>
            <p:ph type="title"/>
          </p:nvPr>
        </p:nvSpPr>
        <p:spPr>
          <a:xfrm>
            <a:off x="197726" y="1307086"/>
            <a:ext cx="6457074" cy="3889247"/>
          </a:xfrm>
        </p:spPr>
        <p:txBody>
          <a:bodyPr>
            <a:normAutofit fontScale="90000"/>
          </a:bodyPr>
          <a:lstStyle/>
          <a:p>
            <a:br>
              <a:rPr lang="en-GB" dirty="0"/>
            </a:br>
            <a:br>
              <a:rPr lang="en-GB" dirty="0"/>
            </a:br>
            <a:r>
              <a:rPr lang="en-GB" dirty="0"/>
              <a:t>HPC Guidance module 6.</a:t>
            </a:r>
            <a:br>
              <a:rPr lang="en-GB" dirty="0"/>
            </a:br>
            <a:br>
              <a:rPr lang="en-GB" dirty="0"/>
            </a:br>
            <a:r>
              <a:rPr lang="en-GB" dirty="0"/>
              <a:t>How to integrate human rights in the Protection Analysis, the HNO and HRP?</a:t>
            </a:r>
            <a:br>
              <a:rPr lang="en-GB" dirty="0"/>
            </a:br>
            <a:br>
              <a:rPr lang="en-GB" dirty="0"/>
            </a:br>
            <a:r>
              <a:rPr lang="en-GB" sz="2000" b="0" dirty="0"/>
              <a:t>Speaker: Saheli Chatterjee</a:t>
            </a:r>
            <a:br>
              <a:rPr lang="en-GB" dirty="0"/>
            </a:br>
            <a:br>
              <a:rPr lang="en-US" sz="5400" dirty="0"/>
            </a:br>
            <a:endParaRPr lang="en-JO" sz="5400" dirty="0"/>
          </a:p>
        </p:txBody>
      </p:sp>
      <p:sp>
        <p:nvSpPr>
          <p:cNvPr id="3" name="Title 1">
            <a:extLst>
              <a:ext uri="{FF2B5EF4-FFF2-40B4-BE49-F238E27FC236}">
                <a16:creationId xmlns:a16="http://schemas.microsoft.com/office/drawing/2014/main" id="{29D204DD-12D4-294C-9366-00CD5550D704}"/>
              </a:ext>
            </a:extLst>
          </p:cNvPr>
          <p:cNvSpPr txBox="1">
            <a:spLocks/>
          </p:cNvSpPr>
          <p:nvPr/>
        </p:nvSpPr>
        <p:spPr>
          <a:xfrm>
            <a:off x="416801" y="1414272"/>
            <a:ext cx="8626098" cy="3889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0000"/>
                </a:solidFill>
                <a:latin typeface="+mn-lt"/>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dirty="0"/>
          </a:p>
        </p:txBody>
      </p:sp>
      <p:pic>
        <p:nvPicPr>
          <p:cNvPr id="24" name="Recorded Sound">
            <a:hlinkClick r:id="" action="ppaction://media"/>
            <a:extLst>
              <a:ext uri="{FF2B5EF4-FFF2-40B4-BE49-F238E27FC236}">
                <a16:creationId xmlns:a16="http://schemas.microsoft.com/office/drawing/2014/main" id="{D2923AA9-07BC-45AA-890C-68A4A14634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6414" y="5889255"/>
            <a:ext cx="787935" cy="787935"/>
          </a:xfrm>
          <a:prstGeom prst="rect">
            <a:avLst/>
          </a:prstGeom>
        </p:spPr>
      </p:pic>
    </p:spTree>
    <p:extLst>
      <p:ext uri="{BB962C8B-B14F-4D97-AF65-F5344CB8AC3E}">
        <p14:creationId xmlns:p14="http://schemas.microsoft.com/office/powerpoint/2010/main" val="2680731056"/>
      </p:ext>
    </p:extLst>
  </p:cSld>
  <p:clrMapOvr>
    <a:masterClrMapping/>
  </p:clrMapOvr>
  <mc:AlternateContent xmlns:mc="http://schemas.openxmlformats.org/markup-compatibility/2006" xmlns:p14="http://schemas.microsoft.com/office/powerpoint/2010/main">
    <mc:Choice Requires="p14">
      <p:transition spd="slow" p14:dur="2000" advTm="412587"/>
    </mc:Choice>
    <mc:Fallback xmlns="">
      <p:transition spd="slow" advTm="412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792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UNHCR">
  <a:themeElements>
    <a:clrScheme name="Custom 3">
      <a:dk1>
        <a:srgbClr val="1D1D1B"/>
      </a:dk1>
      <a:lt1>
        <a:sysClr val="window" lastClr="FFFFFF"/>
      </a:lt1>
      <a:dk2>
        <a:srgbClr val="1D1D1B"/>
      </a:dk2>
      <a:lt2>
        <a:srgbClr val="FFFFFF"/>
      </a:lt2>
      <a:accent1>
        <a:srgbClr val="009FE3"/>
      </a:accent1>
      <a:accent2>
        <a:srgbClr val="E30613"/>
      </a:accent2>
      <a:accent3>
        <a:srgbClr val="F9B233"/>
      </a:accent3>
      <a:accent4>
        <a:srgbClr val="009640"/>
      </a:accent4>
      <a:accent5>
        <a:srgbClr val="1D1D1B"/>
      </a:accent5>
      <a:accent6>
        <a:srgbClr val="FFFFFF"/>
      </a:accent6>
      <a:hlink>
        <a:srgbClr val="009FE3"/>
      </a:hlink>
      <a:folHlink>
        <a:srgbClr val="E3061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PC PPT Template" id="{1C6989A7-158A-4049-9EFD-4999F1C811DD}" vid="{94CD9980-CB35-794B-905A-C6CE4CAE1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6FCB6397D05439725620BFF9521AA" ma:contentTypeVersion="7" ma:contentTypeDescription="Create a new document." ma:contentTypeScope="" ma:versionID="5bf51fff7d16d13aadc44234582e4bd7">
  <xsd:schema xmlns:xsd="http://www.w3.org/2001/XMLSchema" xmlns:xs="http://www.w3.org/2001/XMLSchema" xmlns:p="http://schemas.microsoft.com/office/2006/metadata/properties" xmlns:ns2="a85f706d-32b3-40e8-8698-cf3b614dd5ed" xmlns:ns3="42dc8b7c-a3a4-4954-b839-8aaf728b3968" targetNamespace="http://schemas.microsoft.com/office/2006/metadata/properties" ma:root="true" ma:fieldsID="a0585f8b810335d0e0697fb0ee58b64d" ns2:_="" ns3:_="">
    <xsd:import namespace="a85f706d-32b3-40e8-8698-cf3b614dd5ed"/>
    <xsd:import namespace="42dc8b7c-a3a4-4954-b839-8aaf728b39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f706d-32b3-40e8-8698-cf3b614dd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dc8b7c-a3a4-4954-b839-8aaf728b39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2CC8AB-C6AE-4F79-9ECC-3C5B3D2BF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5f706d-32b3-40e8-8698-cf3b614dd5ed"/>
    <ds:schemaRef ds:uri="42dc8b7c-a3a4-4954-b839-8aaf728b3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760CE-FF27-464D-9F7E-3D7F66004DA8}">
  <ds:schemaRefs>
    <ds:schemaRef ds:uri="http://schemas.microsoft.com/sharepoint/v3/contenttype/forms"/>
  </ds:schemaRefs>
</ds:datastoreItem>
</file>

<file path=customXml/itemProps3.xml><?xml version="1.0" encoding="utf-8"?>
<ds:datastoreItem xmlns:ds="http://schemas.openxmlformats.org/officeDocument/2006/customXml" ds:itemID="{34140819-800B-4726-BE7F-F287766F4ABB}">
  <ds:schemaRefs>
    <ds:schemaRef ds:uri="http://schemas.microsoft.com/office/2006/documentManagement/types"/>
    <ds:schemaRef ds:uri="http://purl.org/dc/elements/1.1/"/>
    <ds:schemaRef ds:uri="http://schemas.microsoft.com/office/2006/metadata/properties"/>
    <ds:schemaRef ds:uri="63fa602b-0b7c-4821-8d20-b42c1df08404"/>
    <ds:schemaRef ds:uri="http://schemas.microsoft.com/office/infopath/2007/PartnerControls"/>
    <ds:schemaRef ds:uri="http://schemas.openxmlformats.org/package/2006/metadata/core-properties"/>
    <ds:schemaRef ds:uri="http://purl.org/dc/dcmitype/"/>
    <ds:schemaRef ds:uri="ab0fee74-9161-4a5a-b6f8-6345681408e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GPC PPT Template (1)</Template>
  <TotalTime>5703</TotalTime>
  <Words>1014</Words>
  <Application>Microsoft Macintosh PowerPoint</Application>
  <PresentationFormat>Widescreen</PresentationFormat>
  <Paragraphs>54</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UNHCR</vt:lpstr>
      <vt:lpstr>  HPC Guidance module 6.  How to integrate human rights in the Protection Analysis, the HNO and HRP?  Speaker: Saheli Chatterjee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Global  Protection Forum  2021</dc:title>
  <dc:creator>Sofia Khetib-Grundy</dc:creator>
  <cp:lastModifiedBy>Mohammad Erekat</cp:lastModifiedBy>
  <cp:revision>45</cp:revision>
  <dcterms:created xsi:type="dcterms:W3CDTF">2021-04-06T09:07:38Z</dcterms:created>
  <dcterms:modified xsi:type="dcterms:W3CDTF">2022-08-08T13:38:21Z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0x0101009806FCB6397D05439725620BFF9521AA</vt:lpwstr>
  </property>
</Properties>
</file>