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2"/>
  </p:notesMasterIdLst>
  <p:handoutMasterIdLst>
    <p:handoutMasterId r:id="rId23"/>
  </p:handoutMasterIdLst>
  <p:sldIdLst>
    <p:sldId id="267" r:id="rId5"/>
    <p:sldId id="321" r:id="rId6"/>
    <p:sldId id="322" r:id="rId7"/>
    <p:sldId id="325" r:id="rId8"/>
    <p:sldId id="326" r:id="rId9"/>
    <p:sldId id="354" r:id="rId10"/>
    <p:sldId id="355" r:id="rId11"/>
    <p:sldId id="346" r:id="rId12"/>
    <p:sldId id="357" r:id="rId13"/>
    <p:sldId id="356" r:id="rId14"/>
    <p:sldId id="364" r:id="rId15"/>
    <p:sldId id="358" r:id="rId16"/>
    <p:sldId id="362" r:id="rId17"/>
    <p:sldId id="363" r:id="rId18"/>
    <p:sldId id="360" r:id="rId19"/>
    <p:sldId id="361" r:id="rId20"/>
    <p:sldId id="35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shif Rehman" initials="KR" lastIdx="10" clrIdx="0">
    <p:extLst>
      <p:ext uri="{19B8F6BF-5375-455C-9EA6-DF929625EA0E}">
        <p15:presenceInfo xmlns:p15="http://schemas.microsoft.com/office/powerpoint/2012/main" userId="S::rehmanka@unhcr.org::4b594cee-3107-4d13-b6c9-2ebc738839fa" providerId="AD"/>
      </p:ext>
    </p:extLst>
  </p:cmAuthor>
  <p:cmAuthor id="2" name="Boris Carlos ARISTIN GONZALEZ" initials="BCAG" lastIdx="5" clrIdx="1">
    <p:extLst>
      <p:ext uri="{19B8F6BF-5375-455C-9EA6-DF929625EA0E}">
        <p15:presenceInfo xmlns:p15="http://schemas.microsoft.com/office/powerpoint/2012/main" userId="S::aristing@unhcr.org::7ffe1c91-a3f9-481e-80e5-2d0f0bf6a5a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17FAFE-E236-41D7-A5CB-4E28FDB8D5F3}" v="88" dt="2021-08-27T05:52:56.0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85560" autoAdjust="0"/>
  </p:normalViewPr>
  <p:slideViewPr>
    <p:cSldViewPr snapToGrid="0">
      <p:cViewPr varScale="1">
        <p:scale>
          <a:sx n="80" d="100"/>
          <a:sy n="80" d="100"/>
        </p:scale>
        <p:origin x="136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4EC4E28-BE32-CB45-97E9-CABA7D196F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J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946318-30D4-5841-84FF-545A0A296F0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AD471-E44A-D841-87AB-79B79C40B28E}" type="datetimeFigureOut">
              <a:rPr lang="en-JO" smtClean="0"/>
              <a:t>08/27/2021</a:t>
            </a:fld>
            <a:endParaRPr lang="en-J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AEA756-BEE0-A440-B106-AB9FCE2758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J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2DA043-3836-3646-9CD8-8FCE73E0AD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89CC4-7098-2441-B9C4-A86032EB884D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451142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E8A33-CB28-D24B-9DDA-20F453A696DC}" type="datetimeFigureOut">
              <a:rPr lang="en-JO" smtClean="0"/>
              <a:t>08/27/2021</a:t>
            </a:fld>
            <a:endParaRPr lang="en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0F30C-A878-3A46-9B5A-4EC8B32C4FF2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342130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0F30C-A878-3A46-9B5A-4EC8B32C4FF2}" type="slidenum">
              <a:rPr lang="en-JO" smtClean="0"/>
              <a:t>12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3975261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HLP country team decided not to rank level 5 (institutional decision) and the max was level 4. For level 4 they decided to consider the 90%.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0F30C-A878-3A46-9B5A-4EC8B32C4FF2}" type="slidenum">
              <a:rPr lang="en-JO" smtClean="0"/>
              <a:t>15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1097449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AE12556-CB19-F743-90D1-ED86B3304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801" y="1414272"/>
            <a:ext cx="8626098" cy="3889247"/>
          </a:xfrm>
        </p:spPr>
        <p:txBody>
          <a:bodyPr>
            <a:normAutofit/>
          </a:bodyPr>
          <a:lstStyle>
            <a:lvl1pPr>
              <a:defRPr b="1">
                <a:solidFill>
                  <a:srgbClr val="FF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sz="5400"/>
              <a:t>Click to edit Master title style</a:t>
            </a:r>
            <a:endParaRPr lang="en-US" sz="5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E3CEC3-865D-BC40-AA7E-D2EE5845F6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53997" y="574406"/>
            <a:ext cx="5224481" cy="5030263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20F54D-CF22-B54C-B34E-8A38145C1C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188"/>
            <a:ext cx="20066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663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92146B8-A7A3-4F78-85FC-C4AB344D8020}"/>
              </a:ext>
            </a:extLst>
          </p:cNvPr>
          <p:cNvSpPr/>
          <p:nvPr userDrawn="1"/>
        </p:nvSpPr>
        <p:spPr>
          <a:xfrm>
            <a:off x="0" y="0"/>
            <a:ext cx="2541721" cy="6858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83FEF4-6D05-4462-B525-9E0D54217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7702" y="365125"/>
            <a:ext cx="8626098" cy="1325563"/>
          </a:xfrm>
        </p:spPr>
        <p:txBody>
          <a:bodyPr/>
          <a:lstStyle>
            <a:lvl1pPr>
              <a:defRPr b="1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06BAC-0495-4AF2-A26A-1E5B1FA14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7702" y="1825625"/>
            <a:ext cx="8626098" cy="4351338"/>
          </a:xfrm>
        </p:spPr>
        <p:txBody>
          <a:bodyPr/>
          <a:lstStyle>
            <a:lvl1pPr>
              <a:buClr>
                <a:schemeClr val="accent4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chemeClr val="accent1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Clr>
                <a:schemeClr val="accent2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Clr>
                <a:schemeClr val="accent3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425D95C3-E4EC-4575-ADA8-A068F6237E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402" y="6357388"/>
            <a:ext cx="2755398" cy="393193"/>
          </a:xfrm>
          <a:prstGeom prst="rect">
            <a:avLst/>
          </a:prstGeom>
        </p:spPr>
      </p:pic>
      <p:pic>
        <p:nvPicPr>
          <p:cNvPr id="11" name="Picture 10" descr="A sign in the dark&#10;&#10;Description automatically generated">
            <a:extLst>
              <a:ext uri="{FF2B5EF4-FFF2-40B4-BE49-F238E27FC236}">
                <a16:creationId xmlns:a16="http://schemas.microsoft.com/office/drawing/2014/main" id="{D147AD2C-032D-44F5-8EEE-C3A00E2107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54" y="5763906"/>
            <a:ext cx="1480012" cy="98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60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92146B8-A7A3-4F78-85FC-C4AB344D8020}"/>
              </a:ext>
            </a:extLst>
          </p:cNvPr>
          <p:cNvSpPr/>
          <p:nvPr userDrawn="1"/>
        </p:nvSpPr>
        <p:spPr>
          <a:xfrm>
            <a:off x="9650279" y="0"/>
            <a:ext cx="2541721" cy="6858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83FEF4-6D05-4462-B525-9E0D54217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905" y="365125"/>
            <a:ext cx="8626098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06BAC-0495-4AF2-A26A-1E5B1FA14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905" y="1835083"/>
            <a:ext cx="8626098" cy="4351338"/>
          </a:xfrm>
        </p:spPr>
        <p:txBody>
          <a:bodyPr/>
          <a:lstStyle>
            <a:lvl1pPr>
              <a:buClr>
                <a:schemeClr val="accent1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chemeClr val="accent2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Clr>
                <a:schemeClr val="accent3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Clr>
                <a:schemeClr val="accent4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425D95C3-E4EC-4575-ADA8-A068F6237E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05" y="6330816"/>
            <a:ext cx="2755398" cy="393193"/>
          </a:xfrm>
          <a:prstGeom prst="rect">
            <a:avLst/>
          </a:prstGeom>
        </p:spPr>
      </p:pic>
      <p:pic>
        <p:nvPicPr>
          <p:cNvPr id="11" name="Picture 10" descr="A sign in the dark&#10;&#10;Description automatically generated">
            <a:extLst>
              <a:ext uri="{FF2B5EF4-FFF2-40B4-BE49-F238E27FC236}">
                <a16:creationId xmlns:a16="http://schemas.microsoft.com/office/drawing/2014/main" id="{D147AD2C-032D-44F5-8EEE-C3A00E2107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133" y="5837479"/>
            <a:ext cx="1480012" cy="98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127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92146B8-A7A3-4F78-85FC-C4AB344D8020}"/>
              </a:ext>
            </a:extLst>
          </p:cNvPr>
          <p:cNvSpPr/>
          <p:nvPr userDrawn="1"/>
        </p:nvSpPr>
        <p:spPr>
          <a:xfrm>
            <a:off x="9650279" y="0"/>
            <a:ext cx="2541721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83FEF4-6D05-4462-B525-9E0D54217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905" y="365125"/>
            <a:ext cx="8626098" cy="132556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06BAC-0495-4AF2-A26A-1E5B1FA14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905" y="1835083"/>
            <a:ext cx="8626098" cy="4351338"/>
          </a:xfrm>
        </p:spPr>
        <p:txBody>
          <a:bodyPr/>
          <a:lstStyle>
            <a:lvl1pPr>
              <a:buClr>
                <a:schemeClr val="accent2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chemeClr val="accent3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Clr>
                <a:schemeClr val="accent4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Clr>
                <a:schemeClr val="accent1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425D95C3-E4EC-4575-ADA8-A068F6237E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05" y="6330816"/>
            <a:ext cx="2755398" cy="393193"/>
          </a:xfrm>
          <a:prstGeom prst="rect">
            <a:avLst/>
          </a:prstGeom>
        </p:spPr>
      </p:pic>
      <p:pic>
        <p:nvPicPr>
          <p:cNvPr id="11" name="Picture 10" descr="A sign in the dark&#10;&#10;Description automatically generated">
            <a:extLst>
              <a:ext uri="{FF2B5EF4-FFF2-40B4-BE49-F238E27FC236}">
                <a16:creationId xmlns:a16="http://schemas.microsoft.com/office/drawing/2014/main" id="{D147AD2C-032D-44F5-8EEE-C3A00E2107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133" y="5837479"/>
            <a:ext cx="1480012" cy="98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383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92146B8-A7A3-4F78-85FC-C4AB344D8020}"/>
              </a:ext>
            </a:extLst>
          </p:cNvPr>
          <p:cNvSpPr/>
          <p:nvPr userDrawn="1"/>
        </p:nvSpPr>
        <p:spPr>
          <a:xfrm>
            <a:off x="9650279" y="0"/>
            <a:ext cx="2541721" cy="6858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83FEF4-6D05-4462-B525-9E0D54217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905" y="365125"/>
            <a:ext cx="8626098" cy="1325563"/>
          </a:xfrm>
        </p:spPr>
        <p:txBody>
          <a:bodyPr/>
          <a:lstStyle>
            <a:lvl1pPr>
              <a:defRPr b="1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06BAC-0495-4AF2-A26A-1E5B1FA14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905" y="1835083"/>
            <a:ext cx="8626098" cy="4351338"/>
          </a:xfrm>
        </p:spPr>
        <p:txBody>
          <a:bodyPr/>
          <a:lstStyle>
            <a:lvl1pPr>
              <a:buClr>
                <a:schemeClr val="accent3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chemeClr val="accent4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Clr>
                <a:schemeClr val="accent1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Clr>
                <a:schemeClr val="accent2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425D95C3-E4EC-4575-ADA8-A068F6237E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05" y="6330816"/>
            <a:ext cx="2755398" cy="393193"/>
          </a:xfrm>
          <a:prstGeom prst="rect">
            <a:avLst/>
          </a:prstGeom>
        </p:spPr>
      </p:pic>
      <p:pic>
        <p:nvPicPr>
          <p:cNvPr id="11" name="Picture 10" descr="A sign in the dark&#10;&#10;Description automatically generated">
            <a:extLst>
              <a:ext uri="{FF2B5EF4-FFF2-40B4-BE49-F238E27FC236}">
                <a16:creationId xmlns:a16="http://schemas.microsoft.com/office/drawing/2014/main" id="{D147AD2C-032D-44F5-8EEE-C3A00E2107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133" y="5837479"/>
            <a:ext cx="1480012" cy="98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711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92146B8-A7A3-4F78-85FC-C4AB344D8020}"/>
              </a:ext>
            </a:extLst>
          </p:cNvPr>
          <p:cNvSpPr/>
          <p:nvPr userDrawn="1"/>
        </p:nvSpPr>
        <p:spPr>
          <a:xfrm>
            <a:off x="9650279" y="0"/>
            <a:ext cx="2541721" cy="6858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83FEF4-6D05-4462-B525-9E0D54217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905" y="365125"/>
            <a:ext cx="8626098" cy="1325563"/>
          </a:xfrm>
        </p:spPr>
        <p:txBody>
          <a:bodyPr/>
          <a:lstStyle>
            <a:lvl1pPr>
              <a:defRPr b="1">
                <a:solidFill>
                  <a:schemeClr val="accent4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06BAC-0495-4AF2-A26A-1E5B1FA14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905" y="1835083"/>
            <a:ext cx="8626098" cy="4351338"/>
          </a:xfrm>
        </p:spPr>
        <p:txBody>
          <a:bodyPr/>
          <a:lstStyle>
            <a:lvl1pPr>
              <a:buClr>
                <a:schemeClr val="accent4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chemeClr val="accent1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Clr>
                <a:schemeClr val="accent2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Clr>
                <a:schemeClr val="accent3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425D95C3-E4EC-4575-ADA8-A068F6237E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05" y="6330816"/>
            <a:ext cx="2755398" cy="393193"/>
          </a:xfrm>
          <a:prstGeom prst="rect">
            <a:avLst/>
          </a:prstGeom>
        </p:spPr>
      </p:pic>
      <p:pic>
        <p:nvPicPr>
          <p:cNvPr id="11" name="Picture 10" descr="A sign in the dark&#10;&#10;Description automatically generated">
            <a:extLst>
              <a:ext uri="{FF2B5EF4-FFF2-40B4-BE49-F238E27FC236}">
                <a16:creationId xmlns:a16="http://schemas.microsoft.com/office/drawing/2014/main" id="{D147AD2C-032D-44F5-8EEE-C3A00E2107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133" y="5837479"/>
            <a:ext cx="1480012" cy="98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270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A8B07C6-1CED-436A-B34C-C07B61DA4BA2}"/>
              </a:ext>
            </a:extLst>
          </p:cNvPr>
          <p:cNvSpPr/>
          <p:nvPr userDrawn="1"/>
        </p:nvSpPr>
        <p:spPr>
          <a:xfrm>
            <a:off x="10464800" y="0"/>
            <a:ext cx="1727200" cy="6858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23F5DB77-66E4-4F1D-A3EB-A4AF81F4EC8A}"/>
              </a:ext>
            </a:extLst>
          </p:cNvPr>
          <p:cNvSpPr/>
          <p:nvPr userDrawn="1"/>
        </p:nvSpPr>
        <p:spPr>
          <a:xfrm rot="10800000">
            <a:off x="0" y="0"/>
            <a:ext cx="3220720" cy="2428240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ED2E76-1D0B-4A4C-8D4C-6C1D0D905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55480" cy="1325563"/>
          </a:xfrm>
        </p:spPr>
        <p:txBody>
          <a:bodyPr/>
          <a:lstStyle>
            <a:lvl1pPr algn="r">
              <a:defRPr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30938-300D-4244-A60D-F4C8CD07C7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638040" cy="4351338"/>
          </a:xfrm>
        </p:spPr>
        <p:txBody>
          <a:bodyPr/>
          <a:lstStyle>
            <a:lvl1pPr>
              <a:buClr>
                <a:schemeClr val="accent1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chemeClr val="accent2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Clr>
                <a:schemeClr val="accent3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Clr>
                <a:schemeClr val="accent4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4" name="Picture 13" descr="A sign in the dark&#10;&#10;Description automatically generated">
            <a:extLst>
              <a:ext uri="{FF2B5EF4-FFF2-40B4-BE49-F238E27FC236}">
                <a16:creationId xmlns:a16="http://schemas.microsoft.com/office/drawing/2014/main" id="{1FD5FADC-1A32-4697-96F8-E34BBA6C41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394" y="5863012"/>
            <a:ext cx="1480012" cy="986675"/>
          </a:xfrm>
          <a:prstGeom prst="rect">
            <a:avLst/>
          </a:prstGeom>
        </p:spPr>
      </p:pic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173168AD-547E-4219-B6FA-F04EED08F9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05" y="6330816"/>
            <a:ext cx="2755398" cy="393193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0502D4D-2460-44DB-9910-492588D8B07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741663" y="1825625"/>
            <a:ext cx="4638040" cy="4351338"/>
          </a:xfrm>
        </p:spPr>
        <p:txBody>
          <a:bodyPr/>
          <a:lstStyle>
            <a:lvl1pPr>
              <a:buClr>
                <a:schemeClr val="accent1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chemeClr val="accent2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Clr>
                <a:schemeClr val="accent3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Clr>
                <a:schemeClr val="accent4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31847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A8B07C6-1CED-436A-B34C-C07B61DA4BA2}"/>
              </a:ext>
            </a:extLst>
          </p:cNvPr>
          <p:cNvSpPr/>
          <p:nvPr userDrawn="1"/>
        </p:nvSpPr>
        <p:spPr>
          <a:xfrm>
            <a:off x="10464800" y="0"/>
            <a:ext cx="1727200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23F5DB77-66E4-4F1D-A3EB-A4AF81F4EC8A}"/>
              </a:ext>
            </a:extLst>
          </p:cNvPr>
          <p:cNvSpPr/>
          <p:nvPr userDrawn="1"/>
        </p:nvSpPr>
        <p:spPr>
          <a:xfrm rot="10800000">
            <a:off x="0" y="0"/>
            <a:ext cx="3220720" cy="242824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ED2E76-1D0B-4A4C-8D4C-6C1D0D905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55480" cy="1325563"/>
          </a:xfrm>
        </p:spPr>
        <p:txBody>
          <a:bodyPr/>
          <a:lstStyle>
            <a:lvl1pPr algn="r">
              <a:defRPr b="1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30938-300D-4244-A60D-F4C8CD07C7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638040" cy="4351338"/>
          </a:xfrm>
        </p:spPr>
        <p:txBody>
          <a:bodyPr/>
          <a:lstStyle>
            <a:lvl1pPr>
              <a:buClr>
                <a:schemeClr val="accent2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chemeClr val="accent3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Clr>
                <a:schemeClr val="accent4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Clr>
                <a:schemeClr val="accent1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4" name="Picture 13" descr="A sign in the dark&#10;&#10;Description automatically generated">
            <a:extLst>
              <a:ext uri="{FF2B5EF4-FFF2-40B4-BE49-F238E27FC236}">
                <a16:creationId xmlns:a16="http://schemas.microsoft.com/office/drawing/2014/main" id="{1FD5FADC-1A32-4697-96F8-E34BBA6C41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394" y="5863012"/>
            <a:ext cx="1480012" cy="986675"/>
          </a:xfrm>
          <a:prstGeom prst="rect">
            <a:avLst/>
          </a:prstGeom>
        </p:spPr>
      </p:pic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173168AD-547E-4219-B6FA-F04EED08F9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05" y="6330816"/>
            <a:ext cx="2755398" cy="39319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DB97F68-0CA2-4EED-B0D7-0F39F084348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755640" y="1825625"/>
            <a:ext cx="4638040" cy="435133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4"/>
              </a:buCl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67467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A8B07C6-1CED-436A-B34C-C07B61DA4BA2}"/>
              </a:ext>
            </a:extLst>
          </p:cNvPr>
          <p:cNvSpPr/>
          <p:nvPr userDrawn="1"/>
        </p:nvSpPr>
        <p:spPr>
          <a:xfrm>
            <a:off x="10464800" y="0"/>
            <a:ext cx="1727200" cy="6858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23F5DB77-66E4-4F1D-A3EB-A4AF81F4EC8A}"/>
              </a:ext>
            </a:extLst>
          </p:cNvPr>
          <p:cNvSpPr/>
          <p:nvPr userDrawn="1"/>
        </p:nvSpPr>
        <p:spPr>
          <a:xfrm rot="10800000">
            <a:off x="0" y="0"/>
            <a:ext cx="3220720" cy="2428240"/>
          </a:xfrm>
          <a:prstGeom prst="triangle">
            <a:avLst>
              <a:gd name="adj" fmla="val 10000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ED2E76-1D0B-4A4C-8D4C-6C1D0D905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55480" cy="1325563"/>
          </a:xfrm>
        </p:spPr>
        <p:txBody>
          <a:bodyPr/>
          <a:lstStyle>
            <a:lvl1pPr algn="r">
              <a:defRPr b="1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30938-300D-4244-A60D-F4C8CD07C7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638040" cy="4351338"/>
          </a:xfrm>
        </p:spPr>
        <p:txBody>
          <a:bodyPr/>
          <a:lstStyle>
            <a:lvl1pPr>
              <a:buClr>
                <a:schemeClr val="accent3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chemeClr val="accent4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Clr>
                <a:schemeClr val="accent1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Clr>
                <a:schemeClr val="accent2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4" name="Picture 13" descr="A sign in the dark&#10;&#10;Description automatically generated">
            <a:extLst>
              <a:ext uri="{FF2B5EF4-FFF2-40B4-BE49-F238E27FC236}">
                <a16:creationId xmlns:a16="http://schemas.microsoft.com/office/drawing/2014/main" id="{1FD5FADC-1A32-4697-96F8-E34BBA6C41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394" y="5863012"/>
            <a:ext cx="1480012" cy="986675"/>
          </a:xfrm>
          <a:prstGeom prst="rect">
            <a:avLst/>
          </a:prstGeom>
        </p:spPr>
      </p:pic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173168AD-547E-4219-B6FA-F04EED08F9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05" y="6330816"/>
            <a:ext cx="2755398" cy="39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484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A8B07C6-1CED-436A-B34C-C07B61DA4BA2}"/>
              </a:ext>
            </a:extLst>
          </p:cNvPr>
          <p:cNvSpPr/>
          <p:nvPr userDrawn="1"/>
        </p:nvSpPr>
        <p:spPr>
          <a:xfrm>
            <a:off x="10464800" y="0"/>
            <a:ext cx="1727200" cy="6858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23F5DB77-66E4-4F1D-A3EB-A4AF81F4EC8A}"/>
              </a:ext>
            </a:extLst>
          </p:cNvPr>
          <p:cNvSpPr/>
          <p:nvPr userDrawn="1"/>
        </p:nvSpPr>
        <p:spPr>
          <a:xfrm rot="10800000">
            <a:off x="0" y="0"/>
            <a:ext cx="3220720" cy="2428240"/>
          </a:xfrm>
          <a:prstGeom prst="triangle">
            <a:avLst>
              <a:gd name="adj" fmla="val 10000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ED2E76-1D0B-4A4C-8D4C-6C1D0D905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55480" cy="1325563"/>
          </a:xfrm>
        </p:spPr>
        <p:txBody>
          <a:bodyPr/>
          <a:lstStyle>
            <a:lvl1pPr algn="r">
              <a:defRPr b="1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30938-300D-4244-A60D-F4C8CD07C7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638040" cy="4351338"/>
          </a:xfrm>
        </p:spPr>
        <p:txBody>
          <a:bodyPr/>
          <a:lstStyle>
            <a:lvl1pPr>
              <a:buClr>
                <a:schemeClr val="accent4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chemeClr val="accent1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Clr>
                <a:schemeClr val="accent2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Clr>
                <a:schemeClr val="accent3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4" name="Picture 13" descr="A sign in the dark&#10;&#10;Description automatically generated">
            <a:extLst>
              <a:ext uri="{FF2B5EF4-FFF2-40B4-BE49-F238E27FC236}">
                <a16:creationId xmlns:a16="http://schemas.microsoft.com/office/drawing/2014/main" id="{1FD5FADC-1A32-4697-96F8-E34BBA6C41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394" y="5863012"/>
            <a:ext cx="1480012" cy="986675"/>
          </a:xfrm>
          <a:prstGeom prst="rect">
            <a:avLst/>
          </a:prstGeom>
        </p:spPr>
      </p:pic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173168AD-547E-4219-B6FA-F04EED08F9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05" y="6330816"/>
            <a:ext cx="2755398" cy="39319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5EEDCDB-B420-468B-9310-21767600453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755640" y="1825625"/>
            <a:ext cx="4638040" cy="4351338"/>
          </a:xfrm>
        </p:spPr>
        <p:txBody>
          <a:bodyPr/>
          <a:lstStyle>
            <a:lvl1pPr>
              <a:buClr>
                <a:schemeClr val="accent4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chemeClr val="accent1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Clr>
                <a:schemeClr val="accent2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Clr>
                <a:schemeClr val="accent3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14130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A8B07C6-1CED-436A-B34C-C07B61DA4BA2}"/>
              </a:ext>
            </a:extLst>
          </p:cNvPr>
          <p:cNvSpPr/>
          <p:nvPr userDrawn="1"/>
        </p:nvSpPr>
        <p:spPr>
          <a:xfrm>
            <a:off x="-1" y="0"/>
            <a:ext cx="1727200" cy="6858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23F5DB77-66E4-4F1D-A3EB-A4AF81F4EC8A}"/>
              </a:ext>
            </a:extLst>
          </p:cNvPr>
          <p:cNvSpPr/>
          <p:nvPr userDrawn="1"/>
        </p:nvSpPr>
        <p:spPr>
          <a:xfrm rot="16200000">
            <a:off x="9367520" y="396240"/>
            <a:ext cx="3220720" cy="2428240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ED2E76-1D0B-4A4C-8D4C-6C1D0D905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960" y="365125"/>
            <a:ext cx="8554720" cy="1325563"/>
          </a:xfrm>
        </p:spPr>
        <p:txBody>
          <a:bodyPr/>
          <a:lstStyle>
            <a:lvl1pPr algn="l">
              <a:defRPr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30938-300D-4244-A60D-F4C8CD07C7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38960" y="1829118"/>
            <a:ext cx="4523740" cy="4351338"/>
          </a:xfrm>
        </p:spPr>
        <p:txBody>
          <a:bodyPr/>
          <a:lstStyle>
            <a:lvl1pPr>
              <a:buClr>
                <a:schemeClr val="accent1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chemeClr val="accent2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Clr>
                <a:schemeClr val="accent3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Clr>
                <a:schemeClr val="accent4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4" name="Picture 13" descr="A sign in the dark&#10;&#10;Description automatically generated">
            <a:extLst>
              <a:ext uri="{FF2B5EF4-FFF2-40B4-BE49-F238E27FC236}">
                <a16:creationId xmlns:a16="http://schemas.microsoft.com/office/drawing/2014/main" id="{1FD5FADC-1A32-4697-96F8-E34BBA6C41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93" y="5763906"/>
            <a:ext cx="1480012" cy="986675"/>
          </a:xfrm>
          <a:prstGeom prst="rect">
            <a:avLst/>
          </a:prstGeom>
        </p:spPr>
      </p:pic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21A3C1C6-3C5A-41FA-853D-FC0059DD36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402" y="6357388"/>
            <a:ext cx="2755398" cy="393193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8CEE0D4-EFC3-49D2-BBB7-C8E6B58DD25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474461" y="1829118"/>
            <a:ext cx="4523740" cy="4351338"/>
          </a:xfrm>
        </p:spPr>
        <p:txBody>
          <a:bodyPr/>
          <a:lstStyle>
            <a:lvl1pPr>
              <a:buClr>
                <a:schemeClr val="accent1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chemeClr val="accent2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Clr>
                <a:schemeClr val="accent3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Clr>
                <a:schemeClr val="accent4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49742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B9CADB2-A148-41F2-AF96-025D7D67A9AB}"/>
              </a:ext>
            </a:extLst>
          </p:cNvPr>
          <p:cNvSpPr/>
          <p:nvPr userDrawn="1"/>
        </p:nvSpPr>
        <p:spPr>
          <a:xfrm>
            <a:off x="5129939" y="0"/>
            <a:ext cx="7062061" cy="6858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660C4D-89B8-4DB5-8396-E84163B31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252" y="590549"/>
            <a:ext cx="5557433" cy="1325563"/>
          </a:xfrm>
        </p:spPr>
        <p:txBody>
          <a:bodyPr>
            <a:noAutofit/>
          </a:bodyPr>
          <a:lstStyle>
            <a:lvl1pPr>
              <a:defRPr sz="600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3070A089-9B6C-4A19-952E-76336B8537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05" y="6330816"/>
            <a:ext cx="2755398" cy="393193"/>
          </a:xfrm>
          <a:prstGeom prst="rect">
            <a:avLst/>
          </a:prstGeom>
        </p:spPr>
      </p:pic>
      <p:pic>
        <p:nvPicPr>
          <p:cNvPr id="16" name="Picture 15" descr="A sign in the dark&#10;&#10;Description automatically generated">
            <a:extLst>
              <a:ext uri="{FF2B5EF4-FFF2-40B4-BE49-F238E27FC236}">
                <a16:creationId xmlns:a16="http://schemas.microsoft.com/office/drawing/2014/main" id="{DBD44189-819C-4F9D-8F01-211ECC7DC3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133" y="5837479"/>
            <a:ext cx="1480012" cy="986675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CDDA56E-0BE5-47F0-8D2C-59B3E7F085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4342" y="1253331"/>
            <a:ext cx="4036662" cy="4351338"/>
          </a:xfr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SzPct val="150000"/>
              <a:buFontTx/>
              <a:buBlip>
                <a:blip r:embed="rId4"/>
              </a:buBlip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4"/>
              </a:buClr>
              <a:defRPr/>
            </a:lvl4pPr>
          </a:lstStyle>
          <a:p>
            <a:pPr lvl="0"/>
            <a:r>
              <a:rPr lang="en-US" dirty="0"/>
              <a:t>Agenda One</a:t>
            </a:r>
          </a:p>
          <a:p>
            <a:pPr lvl="0"/>
            <a:r>
              <a:rPr lang="en-US" dirty="0"/>
              <a:t>Agenda Two</a:t>
            </a:r>
          </a:p>
          <a:p>
            <a:pPr lvl="0"/>
            <a:r>
              <a:rPr lang="en-US" dirty="0"/>
              <a:t>Agenda Three</a:t>
            </a:r>
          </a:p>
          <a:p>
            <a:pPr lvl="0"/>
            <a:r>
              <a:rPr lang="en-US" dirty="0"/>
              <a:t>Agenda Four</a:t>
            </a:r>
          </a:p>
        </p:txBody>
      </p:sp>
    </p:spTree>
    <p:extLst>
      <p:ext uri="{BB962C8B-B14F-4D97-AF65-F5344CB8AC3E}">
        <p14:creationId xmlns:p14="http://schemas.microsoft.com/office/powerpoint/2010/main" val="36215145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A8B07C6-1CED-436A-B34C-C07B61DA4BA2}"/>
              </a:ext>
            </a:extLst>
          </p:cNvPr>
          <p:cNvSpPr/>
          <p:nvPr userDrawn="1"/>
        </p:nvSpPr>
        <p:spPr>
          <a:xfrm>
            <a:off x="-1" y="0"/>
            <a:ext cx="1727200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23F5DB77-66E4-4F1D-A3EB-A4AF81F4EC8A}"/>
              </a:ext>
            </a:extLst>
          </p:cNvPr>
          <p:cNvSpPr/>
          <p:nvPr userDrawn="1"/>
        </p:nvSpPr>
        <p:spPr>
          <a:xfrm rot="16200000">
            <a:off x="9367520" y="396240"/>
            <a:ext cx="3220720" cy="242824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ED2E76-1D0B-4A4C-8D4C-6C1D0D905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960" y="365125"/>
            <a:ext cx="8554720" cy="1325563"/>
          </a:xfrm>
        </p:spPr>
        <p:txBody>
          <a:bodyPr/>
          <a:lstStyle>
            <a:lvl1pPr algn="l">
              <a:defRPr b="1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30938-300D-4244-A60D-F4C8CD07C7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38960" y="1829118"/>
            <a:ext cx="4523740" cy="4351338"/>
          </a:xfrm>
        </p:spPr>
        <p:txBody>
          <a:bodyPr/>
          <a:lstStyle>
            <a:lvl1pPr>
              <a:buClr>
                <a:schemeClr val="accent2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chemeClr val="accent3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Clr>
                <a:schemeClr val="accent4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Clr>
                <a:schemeClr val="accent1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4" name="Picture 13" descr="A sign in the dark&#10;&#10;Description automatically generated">
            <a:extLst>
              <a:ext uri="{FF2B5EF4-FFF2-40B4-BE49-F238E27FC236}">
                <a16:creationId xmlns:a16="http://schemas.microsoft.com/office/drawing/2014/main" id="{1FD5FADC-1A32-4697-96F8-E34BBA6C41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93" y="5763906"/>
            <a:ext cx="1480012" cy="986675"/>
          </a:xfrm>
          <a:prstGeom prst="rect">
            <a:avLst/>
          </a:prstGeom>
        </p:spPr>
      </p:pic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21A3C1C6-3C5A-41FA-853D-FC0059DD36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402" y="6357388"/>
            <a:ext cx="2755398" cy="393193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F299505-B8F3-4863-B9C0-26D524A1664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474461" y="1829118"/>
            <a:ext cx="4523740" cy="4351338"/>
          </a:xfrm>
        </p:spPr>
        <p:txBody>
          <a:bodyPr/>
          <a:lstStyle>
            <a:lvl1pPr>
              <a:buClr>
                <a:schemeClr val="accent2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chemeClr val="accent3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Clr>
                <a:schemeClr val="accent4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Clr>
                <a:schemeClr val="accent1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928920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A8B07C6-1CED-436A-B34C-C07B61DA4BA2}"/>
              </a:ext>
            </a:extLst>
          </p:cNvPr>
          <p:cNvSpPr/>
          <p:nvPr userDrawn="1"/>
        </p:nvSpPr>
        <p:spPr>
          <a:xfrm>
            <a:off x="-1" y="0"/>
            <a:ext cx="1727200" cy="6858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23F5DB77-66E4-4F1D-A3EB-A4AF81F4EC8A}"/>
              </a:ext>
            </a:extLst>
          </p:cNvPr>
          <p:cNvSpPr/>
          <p:nvPr userDrawn="1"/>
        </p:nvSpPr>
        <p:spPr>
          <a:xfrm rot="16200000">
            <a:off x="9367520" y="396240"/>
            <a:ext cx="3220720" cy="2428240"/>
          </a:xfrm>
          <a:prstGeom prst="triangle">
            <a:avLst>
              <a:gd name="adj" fmla="val 10000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ED2E76-1D0B-4A4C-8D4C-6C1D0D905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960" y="365125"/>
            <a:ext cx="8554720" cy="1325563"/>
          </a:xfrm>
        </p:spPr>
        <p:txBody>
          <a:bodyPr/>
          <a:lstStyle>
            <a:lvl1pPr algn="l">
              <a:defRPr b="1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30938-300D-4244-A60D-F4C8CD07C7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38960" y="1829118"/>
            <a:ext cx="4523740" cy="4351338"/>
          </a:xfrm>
        </p:spPr>
        <p:txBody>
          <a:bodyPr/>
          <a:lstStyle>
            <a:lvl1pPr>
              <a:buClr>
                <a:schemeClr val="accent3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chemeClr val="accent4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Clr>
                <a:schemeClr val="accent1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Clr>
                <a:schemeClr val="accent2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4" name="Picture 13" descr="A sign in the dark&#10;&#10;Description automatically generated">
            <a:extLst>
              <a:ext uri="{FF2B5EF4-FFF2-40B4-BE49-F238E27FC236}">
                <a16:creationId xmlns:a16="http://schemas.microsoft.com/office/drawing/2014/main" id="{1FD5FADC-1A32-4697-96F8-E34BBA6C41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93" y="5763906"/>
            <a:ext cx="1480012" cy="986675"/>
          </a:xfrm>
          <a:prstGeom prst="rect">
            <a:avLst/>
          </a:prstGeom>
        </p:spPr>
      </p:pic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21A3C1C6-3C5A-41FA-853D-FC0059DD36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402" y="6357388"/>
            <a:ext cx="2755398" cy="393193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3B0CCFC-8DA8-4699-A220-44B7D3F0A69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474461" y="1829118"/>
            <a:ext cx="4523740" cy="4351338"/>
          </a:xfrm>
        </p:spPr>
        <p:txBody>
          <a:bodyPr/>
          <a:lstStyle>
            <a:lvl1pPr>
              <a:buClr>
                <a:schemeClr val="accent3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chemeClr val="accent4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Clr>
                <a:schemeClr val="accent1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Clr>
                <a:schemeClr val="accent2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73239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A8B07C6-1CED-436A-B34C-C07B61DA4BA2}"/>
              </a:ext>
            </a:extLst>
          </p:cNvPr>
          <p:cNvSpPr/>
          <p:nvPr userDrawn="1"/>
        </p:nvSpPr>
        <p:spPr>
          <a:xfrm>
            <a:off x="-1" y="0"/>
            <a:ext cx="1727200" cy="6858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23F5DB77-66E4-4F1D-A3EB-A4AF81F4EC8A}"/>
              </a:ext>
            </a:extLst>
          </p:cNvPr>
          <p:cNvSpPr/>
          <p:nvPr userDrawn="1"/>
        </p:nvSpPr>
        <p:spPr>
          <a:xfrm rot="16200000">
            <a:off x="9367520" y="396240"/>
            <a:ext cx="3220720" cy="2428240"/>
          </a:xfrm>
          <a:prstGeom prst="triangle">
            <a:avLst>
              <a:gd name="adj" fmla="val 10000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ED2E76-1D0B-4A4C-8D4C-6C1D0D905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960" y="365125"/>
            <a:ext cx="8554720" cy="1325563"/>
          </a:xfrm>
        </p:spPr>
        <p:txBody>
          <a:bodyPr/>
          <a:lstStyle>
            <a:lvl1pPr algn="l">
              <a:defRPr b="1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30938-300D-4244-A60D-F4C8CD07C7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38960" y="1829118"/>
            <a:ext cx="4523740" cy="4351338"/>
          </a:xfrm>
        </p:spPr>
        <p:txBody>
          <a:bodyPr/>
          <a:lstStyle>
            <a:lvl1pPr>
              <a:buClr>
                <a:schemeClr val="accent4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chemeClr val="accent1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Clr>
                <a:schemeClr val="accent2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Clr>
                <a:schemeClr val="accent3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4" name="Picture 13" descr="A sign in the dark&#10;&#10;Description automatically generated">
            <a:extLst>
              <a:ext uri="{FF2B5EF4-FFF2-40B4-BE49-F238E27FC236}">
                <a16:creationId xmlns:a16="http://schemas.microsoft.com/office/drawing/2014/main" id="{1FD5FADC-1A32-4697-96F8-E34BBA6C41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93" y="5763906"/>
            <a:ext cx="1480012" cy="986675"/>
          </a:xfrm>
          <a:prstGeom prst="rect">
            <a:avLst/>
          </a:prstGeom>
        </p:spPr>
      </p:pic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21A3C1C6-3C5A-41FA-853D-FC0059DD36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402" y="6357388"/>
            <a:ext cx="2755398" cy="393193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F771FDF-43D0-4820-A899-34C8C758DF1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474461" y="1829118"/>
            <a:ext cx="4523740" cy="4351338"/>
          </a:xfrm>
        </p:spPr>
        <p:txBody>
          <a:bodyPr/>
          <a:lstStyle>
            <a:lvl1pPr>
              <a:buClr>
                <a:schemeClr val="accent4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chemeClr val="accent1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Clr>
                <a:schemeClr val="accent2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Clr>
                <a:schemeClr val="accent3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507147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52405613-4540-4CEE-98CE-884023F3F1A1}"/>
              </a:ext>
            </a:extLst>
          </p:cNvPr>
          <p:cNvSpPr/>
          <p:nvPr userDrawn="1"/>
        </p:nvSpPr>
        <p:spPr>
          <a:xfrm>
            <a:off x="8153400" y="3619500"/>
            <a:ext cx="4038600" cy="3238500"/>
          </a:xfrm>
          <a:prstGeom prst="triangle">
            <a:avLst>
              <a:gd name="adj" fmla="val 10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67827A99-531F-44A0-AA0D-B943DDDD3B44}"/>
              </a:ext>
            </a:extLst>
          </p:cNvPr>
          <p:cNvSpPr/>
          <p:nvPr userDrawn="1"/>
        </p:nvSpPr>
        <p:spPr>
          <a:xfrm rot="10800000">
            <a:off x="0" y="0"/>
            <a:ext cx="4038600" cy="3238500"/>
          </a:xfrm>
          <a:prstGeom prst="triangle">
            <a:avLst>
              <a:gd name="adj" fmla="val 10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1BB7DCD-9E6A-4A20-9E5E-18663BB8CA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14600" y="1500187"/>
            <a:ext cx="7162800" cy="38576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3393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52405613-4540-4CEE-98CE-884023F3F1A1}"/>
              </a:ext>
            </a:extLst>
          </p:cNvPr>
          <p:cNvSpPr/>
          <p:nvPr userDrawn="1"/>
        </p:nvSpPr>
        <p:spPr>
          <a:xfrm>
            <a:off x="8153400" y="3619500"/>
            <a:ext cx="4038600" cy="32385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67827A99-531F-44A0-AA0D-B943DDDD3B44}"/>
              </a:ext>
            </a:extLst>
          </p:cNvPr>
          <p:cNvSpPr/>
          <p:nvPr userDrawn="1"/>
        </p:nvSpPr>
        <p:spPr>
          <a:xfrm rot="10800000">
            <a:off x="0" y="0"/>
            <a:ext cx="4038600" cy="32385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1BB7DCD-9E6A-4A20-9E5E-18663BB8CA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14600" y="1500187"/>
            <a:ext cx="7162800" cy="38576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8882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52405613-4540-4CEE-98CE-884023F3F1A1}"/>
              </a:ext>
            </a:extLst>
          </p:cNvPr>
          <p:cNvSpPr/>
          <p:nvPr userDrawn="1"/>
        </p:nvSpPr>
        <p:spPr>
          <a:xfrm>
            <a:off x="8153400" y="3619500"/>
            <a:ext cx="4038600" cy="3238500"/>
          </a:xfrm>
          <a:prstGeom prst="triangle">
            <a:avLst>
              <a:gd name="adj" fmla="val 10000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67827A99-531F-44A0-AA0D-B943DDDD3B44}"/>
              </a:ext>
            </a:extLst>
          </p:cNvPr>
          <p:cNvSpPr/>
          <p:nvPr userDrawn="1"/>
        </p:nvSpPr>
        <p:spPr>
          <a:xfrm rot="10800000">
            <a:off x="0" y="0"/>
            <a:ext cx="4038600" cy="3238500"/>
          </a:xfrm>
          <a:prstGeom prst="triangle">
            <a:avLst>
              <a:gd name="adj" fmla="val 10000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1BB7DCD-9E6A-4A20-9E5E-18663BB8CA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14600" y="1500187"/>
            <a:ext cx="7162800" cy="38576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0767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52405613-4540-4CEE-98CE-884023F3F1A1}"/>
              </a:ext>
            </a:extLst>
          </p:cNvPr>
          <p:cNvSpPr/>
          <p:nvPr userDrawn="1"/>
        </p:nvSpPr>
        <p:spPr>
          <a:xfrm>
            <a:off x="8153400" y="3619500"/>
            <a:ext cx="4038600" cy="3238500"/>
          </a:xfrm>
          <a:prstGeom prst="triangle">
            <a:avLst>
              <a:gd name="adj" fmla="val 10000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67827A99-531F-44A0-AA0D-B943DDDD3B44}"/>
              </a:ext>
            </a:extLst>
          </p:cNvPr>
          <p:cNvSpPr/>
          <p:nvPr userDrawn="1"/>
        </p:nvSpPr>
        <p:spPr>
          <a:xfrm rot="10800000">
            <a:off x="0" y="0"/>
            <a:ext cx="4038600" cy="3238500"/>
          </a:xfrm>
          <a:prstGeom prst="triangle">
            <a:avLst>
              <a:gd name="adj" fmla="val 10000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1BB7DCD-9E6A-4A20-9E5E-18663BB8CA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14600" y="1500187"/>
            <a:ext cx="7162800" cy="38576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74271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52405613-4540-4CEE-98CE-884023F3F1A1}"/>
              </a:ext>
            </a:extLst>
          </p:cNvPr>
          <p:cNvSpPr/>
          <p:nvPr userDrawn="1"/>
        </p:nvSpPr>
        <p:spPr>
          <a:xfrm rot="16200000">
            <a:off x="8553452" y="400050"/>
            <a:ext cx="4038600" cy="3238500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67827A99-531F-44A0-AA0D-B943DDDD3B44}"/>
              </a:ext>
            </a:extLst>
          </p:cNvPr>
          <p:cNvSpPr/>
          <p:nvPr userDrawn="1"/>
        </p:nvSpPr>
        <p:spPr>
          <a:xfrm rot="5400000">
            <a:off x="-400050" y="3219450"/>
            <a:ext cx="4038600" cy="3238500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400E8D75-9C17-437D-8DBE-B4073A65B4EA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2314575" y="1409700"/>
            <a:ext cx="7505700" cy="40386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6374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52405613-4540-4CEE-98CE-884023F3F1A1}"/>
              </a:ext>
            </a:extLst>
          </p:cNvPr>
          <p:cNvSpPr/>
          <p:nvPr userDrawn="1"/>
        </p:nvSpPr>
        <p:spPr>
          <a:xfrm rot="16200000">
            <a:off x="8553452" y="400050"/>
            <a:ext cx="4038600" cy="32385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67827A99-531F-44A0-AA0D-B943DDDD3B44}"/>
              </a:ext>
            </a:extLst>
          </p:cNvPr>
          <p:cNvSpPr/>
          <p:nvPr userDrawn="1"/>
        </p:nvSpPr>
        <p:spPr>
          <a:xfrm rot="5400000">
            <a:off x="-400050" y="3219450"/>
            <a:ext cx="4038600" cy="32385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400E8D75-9C17-437D-8DBE-B4073A65B4EA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2314575" y="1409700"/>
            <a:ext cx="7505700" cy="40386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1030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52405613-4540-4CEE-98CE-884023F3F1A1}"/>
              </a:ext>
            </a:extLst>
          </p:cNvPr>
          <p:cNvSpPr/>
          <p:nvPr userDrawn="1"/>
        </p:nvSpPr>
        <p:spPr>
          <a:xfrm rot="16200000">
            <a:off x="8553452" y="400050"/>
            <a:ext cx="4038600" cy="3238500"/>
          </a:xfrm>
          <a:prstGeom prst="triangle">
            <a:avLst>
              <a:gd name="adj" fmla="val 10000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67827A99-531F-44A0-AA0D-B943DDDD3B44}"/>
              </a:ext>
            </a:extLst>
          </p:cNvPr>
          <p:cNvSpPr/>
          <p:nvPr userDrawn="1"/>
        </p:nvSpPr>
        <p:spPr>
          <a:xfrm rot="5400000">
            <a:off x="-400050" y="3219450"/>
            <a:ext cx="4038600" cy="3238500"/>
          </a:xfrm>
          <a:prstGeom prst="triangle">
            <a:avLst>
              <a:gd name="adj" fmla="val 10000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400E8D75-9C17-437D-8DBE-B4073A65B4EA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2314575" y="1409700"/>
            <a:ext cx="7505700" cy="40386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467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B9CADB2-A148-41F2-AF96-025D7D67A9AB}"/>
              </a:ext>
            </a:extLst>
          </p:cNvPr>
          <p:cNvSpPr/>
          <p:nvPr userDrawn="1"/>
        </p:nvSpPr>
        <p:spPr>
          <a:xfrm>
            <a:off x="5129939" y="0"/>
            <a:ext cx="7062061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660C4D-89B8-4DB5-8396-E84163B31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252" y="590549"/>
            <a:ext cx="5557433" cy="1325563"/>
          </a:xfrm>
        </p:spPr>
        <p:txBody>
          <a:bodyPr>
            <a:noAutofit/>
          </a:bodyPr>
          <a:lstStyle>
            <a:lvl1pPr>
              <a:defRPr sz="600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3070A089-9B6C-4A19-952E-76336B8537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05" y="6330816"/>
            <a:ext cx="2755398" cy="393193"/>
          </a:xfrm>
          <a:prstGeom prst="rect">
            <a:avLst/>
          </a:prstGeom>
        </p:spPr>
      </p:pic>
      <p:pic>
        <p:nvPicPr>
          <p:cNvPr id="16" name="Picture 15" descr="A sign in the dark&#10;&#10;Description automatically generated">
            <a:extLst>
              <a:ext uri="{FF2B5EF4-FFF2-40B4-BE49-F238E27FC236}">
                <a16:creationId xmlns:a16="http://schemas.microsoft.com/office/drawing/2014/main" id="{DBD44189-819C-4F9D-8F01-211ECC7DC3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133" y="5837479"/>
            <a:ext cx="1480012" cy="986675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CDDA56E-0BE5-47F0-8D2C-59B3E7F085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4342" y="1253331"/>
            <a:ext cx="4036662" cy="4351338"/>
          </a:xfr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SzPct val="150000"/>
              <a:buFontTx/>
              <a:buBlip>
                <a:blip r:embed="rId4"/>
              </a:buBlip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4"/>
              </a:buClr>
              <a:defRPr/>
            </a:lvl4pPr>
          </a:lstStyle>
          <a:p>
            <a:pPr lvl="0"/>
            <a:r>
              <a:rPr lang="en-US" dirty="0"/>
              <a:t>Agenda One</a:t>
            </a:r>
          </a:p>
          <a:p>
            <a:pPr lvl="0"/>
            <a:r>
              <a:rPr lang="en-US" dirty="0"/>
              <a:t>Agenda Two</a:t>
            </a:r>
          </a:p>
          <a:p>
            <a:pPr lvl="0"/>
            <a:r>
              <a:rPr lang="en-US" dirty="0"/>
              <a:t>Agenda Three</a:t>
            </a:r>
          </a:p>
          <a:p>
            <a:pPr lvl="0"/>
            <a:r>
              <a:rPr lang="en-US" dirty="0"/>
              <a:t>Agenda Four</a:t>
            </a:r>
          </a:p>
        </p:txBody>
      </p:sp>
    </p:spTree>
    <p:extLst>
      <p:ext uri="{BB962C8B-B14F-4D97-AF65-F5344CB8AC3E}">
        <p14:creationId xmlns:p14="http://schemas.microsoft.com/office/powerpoint/2010/main" val="13639948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52405613-4540-4CEE-98CE-884023F3F1A1}"/>
              </a:ext>
            </a:extLst>
          </p:cNvPr>
          <p:cNvSpPr/>
          <p:nvPr userDrawn="1"/>
        </p:nvSpPr>
        <p:spPr>
          <a:xfrm rot="16200000">
            <a:off x="8553452" y="400050"/>
            <a:ext cx="4038600" cy="3238500"/>
          </a:xfrm>
          <a:prstGeom prst="triangle">
            <a:avLst>
              <a:gd name="adj" fmla="val 100000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67827A99-531F-44A0-AA0D-B943DDDD3B44}"/>
              </a:ext>
            </a:extLst>
          </p:cNvPr>
          <p:cNvSpPr/>
          <p:nvPr userDrawn="1"/>
        </p:nvSpPr>
        <p:spPr>
          <a:xfrm rot="5400000">
            <a:off x="-400050" y="3219450"/>
            <a:ext cx="4038600" cy="3238500"/>
          </a:xfrm>
          <a:prstGeom prst="triangle">
            <a:avLst>
              <a:gd name="adj" fmla="val 100000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400E8D75-9C17-437D-8DBE-B4073A65B4EA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2314575" y="1409700"/>
            <a:ext cx="7505700" cy="40386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224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C2F30E5-942E-4A66-8D89-84E326F601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301" y="6328282"/>
            <a:ext cx="2755398" cy="393193"/>
          </a:xfrm>
          <a:prstGeom prst="rect">
            <a:avLst/>
          </a:prstGeom>
        </p:spPr>
      </p:pic>
      <p:pic>
        <p:nvPicPr>
          <p:cNvPr id="9" name="Picture 8" descr="A picture containing light&#10;&#10;Description automatically generated">
            <a:extLst>
              <a:ext uri="{FF2B5EF4-FFF2-40B4-BE49-F238E27FC236}">
                <a16:creationId xmlns:a16="http://schemas.microsoft.com/office/drawing/2014/main" id="{351C779B-A12C-4D24-BAF1-21D9FB47F4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411" y="1606511"/>
            <a:ext cx="5865177" cy="364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902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B9CADB2-A148-41F2-AF96-025D7D67A9AB}"/>
              </a:ext>
            </a:extLst>
          </p:cNvPr>
          <p:cNvSpPr/>
          <p:nvPr userDrawn="1"/>
        </p:nvSpPr>
        <p:spPr>
          <a:xfrm>
            <a:off x="5129939" y="0"/>
            <a:ext cx="7062061" cy="6858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660C4D-89B8-4DB5-8396-E84163B31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252" y="590549"/>
            <a:ext cx="5557433" cy="1325563"/>
          </a:xfrm>
        </p:spPr>
        <p:txBody>
          <a:bodyPr>
            <a:noAutofit/>
          </a:bodyPr>
          <a:lstStyle>
            <a:lvl1pPr>
              <a:defRPr sz="600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3070A089-9B6C-4A19-952E-76336B8537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05" y="6330816"/>
            <a:ext cx="2755398" cy="393193"/>
          </a:xfrm>
          <a:prstGeom prst="rect">
            <a:avLst/>
          </a:prstGeom>
        </p:spPr>
      </p:pic>
      <p:pic>
        <p:nvPicPr>
          <p:cNvPr id="16" name="Picture 15" descr="A sign in the dark&#10;&#10;Description automatically generated">
            <a:extLst>
              <a:ext uri="{FF2B5EF4-FFF2-40B4-BE49-F238E27FC236}">
                <a16:creationId xmlns:a16="http://schemas.microsoft.com/office/drawing/2014/main" id="{DBD44189-819C-4F9D-8F01-211ECC7DC3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133" y="5837479"/>
            <a:ext cx="1480012" cy="986675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CDDA56E-0BE5-47F0-8D2C-59B3E7F085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4342" y="1253331"/>
            <a:ext cx="4036662" cy="4351338"/>
          </a:xfr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SzPct val="150000"/>
              <a:buFontTx/>
              <a:buBlip>
                <a:blip r:embed="rId4"/>
              </a:buBlip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4"/>
              </a:buClr>
              <a:defRPr/>
            </a:lvl4pPr>
          </a:lstStyle>
          <a:p>
            <a:pPr lvl="0"/>
            <a:r>
              <a:rPr lang="en-US" dirty="0"/>
              <a:t>Agenda One</a:t>
            </a:r>
          </a:p>
          <a:p>
            <a:pPr lvl="0"/>
            <a:r>
              <a:rPr lang="en-US" dirty="0"/>
              <a:t>Agenda Two</a:t>
            </a:r>
          </a:p>
          <a:p>
            <a:pPr lvl="0"/>
            <a:r>
              <a:rPr lang="en-US" dirty="0"/>
              <a:t>Agenda Three</a:t>
            </a:r>
          </a:p>
          <a:p>
            <a:pPr lvl="0"/>
            <a:r>
              <a:rPr lang="en-US" dirty="0"/>
              <a:t>Agenda Four</a:t>
            </a:r>
          </a:p>
        </p:txBody>
      </p:sp>
    </p:spTree>
    <p:extLst>
      <p:ext uri="{BB962C8B-B14F-4D97-AF65-F5344CB8AC3E}">
        <p14:creationId xmlns:p14="http://schemas.microsoft.com/office/powerpoint/2010/main" val="1886003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B9CADB2-A148-41F2-AF96-025D7D67A9AB}"/>
              </a:ext>
            </a:extLst>
          </p:cNvPr>
          <p:cNvSpPr/>
          <p:nvPr userDrawn="1"/>
        </p:nvSpPr>
        <p:spPr>
          <a:xfrm>
            <a:off x="5129939" y="0"/>
            <a:ext cx="7062061" cy="6858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660C4D-89B8-4DB5-8396-E84163B31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252" y="590549"/>
            <a:ext cx="5557433" cy="1325563"/>
          </a:xfrm>
        </p:spPr>
        <p:txBody>
          <a:bodyPr>
            <a:noAutofit/>
          </a:bodyPr>
          <a:lstStyle>
            <a:lvl1pPr>
              <a:defRPr sz="600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3070A089-9B6C-4A19-952E-76336B8537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05" y="6330816"/>
            <a:ext cx="2755398" cy="393193"/>
          </a:xfrm>
          <a:prstGeom prst="rect">
            <a:avLst/>
          </a:prstGeom>
        </p:spPr>
      </p:pic>
      <p:pic>
        <p:nvPicPr>
          <p:cNvPr id="16" name="Picture 15" descr="A sign in the dark&#10;&#10;Description automatically generated">
            <a:extLst>
              <a:ext uri="{FF2B5EF4-FFF2-40B4-BE49-F238E27FC236}">
                <a16:creationId xmlns:a16="http://schemas.microsoft.com/office/drawing/2014/main" id="{DBD44189-819C-4F9D-8F01-211ECC7DC3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133" y="5837479"/>
            <a:ext cx="1480012" cy="986675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CDDA56E-0BE5-47F0-8D2C-59B3E7F085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4342" y="1253331"/>
            <a:ext cx="4036662" cy="4351338"/>
          </a:xfr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SzPct val="150000"/>
              <a:buFontTx/>
              <a:buBlip>
                <a:blip r:embed="rId4"/>
              </a:buBlip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4"/>
              </a:buClr>
              <a:defRPr/>
            </a:lvl4pPr>
          </a:lstStyle>
          <a:p>
            <a:pPr lvl="0"/>
            <a:r>
              <a:rPr lang="en-US" dirty="0"/>
              <a:t>Agenda One</a:t>
            </a:r>
          </a:p>
          <a:p>
            <a:pPr lvl="0"/>
            <a:r>
              <a:rPr lang="en-US" dirty="0"/>
              <a:t>Agenda Two</a:t>
            </a:r>
          </a:p>
          <a:p>
            <a:pPr lvl="0"/>
            <a:r>
              <a:rPr lang="en-US" dirty="0"/>
              <a:t>Agenda Three</a:t>
            </a:r>
          </a:p>
          <a:p>
            <a:pPr lvl="0"/>
            <a:r>
              <a:rPr lang="en-US" dirty="0"/>
              <a:t>Agenda Four</a:t>
            </a:r>
          </a:p>
        </p:txBody>
      </p:sp>
    </p:spTree>
    <p:extLst>
      <p:ext uri="{BB962C8B-B14F-4D97-AF65-F5344CB8AC3E}">
        <p14:creationId xmlns:p14="http://schemas.microsoft.com/office/powerpoint/2010/main" val="2239198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3A1A8F8-E6B7-4840-BBFB-D852F43D7CEA}"/>
              </a:ext>
            </a:extLst>
          </p:cNvPr>
          <p:cNvSpPr/>
          <p:nvPr userDrawn="1"/>
        </p:nvSpPr>
        <p:spPr>
          <a:xfrm rot="19681592">
            <a:off x="8023023" y="5633496"/>
            <a:ext cx="7653867" cy="1325563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3906A4-7209-4942-A5F2-2FE9E6FFBE4C}"/>
              </a:ext>
            </a:extLst>
          </p:cNvPr>
          <p:cNvSpPr/>
          <p:nvPr userDrawn="1"/>
        </p:nvSpPr>
        <p:spPr>
          <a:xfrm rot="19681592">
            <a:off x="6284987" y="4820696"/>
            <a:ext cx="7653867" cy="1325563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02F0F99-DB95-47D6-A8B3-260B93CDC1A0}"/>
              </a:ext>
            </a:extLst>
          </p:cNvPr>
          <p:cNvSpPr/>
          <p:nvPr userDrawn="1"/>
        </p:nvSpPr>
        <p:spPr>
          <a:xfrm rot="19681592">
            <a:off x="-1746852" y="711740"/>
            <a:ext cx="7653867" cy="132556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30D909-9460-4E5D-B51A-7B57B9C379C6}"/>
              </a:ext>
            </a:extLst>
          </p:cNvPr>
          <p:cNvSpPr/>
          <p:nvPr userDrawn="1"/>
        </p:nvSpPr>
        <p:spPr>
          <a:xfrm rot="19681592">
            <a:off x="-3484888" y="-101060"/>
            <a:ext cx="7653867" cy="132556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38CC3D-077E-4295-99D1-B255CCD7A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566" y="2766218"/>
            <a:ext cx="5494867" cy="1325563"/>
          </a:xfrm>
        </p:spPr>
        <p:txBody>
          <a:bodyPr/>
          <a:lstStyle>
            <a:lvl1pPr algn="ctr"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7554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92146B8-A7A3-4F78-85FC-C4AB344D8020}"/>
              </a:ext>
            </a:extLst>
          </p:cNvPr>
          <p:cNvSpPr/>
          <p:nvPr userDrawn="1"/>
        </p:nvSpPr>
        <p:spPr>
          <a:xfrm>
            <a:off x="0" y="0"/>
            <a:ext cx="2541721" cy="6858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83FEF4-6D05-4462-B525-9E0D54217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7702" y="365125"/>
            <a:ext cx="8626098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06BAC-0495-4AF2-A26A-1E5B1FA14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7702" y="1825625"/>
            <a:ext cx="8626098" cy="4351338"/>
          </a:xfrm>
        </p:spPr>
        <p:txBody>
          <a:bodyPr/>
          <a:lstStyle>
            <a:lvl1pPr>
              <a:buClr>
                <a:schemeClr val="accent1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chemeClr val="accent2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Clr>
                <a:schemeClr val="accent3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Clr>
                <a:schemeClr val="accent4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425D95C3-E4EC-4575-ADA8-A068F6237E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402" y="6357388"/>
            <a:ext cx="2755398" cy="393193"/>
          </a:xfrm>
          <a:prstGeom prst="rect">
            <a:avLst/>
          </a:prstGeom>
        </p:spPr>
      </p:pic>
      <p:pic>
        <p:nvPicPr>
          <p:cNvPr id="11" name="Picture 10" descr="A sign in the dark&#10;&#10;Description automatically generated">
            <a:extLst>
              <a:ext uri="{FF2B5EF4-FFF2-40B4-BE49-F238E27FC236}">
                <a16:creationId xmlns:a16="http://schemas.microsoft.com/office/drawing/2014/main" id="{D147AD2C-032D-44F5-8EEE-C3A00E2107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54" y="5763906"/>
            <a:ext cx="1480012" cy="98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28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92146B8-A7A3-4F78-85FC-C4AB344D8020}"/>
              </a:ext>
            </a:extLst>
          </p:cNvPr>
          <p:cNvSpPr/>
          <p:nvPr userDrawn="1"/>
        </p:nvSpPr>
        <p:spPr>
          <a:xfrm>
            <a:off x="0" y="0"/>
            <a:ext cx="2541721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83FEF4-6D05-4462-B525-9E0D54217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7702" y="365125"/>
            <a:ext cx="8626098" cy="132556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06BAC-0495-4AF2-A26A-1E5B1FA14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7702" y="1825625"/>
            <a:ext cx="8626098" cy="4351338"/>
          </a:xfrm>
        </p:spPr>
        <p:txBody>
          <a:bodyPr/>
          <a:lstStyle>
            <a:lvl1pPr>
              <a:buClr>
                <a:schemeClr val="accent2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chemeClr val="accent3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Clr>
                <a:schemeClr val="accent4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Clr>
                <a:schemeClr val="accent1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425D95C3-E4EC-4575-ADA8-A068F6237E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402" y="6357388"/>
            <a:ext cx="2755398" cy="393193"/>
          </a:xfrm>
          <a:prstGeom prst="rect">
            <a:avLst/>
          </a:prstGeom>
        </p:spPr>
      </p:pic>
      <p:pic>
        <p:nvPicPr>
          <p:cNvPr id="11" name="Picture 10" descr="A sign in the dark&#10;&#10;Description automatically generated">
            <a:extLst>
              <a:ext uri="{FF2B5EF4-FFF2-40B4-BE49-F238E27FC236}">
                <a16:creationId xmlns:a16="http://schemas.microsoft.com/office/drawing/2014/main" id="{D147AD2C-032D-44F5-8EEE-C3A00E2107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54" y="5763906"/>
            <a:ext cx="1480012" cy="98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419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92146B8-A7A3-4F78-85FC-C4AB344D8020}"/>
              </a:ext>
            </a:extLst>
          </p:cNvPr>
          <p:cNvSpPr/>
          <p:nvPr userDrawn="1"/>
        </p:nvSpPr>
        <p:spPr>
          <a:xfrm>
            <a:off x="0" y="0"/>
            <a:ext cx="2541721" cy="6858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83FEF4-6D05-4462-B525-9E0D54217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7702" y="365125"/>
            <a:ext cx="8626098" cy="1325563"/>
          </a:xfrm>
        </p:spPr>
        <p:txBody>
          <a:bodyPr/>
          <a:lstStyle>
            <a:lvl1pPr>
              <a:defRPr b="1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06BAC-0495-4AF2-A26A-1E5B1FA14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7702" y="1825625"/>
            <a:ext cx="8626098" cy="4351338"/>
          </a:xfrm>
        </p:spPr>
        <p:txBody>
          <a:bodyPr/>
          <a:lstStyle>
            <a:lvl1pPr>
              <a:buClr>
                <a:schemeClr val="accent3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chemeClr val="accent4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Clr>
                <a:schemeClr val="accent1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Clr>
                <a:schemeClr val="accent2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425D95C3-E4EC-4575-ADA8-A068F6237E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402" y="6357388"/>
            <a:ext cx="2755398" cy="393193"/>
          </a:xfrm>
          <a:prstGeom prst="rect">
            <a:avLst/>
          </a:prstGeom>
        </p:spPr>
      </p:pic>
      <p:pic>
        <p:nvPicPr>
          <p:cNvPr id="11" name="Picture 10" descr="A sign in the dark&#10;&#10;Description automatically generated">
            <a:extLst>
              <a:ext uri="{FF2B5EF4-FFF2-40B4-BE49-F238E27FC236}">
                <a16:creationId xmlns:a16="http://schemas.microsoft.com/office/drawing/2014/main" id="{D147AD2C-032D-44F5-8EEE-C3A00E2107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54" y="5763906"/>
            <a:ext cx="1480012" cy="98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414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CCDDE1-8774-481B-A95A-08A5965CB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65B41E-9EFA-4C77-9BF8-5061F46BE7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82152-B7B9-42B4-9D30-AF7835F007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2BD62-A8AE-404A-AA1F-C45854DCE923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CB733-FB37-41C3-A04F-1093E18650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51840-CF98-4F0F-917F-C25032975B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33EB0-B51D-42E5-B935-1A757568F4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000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692" r:id="rId2"/>
    <p:sldLayoutId id="2147483693" r:id="rId3"/>
    <p:sldLayoutId id="2147483694" r:id="rId4"/>
    <p:sldLayoutId id="2147483695" r:id="rId5"/>
    <p:sldLayoutId id="2147483712" r:id="rId6"/>
    <p:sldLayoutId id="2147483674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76" r:id="rId15"/>
    <p:sldLayoutId id="2147483697" r:id="rId16"/>
    <p:sldLayoutId id="2147483699" r:id="rId17"/>
    <p:sldLayoutId id="2147483698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691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7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hyperlink" Target="https://spherestandards.org/handbook-2018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7E558-E6E3-EB46-B435-88FC2E611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726" y="1307086"/>
            <a:ext cx="8626098" cy="3889247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Guide du HPC - Module 3.</a:t>
            </a:r>
            <a:br>
              <a:rPr lang="en-GB" dirty="0"/>
            </a:br>
            <a:br>
              <a:rPr lang="en-GB" dirty="0"/>
            </a:br>
            <a:r>
              <a:rPr lang="fr-BE" dirty="0"/>
              <a:t>Qu’est-ce qu’un </a:t>
            </a:r>
            <a:r>
              <a:rPr lang="fr-BE" dirty="0" err="1"/>
              <a:t>PiN</a:t>
            </a:r>
            <a:r>
              <a:rPr lang="fr-BE" dirty="0"/>
              <a:t> </a:t>
            </a:r>
            <a:r>
              <a:rPr lang="en-GB" dirty="0"/>
              <a:t>et </a:t>
            </a:r>
            <a:br>
              <a:rPr lang="en-GB" dirty="0"/>
            </a:br>
            <a:r>
              <a:rPr lang="en-GB" dirty="0"/>
              <a:t>comment le </a:t>
            </a:r>
            <a:r>
              <a:rPr lang="fr-BE" dirty="0"/>
              <a:t>calculer</a:t>
            </a:r>
            <a:r>
              <a:rPr lang="en-GB" dirty="0"/>
              <a:t>? </a:t>
            </a:r>
            <a:br>
              <a:rPr lang="en-GB" dirty="0"/>
            </a:br>
            <a:br>
              <a:rPr lang="en-GB" dirty="0"/>
            </a:br>
            <a:r>
              <a:rPr lang="en-GB" sz="2000" b="0" dirty="0"/>
              <a:t>Speaker: Marie-Emilie Dozin</a:t>
            </a:r>
            <a:br>
              <a:rPr lang="en-GB" dirty="0"/>
            </a:br>
            <a:br>
              <a:rPr lang="en-GB" dirty="0">
                <a:latin typeface="Calibri" panose="020F0502020204030204" pitchFamily="34" charset="0"/>
              </a:rPr>
            </a:br>
            <a:br>
              <a:rPr lang="en-GB" dirty="0"/>
            </a:br>
            <a:br>
              <a:rPr lang="en-US" sz="5400" dirty="0"/>
            </a:br>
            <a:endParaRPr lang="en-JO" sz="54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9D204DD-12D4-294C-9366-00CD5550D704}"/>
              </a:ext>
            </a:extLst>
          </p:cNvPr>
          <p:cNvSpPr txBox="1">
            <a:spLocks/>
          </p:cNvSpPr>
          <p:nvPr/>
        </p:nvSpPr>
        <p:spPr>
          <a:xfrm>
            <a:off x="416801" y="1414272"/>
            <a:ext cx="8626098" cy="3889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F0000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5400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802C1AA-6CD0-49C6-90D5-5ADE29DD46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73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67"/>
    </mc:Choice>
    <mc:Fallback xmlns="">
      <p:transition spd="slow" advTm="57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35B084-1883-4292-B8A2-A273B651D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586" y="523875"/>
            <a:ext cx="9281567" cy="5964748"/>
          </a:xfrm>
        </p:spPr>
        <p:txBody>
          <a:bodyPr>
            <a:normAutofit/>
          </a:bodyPr>
          <a:lstStyle/>
          <a:p>
            <a:pPr marL="158750" lvl="1" indent="0" algn="ctr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dk1"/>
              </a:buClr>
              <a:buSzPct val="100000"/>
              <a:buNone/>
            </a:pPr>
            <a:r>
              <a:rPr lang="fr-BE" b="1" u="sng" dirty="0">
                <a:solidFill>
                  <a:schemeClr val="accent3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Etape</a:t>
            </a:r>
            <a:r>
              <a:rPr lang="en-US" b="1" u="sng" dirty="0">
                <a:solidFill>
                  <a:schemeClr val="accent3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 2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: 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Utilisation des groupes de population pour le </a:t>
            </a:r>
            <a:r>
              <a:rPr lang="fr-FR" b="1" dirty="0" err="1">
                <a:solidFill>
                  <a:schemeClr val="accent3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PiN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 global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 </a:t>
            </a:r>
            <a:endParaRPr lang="en-US" sz="2000" b="1" dirty="0">
              <a:solidFill>
                <a:schemeClr val="accent3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  <a:p>
            <a:pPr marL="158750" lvl="1" indent="0" algn="ctr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dk1"/>
              </a:buClr>
              <a:buSzPct val="100000"/>
              <a:buNone/>
            </a:pPr>
            <a:endParaRPr lang="en-US" sz="2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400" dirty="0"/>
              <a:t>Attribuez un pourcentage (%) à chacun des groupes de population affectés identifiés. Par exemple</a:t>
            </a:r>
            <a:r>
              <a:rPr lang="en-GB" sz="2400" dirty="0"/>
              <a:t>: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4CBD85BD-6007-41AC-9D33-32CC7DC74C0D}"/>
              </a:ext>
            </a:extLst>
          </p:cNvPr>
          <p:cNvSpPr txBox="1">
            <a:spLocks/>
          </p:cNvSpPr>
          <p:nvPr/>
        </p:nvSpPr>
        <p:spPr>
          <a:xfrm>
            <a:off x="9779289" y="304800"/>
            <a:ext cx="2333625" cy="1517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dirty="0">
                <a:solidFill>
                  <a:schemeClr val="bg1"/>
                </a:solidFill>
              </a:rPr>
              <a:t>      </a:t>
            </a:r>
          </a:p>
          <a:p>
            <a:pPr algn="ctr"/>
            <a:r>
              <a:rPr lang="en-US" sz="2800" dirty="0" err="1">
                <a:solidFill>
                  <a:schemeClr val="bg1"/>
                </a:solidFill>
              </a:rPr>
              <a:t>PiN</a:t>
            </a:r>
            <a:endParaRPr lang="en-US" sz="2800" dirty="0">
              <a:solidFill>
                <a:schemeClr val="bg1"/>
              </a:solidFill>
            </a:endParaRP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fr-BE" sz="2800" dirty="0">
                <a:solidFill>
                  <a:schemeClr val="bg1"/>
                </a:solidFill>
              </a:rPr>
              <a:t>Etape par étape</a:t>
            </a:r>
            <a:br>
              <a:rPr lang="en-US" sz="2800" dirty="0">
                <a:solidFill>
                  <a:schemeClr val="bg1"/>
                </a:solidFill>
              </a:rPr>
            </a:br>
            <a:endParaRPr lang="en-GB" sz="2800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6705F91-A62D-4200-B6B6-E6182FFFE9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036826"/>
              </p:ext>
            </p:extLst>
          </p:nvPr>
        </p:nvGraphicFramePr>
        <p:xfrm>
          <a:off x="693696" y="2924810"/>
          <a:ext cx="8729085" cy="163630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909347">
                  <a:extLst>
                    <a:ext uri="{9D8B030D-6E8A-4147-A177-3AD203B41FA5}">
                      <a16:colId xmlns:a16="http://schemas.microsoft.com/office/drawing/2014/main" val="3883397891"/>
                    </a:ext>
                  </a:extLst>
                </a:gridCol>
                <a:gridCol w="2909347">
                  <a:extLst>
                    <a:ext uri="{9D8B030D-6E8A-4147-A177-3AD203B41FA5}">
                      <a16:colId xmlns:a16="http://schemas.microsoft.com/office/drawing/2014/main" val="4243564946"/>
                    </a:ext>
                  </a:extLst>
                </a:gridCol>
                <a:gridCol w="2910391">
                  <a:extLst>
                    <a:ext uri="{9D8B030D-6E8A-4147-A177-3AD203B41FA5}">
                      <a16:colId xmlns:a16="http://schemas.microsoft.com/office/drawing/2014/main" val="3960554480"/>
                    </a:ext>
                  </a:extLst>
                </a:gridCol>
              </a:tblGrid>
              <a:tr h="451624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1400"/>
                        </a:spcAft>
                      </a:pPr>
                      <a:r>
                        <a:rPr lang="en-US" sz="1800" dirty="0">
                          <a:effectLst/>
                        </a:rPr>
                        <a:t>Population Group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1400"/>
                        </a:spcAft>
                      </a:pPr>
                      <a:r>
                        <a:rPr lang="en-US" sz="1800">
                          <a:effectLst/>
                        </a:rPr>
                        <a:t>Percentage - Severity Scale 5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1400"/>
                        </a:spcAft>
                      </a:pPr>
                      <a:r>
                        <a:rPr lang="en-US" sz="1800">
                          <a:effectLst/>
                        </a:rPr>
                        <a:t>Percentage - Severity Scale 4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4496730"/>
                  </a:ext>
                </a:extLst>
              </a:tr>
              <a:tr h="501047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1400"/>
                        </a:spcAft>
                      </a:pPr>
                      <a:r>
                        <a:rPr lang="en-US" sz="1800" dirty="0">
                          <a:effectLst/>
                        </a:rPr>
                        <a:t>IDPs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1400"/>
                        </a:spcAft>
                      </a:pPr>
                      <a:r>
                        <a:rPr lang="en-US" sz="1800">
                          <a:effectLst/>
                        </a:rPr>
                        <a:t>90 – 100%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1400"/>
                        </a:spcAft>
                      </a:pPr>
                      <a:r>
                        <a:rPr lang="en-US" sz="1800">
                          <a:effectLst/>
                        </a:rPr>
                        <a:t>70 – 89%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1676997"/>
                  </a:ext>
                </a:extLst>
              </a:tr>
              <a:tr h="683633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1400"/>
                        </a:spcAft>
                      </a:pPr>
                      <a:r>
                        <a:rPr lang="en-US" sz="1800" dirty="0">
                          <a:effectLst/>
                        </a:rPr>
                        <a:t>Host community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1400"/>
                        </a:spcAft>
                      </a:pPr>
                      <a:r>
                        <a:rPr lang="en-US" sz="1800">
                          <a:effectLst/>
                        </a:rPr>
                        <a:t>60 – 80%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1400"/>
                        </a:spcAft>
                      </a:pPr>
                      <a:r>
                        <a:rPr lang="en-US" sz="1800" dirty="0">
                          <a:effectLst/>
                        </a:rPr>
                        <a:t>40 – 59%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1465482"/>
                  </a:ext>
                </a:extLst>
              </a:tr>
            </a:tbl>
          </a:graphicData>
        </a:graphic>
      </p:graphicFrame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4ABA846-CF63-4DC2-A86B-526AE9E19D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73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98"/>
    </mc:Choice>
    <mc:Fallback xmlns="">
      <p:transition spd="slow" advTm="287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35B084-1883-4292-B8A2-A273B651D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586" y="523875"/>
            <a:ext cx="9281567" cy="5964748"/>
          </a:xfrm>
        </p:spPr>
        <p:txBody>
          <a:bodyPr>
            <a:normAutofit/>
          </a:bodyPr>
          <a:lstStyle/>
          <a:p>
            <a:pPr marL="158750" lvl="1" indent="0" algn="ctr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dk1"/>
              </a:buClr>
              <a:buSzPct val="100000"/>
              <a:buNone/>
            </a:pPr>
            <a:r>
              <a:rPr lang="en-US" b="1" u="sng" dirty="0" err="1">
                <a:solidFill>
                  <a:schemeClr val="accent3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Etape</a:t>
            </a:r>
            <a:r>
              <a:rPr lang="en-US" b="1" u="sng" dirty="0">
                <a:solidFill>
                  <a:schemeClr val="accent3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 2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: 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Utilisation des groupes de population pour le </a:t>
            </a:r>
            <a:r>
              <a:rPr lang="fr-FR" b="1" dirty="0" err="1">
                <a:solidFill>
                  <a:schemeClr val="accent3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PiN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 global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 </a:t>
            </a:r>
            <a:endParaRPr lang="en-US" sz="2000" b="1" dirty="0">
              <a:solidFill>
                <a:schemeClr val="accent3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  <a:p>
            <a:pPr marL="158750" lvl="1" indent="0" algn="ctr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dk1"/>
              </a:buClr>
              <a:buSzPct val="100000"/>
              <a:buNone/>
            </a:pPr>
            <a:endParaRPr lang="en-US" sz="2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400" dirty="0">
                <a:sym typeface="Calibri"/>
              </a:rPr>
              <a:t>Une fois le pourcentage (%) attribué, l'étape suivante consiste à l'appliquer aux groupes de population pour chaque unité d'analyse (ou emplacement géographique). </a:t>
            </a:r>
            <a:endParaRPr lang="fr-FR" sz="2400" dirty="0">
              <a:highlight>
                <a:srgbClr val="FFFF00"/>
              </a:highlight>
              <a:sym typeface="Calibri"/>
            </a:endParaRPr>
          </a:p>
          <a:p>
            <a:r>
              <a:rPr lang="fr-FR" sz="2400" dirty="0">
                <a:sym typeface="Calibri"/>
              </a:rPr>
              <a:t>Le chiffre résultant sera l'estimation du </a:t>
            </a:r>
            <a:r>
              <a:rPr lang="fr-FR" sz="2400" dirty="0" err="1">
                <a:sym typeface="Calibri"/>
              </a:rPr>
              <a:t>PiN</a:t>
            </a:r>
            <a:r>
              <a:rPr lang="fr-FR" sz="2400" dirty="0">
                <a:sym typeface="Calibri"/>
              </a:rPr>
              <a:t> pour ce groupe de population particulier affecté.</a:t>
            </a:r>
            <a:endParaRPr lang="en-US" sz="2400" dirty="0">
              <a:sym typeface="Calibri"/>
            </a:endParaRPr>
          </a:p>
          <a:p>
            <a:pPr marL="0" indent="0">
              <a:buNone/>
            </a:pPr>
            <a:r>
              <a:rPr lang="fr-BE" sz="2400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+mj-ea"/>
                <a:cs typeface="+mj-cs"/>
                <a:sym typeface="Calibri"/>
              </a:rPr>
              <a:t>N’oubliez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+mj-ea"/>
                <a:cs typeface="+mj-cs"/>
                <a:sym typeface="Calibri"/>
              </a:rPr>
              <a:t> pas que:</a:t>
            </a:r>
          </a:p>
          <a:p>
            <a:r>
              <a:rPr lang="fr-FR" sz="2400" dirty="0">
                <a:sym typeface="Calibri"/>
              </a:rPr>
              <a:t>Le processus d'attribution du pourcentage (%) est effectué au niveau du pays conjointement par le CP et les </a:t>
            </a:r>
            <a:r>
              <a:rPr lang="fr-FR" sz="2400" dirty="0" err="1">
                <a:sym typeface="Calibri"/>
              </a:rPr>
              <a:t>AoR</a:t>
            </a:r>
            <a:r>
              <a:rPr lang="fr-FR" sz="2400" dirty="0">
                <a:sym typeface="Calibri"/>
              </a:rPr>
              <a:t>.</a:t>
            </a:r>
          </a:p>
          <a:p>
            <a:r>
              <a:rPr lang="fr-FR" sz="2400" dirty="0">
                <a:sym typeface="Calibri"/>
              </a:rPr>
              <a:t>Le guide de 2016 Humanitarian Population Figures doit être utilisé pour l'identification des groupes de population touchés.</a:t>
            </a:r>
            <a:endParaRPr lang="en-GB" sz="2400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4CBD85BD-6007-41AC-9D33-32CC7DC74C0D}"/>
              </a:ext>
            </a:extLst>
          </p:cNvPr>
          <p:cNvSpPr txBox="1">
            <a:spLocks/>
          </p:cNvSpPr>
          <p:nvPr/>
        </p:nvSpPr>
        <p:spPr>
          <a:xfrm>
            <a:off x="9779289" y="304800"/>
            <a:ext cx="2333625" cy="1517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dirty="0">
                <a:solidFill>
                  <a:schemeClr val="bg1"/>
                </a:solidFill>
              </a:rPr>
              <a:t>      </a:t>
            </a:r>
          </a:p>
          <a:p>
            <a:pPr algn="ctr"/>
            <a:r>
              <a:rPr lang="en-US" sz="2800" dirty="0" err="1">
                <a:solidFill>
                  <a:schemeClr val="bg1"/>
                </a:solidFill>
              </a:rPr>
              <a:t>PiN</a:t>
            </a:r>
            <a:endParaRPr lang="en-US" sz="2800" dirty="0">
              <a:solidFill>
                <a:schemeClr val="bg1"/>
              </a:solidFill>
            </a:endParaRP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fr-BE" sz="2800" dirty="0">
                <a:solidFill>
                  <a:schemeClr val="bg1"/>
                </a:solidFill>
              </a:rPr>
              <a:t>Etape par étape</a:t>
            </a:r>
            <a:br>
              <a:rPr lang="en-US" sz="2800" dirty="0">
                <a:solidFill>
                  <a:schemeClr val="bg1"/>
                </a:solidFill>
              </a:rPr>
            </a:b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15" name="Audio 14">
            <a:hlinkClick r:id="" action="ppaction://media"/>
            <a:extLst>
              <a:ext uri="{FF2B5EF4-FFF2-40B4-BE49-F238E27FC236}">
                <a16:creationId xmlns:a16="http://schemas.microsoft.com/office/drawing/2014/main" id="{9B74BEF4-93E9-4DE2-B558-1F1C7CE024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9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42"/>
    </mc:Choice>
    <mc:Fallback xmlns="">
      <p:transition spd="slow" advTm="292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35B084-1883-4292-B8A2-A273B651D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586" y="523875"/>
            <a:ext cx="9281567" cy="5964748"/>
          </a:xfrm>
        </p:spPr>
        <p:txBody>
          <a:bodyPr>
            <a:normAutofit/>
          </a:bodyPr>
          <a:lstStyle/>
          <a:p>
            <a:pPr marL="158750" lvl="1" indent="0" algn="ctr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dk1"/>
              </a:buClr>
              <a:buSzPct val="100000"/>
              <a:buNone/>
            </a:pP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Exemple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  <a:p>
            <a:pPr marL="158750" lvl="1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dk1"/>
              </a:buClr>
              <a:buSzPct val="100000"/>
              <a:buNone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Libya (2019 HNO)</a:t>
            </a:r>
          </a:p>
          <a:p>
            <a:pPr marL="158750" lvl="1" indent="0" algn="ctr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dk1"/>
              </a:buClr>
              <a:buSzPct val="100000"/>
              <a:buNone/>
            </a:pPr>
            <a:endParaRPr lang="en-US" sz="2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4CBD85BD-6007-41AC-9D33-32CC7DC74C0D}"/>
              </a:ext>
            </a:extLst>
          </p:cNvPr>
          <p:cNvSpPr txBox="1">
            <a:spLocks/>
          </p:cNvSpPr>
          <p:nvPr/>
        </p:nvSpPr>
        <p:spPr>
          <a:xfrm>
            <a:off x="9779289" y="304800"/>
            <a:ext cx="2333625" cy="1517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dirty="0">
                <a:solidFill>
                  <a:schemeClr val="bg1"/>
                </a:solidFill>
              </a:rPr>
              <a:t>     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Estimation </a:t>
            </a:r>
            <a:r>
              <a:rPr lang="en-US" sz="2800" dirty="0" err="1">
                <a:solidFill>
                  <a:schemeClr val="bg1"/>
                </a:solidFill>
              </a:rPr>
              <a:t>PiN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</a:p>
          <a:p>
            <a:pPr algn="ctr"/>
            <a:br>
              <a:rPr lang="en-US" sz="2800" dirty="0">
                <a:solidFill>
                  <a:schemeClr val="bg1"/>
                </a:solidFill>
              </a:rPr>
            </a:b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05C189-A01E-41AD-AA50-8BEFDE144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485" t="43234" r="19790" b="27060"/>
          <a:stretch/>
        </p:blipFill>
        <p:spPr>
          <a:xfrm>
            <a:off x="1025612" y="1504950"/>
            <a:ext cx="7769514" cy="1924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0EF864-524D-45D6-AC70-119200C1CDA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890" t="37500" r="19376" b="30294"/>
          <a:stretch/>
        </p:blipFill>
        <p:spPr>
          <a:xfrm>
            <a:off x="942975" y="3676650"/>
            <a:ext cx="7962900" cy="2171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B7751E3A-97FE-4546-839D-B5FCDE6940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7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85"/>
    </mc:Choice>
    <mc:Fallback xmlns="">
      <p:transition spd="slow" advTm="165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35B084-1883-4292-B8A2-A273B651D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586" y="523875"/>
            <a:ext cx="9281567" cy="5964748"/>
          </a:xfrm>
        </p:spPr>
        <p:txBody>
          <a:bodyPr>
            <a:normAutofit/>
          </a:bodyPr>
          <a:lstStyle/>
          <a:p>
            <a:pPr marL="158750" lvl="1" indent="0" algn="ctr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dk1"/>
              </a:buClr>
              <a:buSzPct val="100000"/>
              <a:buNone/>
            </a:pPr>
            <a:r>
              <a:rPr lang="en-US" b="1" u="sng" dirty="0" err="1">
                <a:solidFill>
                  <a:schemeClr val="accent3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Etape</a:t>
            </a:r>
            <a:r>
              <a:rPr lang="en-US" b="1" u="sng" dirty="0">
                <a:solidFill>
                  <a:schemeClr val="accent3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 3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: 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Utilisez l'échelle de sévérité </a:t>
            </a:r>
            <a:r>
              <a:rPr lang="fr-FR" b="1" dirty="0" err="1">
                <a:solidFill>
                  <a:schemeClr val="accent3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AoR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 pour les estimations de </a:t>
            </a:r>
            <a:r>
              <a:rPr lang="fr-FR" b="1" dirty="0" err="1">
                <a:solidFill>
                  <a:schemeClr val="accent3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PiN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 </a:t>
            </a:r>
            <a:r>
              <a:rPr lang="fr-FR" b="1" dirty="0" err="1">
                <a:solidFill>
                  <a:schemeClr val="accent3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AoR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 </a:t>
            </a:r>
            <a:r>
              <a:rPr lang="fr-FR" b="1" i="1" dirty="0">
                <a:solidFill>
                  <a:schemeClr val="accent3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spécifiques</a:t>
            </a:r>
            <a:endParaRPr lang="en-US" b="1" i="1" dirty="0">
              <a:solidFill>
                <a:schemeClr val="accent3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  <a:p>
            <a:pPr marL="158750" lvl="1" indent="0" algn="ctr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dk1"/>
              </a:buClr>
              <a:buSzPct val="100000"/>
              <a:buNone/>
            </a:pPr>
            <a:endParaRPr lang="en-US" sz="3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fr-FR" sz="2400" dirty="0"/>
              <a:t>Les </a:t>
            </a:r>
            <a:r>
              <a:rPr lang="fr-FR" sz="2400" dirty="0" err="1"/>
              <a:t>PiN</a:t>
            </a:r>
            <a:r>
              <a:rPr lang="fr-FR" sz="2400" dirty="0"/>
              <a:t> </a:t>
            </a:r>
            <a:r>
              <a:rPr lang="fr-FR" sz="2400" i="1" dirty="0"/>
              <a:t>spécifiques</a:t>
            </a:r>
            <a:r>
              <a:rPr lang="fr-FR" sz="2400" dirty="0"/>
              <a:t> à l'</a:t>
            </a:r>
            <a:r>
              <a:rPr lang="fr-FR" sz="2400" dirty="0" err="1"/>
              <a:t>AoR</a:t>
            </a:r>
            <a:r>
              <a:rPr lang="fr-FR" sz="2400" dirty="0"/>
              <a:t> suivent la même logique que pour le </a:t>
            </a:r>
            <a:r>
              <a:rPr lang="fr-FR" sz="2400" i="1" dirty="0" err="1"/>
              <a:t>PiN</a:t>
            </a:r>
            <a:r>
              <a:rPr lang="fr-FR" sz="2400" i="1" dirty="0"/>
              <a:t> protection global</a:t>
            </a:r>
            <a:r>
              <a:rPr lang="fr-FR" sz="2400" dirty="0"/>
              <a:t>.</a:t>
            </a:r>
          </a:p>
          <a:p>
            <a:pPr algn="just"/>
            <a:r>
              <a:rPr lang="fr-FR" sz="2400" dirty="0"/>
              <a:t>Une fois le </a:t>
            </a:r>
            <a:r>
              <a:rPr lang="fr-FR" sz="2400" dirty="0" err="1"/>
              <a:t>PiN</a:t>
            </a:r>
            <a:r>
              <a:rPr lang="fr-FR" sz="2400" i="1" dirty="0"/>
              <a:t> global </a:t>
            </a:r>
            <a:r>
              <a:rPr lang="fr-FR" sz="2400" dirty="0"/>
              <a:t>produit, les </a:t>
            </a:r>
            <a:r>
              <a:rPr lang="fr-FR" sz="2400" dirty="0" err="1"/>
              <a:t>AoRs</a:t>
            </a:r>
            <a:r>
              <a:rPr lang="fr-FR" sz="2400" dirty="0"/>
              <a:t> utiliseront leur échelle de sévérité spécifique </a:t>
            </a:r>
            <a:r>
              <a:rPr lang="fr-FR" sz="2400" b="1" dirty="0"/>
              <a:t>pour chacune des unités d'analyse afin de déterminer le pourcentage (%) à appliquer pour chacun des groupes de population affectés</a:t>
            </a:r>
            <a:r>
              <a:rPr lang="fr-FR" sz="2400" dirty="0"/>
              <a:t> présents dans l'unité d'analyse.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4CBD85BD-6007-41AC-9D33-32CC7DC74C0D}"/>
              </a:ext>
            </a:extLst>
          </p:cNvPr>
          <p:cNvSpPr txBox="1">
            <a:spLocks/>
          </p:cNvSpPr>
          <p:nvPr/>
        </p:nvSpPr>
        <p:spPr>
          <a:xfrm>
            <a:off x="9779289" y="304800"/>
            <a:ext cx="2333625" cy="1517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dirty="0">
                <a:solidFill>
                  <a:schemeClr val="bg1"/>
                </a:solidFill>
              </a:rPr>
              <a:t>      </a:t>
            </a:r>
          </a:p>
          <a:p>
            <a:pPr algn="ctr"/>
            <a:r>
              <a:rPr lang="en-US" sz="2800" dirty="0" err="1">
                <a:solidFill>
                  <a:schemeClr val="bg1"/>
                </a:solidFill>
              </a:rPr>
              <a:t>PiN</a:t>
            </a:r>
            <a:endParaRPr lang="en-US" sz="2800" dirty="0">
              <a:solidFill>
                <a:schemeClr val="bg1"/>
              </a:solidFill>
            </a:endParaRP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fr-BE" sz="2800" dirty="0">
                <a:solidFill>
                  <a:schemeClr val="bg1"/>
                </a:solidFill>
              </a:rPr>
              <a:t>Etape par étape</a:t>
            </a:r>
            <a:br>
              <a:rPr lang="en-US" sz="2800" dirty="0">
                <a:solidFill>
                  <a:schemeClr val="bg1"/>
                </a:solidFill>
              </a:rPr>
            </a:b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59FF09A3-FA6E-4C83-A869-4F4F3BF718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27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19"/>
    </mc:Choice>
    <mc:Fallback xmlns="">
      <p:transition spd="slow" advTm="287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35B084-1883-4292-B8A2-A273B651D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586" y="523875"/>
            <a:ext cx="9281567" cy="5964748"/>
          </a:xfrm>
        </p:spPr>
        <p:txBody>
          <a:bodyPr>
            <a:normAutofit/>
          </a:bodyPr>
          <a:lstStyle/>
          <a:p>
            <a:pPr marL="158750" lvl="1" indent="0" algn="ctr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dk1"/>
              </a:buClr>
              <a:buSzPct val="100000"/>
              <a:buNone/>
            </a:pPr>
            <a:r>
              <a:rPr lang="fr-BE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N’oubliez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 pas !</a:t>
            </a:r>
          </a:p>
          <a:p>
            <a:pPr marL="158750" lvl="1" indent="0" algn="ctr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dk1"/>
              </a:buClr>
              <a:buSzPct val="100000"/>
              <a:buNone/>
            </a:pPr>
            <a:endParaRPr lang="en-US" b="1" dirty="0">
              <a:solidFill>
                <a:srgbClr val="FFC000"/>
              </a:solidFill>
              <a:latin typeface="+mn-lt"/>
              <a:ea typeface="+mj-ea"/>
              <a:cs typeface="+mj-cs"/>
            </a:endParaRPr>
          </a:p>
          <a:p>
            <a:pPr algn="just"/>
            <a:r>
              <a:rPr lang="fr-FR" sz="2400" dirty="0"/>
              <a:t>Les équipes doivent </a:t>
            </a:r>
            <a:r>
              <a:rPr lang="fr-FR" sz="2400" b="1" dirty="0"/>
              <a:t>d'abord produire le </a:t>
            </a:r>
            <a:r>
              <a:rPr lang="fr-FR" sz="2400" b="1" dirty="0" err="1"/>
              <a:t>PiN</a:t>
            </a:r>
            <a:r>
              <a:rPr lang="fr-FR" sz="2400" b="1" dirty="0"/>
              <a:t> </a:t>
            </a:r>
            <a:r>
              <a:rPr lang="fr-FR" sz="2400" b="1" i="1" dirty="0"/>
              <a:t>global</a:t>
            </a:r>
            <a:r>
              <a:rPr lang="fr-FR" sz="2400" b="1" dirty="0"/>
              <a:t>, suivi des </a:t>
            </a:r>
            <a:r>
              <a:rPr lang="fr-FR" sz="2400" b="1" dirty="0" err="1"/>
              <a:t>PiN</a:t>
            </a:r>
            <a:r>
              <a:rPr lang="fr-FR" sz="2400" b="1" dirty="0"/>
              <a:t> spécifiques à l'</a:t>
            </a:r>
            <a:r>
              <a:rPr lang="fr-FR" sz="2400" b="1" dirty="0" err="1"/>
              <a:t>AoR</a:t>
            </a:r>
            <a:r>
              <a:rPr lang="fr-FR" sz="2400" b="1" dirty="0"/>
              <a:t>.</a:t>
            </a:r>
          </a:p>
          <a:p>
            <a:endParaRPr lang="fr-FR" sz="2400" i="1" dirty="0"/>
          </a:p>
          <a:p>
            <a:pPr algn="just"/>
            <a:r>
              <a:rPr lang="fr-FR" sz="2400" dirty="0"/>
              <a:t>Les </a:t>
            </a:r>
            <a:r>
              <a:rPr lang="fr-FR" sz="2400" dirty="0" err="1"/>
              <a:t>PiN</a:t>
            </a:r>
            <a:r>
              <a:rPr lang="fr-FR" sz="2400" dirty="0"/>
              <a:t> </a:t>
            </a:r>
            <a:r>
              <a:rPr lang="fr-FR" sz="2400" i="1" dirty="0"/>
              <a:t>spécifiques</a:t>
            </a:r>
            <a:r>
              <a:rPr lang="fr-FR" sz="2400" dirty="0"/>
              <a:t> à l'</a:t>
            </a:r>
            <a:r>
              <a:rPr lang="fr-FR" sz="2400" dirty="0" err="1"/>
              <a:t>AoR</a:t>
            </a:r>
            <a:r>
              <a:rPr lang="fr-FR" sz="2400" dirty="0"/>
              <a:t> ne peuvent pas être supérieurs au </a:t>
            </a:r>
            <a:r>
              <a:rPr lang="fr-FR" sz="2400" dirty="0" err="1"/>
              <a:t>PiN</a:t>
            </a:r>
            <a:r>
              <a:rPr lang="fr-FR" sz="2400" dirty="0"/>
              <a:t> </a:t>
            </a:r>
            <a:r>
              <a:rPr lang="fr-FR" sz="2400" i="1" dirty="0"/>
              <a:t>global</a:t>
            </a:r>
            <a:r>
              <a:rPr lang="fr-FR" sz="2400" dirty="0"/>
              <a:t>. Si une telle situation se présente, il est recommandé </a:t>
            </a:r>
            <a:r>
              <a:rPr lang="fr-FR" sz="2400" b="1" dirty="0"/>
              <a:t>de discuter et d'arriver à un consensus lors d'un atelier d'analyse conjoint</a:t>
            </a:r>
            <a:r>
              <a:rPr lang="fr-FR" sz="2400" dirty="0"/>
              <a:t>.</a:t>
            </a:r>
            <a:endParaRPr lang="en-GB" sz="2400" dirty="0"/>
          </a:p>
          <a:p>
            <a:endParaRPr lang="en-GB" sz="2400" i="1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4CBD85BD-6007-41AC-9D33-32CC7DC74C0D}"/>
              </a:ext>
            </a:extLst>
          </p:cNvPr>
          <p:cNvSpPr txBox="1">
            <a:spLocks/>
          </p:cNvSpPr>
          <p:nvPr/>
        </p:nvSpPr>
        <p:spPr>
          <a:xfrm>
            <a:off x="9779289" y="304800"/>
            <a:ext cx="2333625" cy="1517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dirty="0">
                <a:solidFill>
                  <a:schemeClr val="bg1"/>
                </a:solidFill>
              </a:rPr>
              <a:t>      </a:t>
            </a:r>
          </a:p>
          <a:p>
            <a:pPr algn="ctr"/>
            <a:r>
              <a:rPr lang="en-US" sz="2800" dirty="0" err="1">
                <a:solidFill>
                  <a:schemeClr val="bg1"/>
                </a:solidFill>
              </a:rPr>
              <a:t>PiN</a:t>
            </a:r>
            <a:endParaRPr lang="en-US" sz="2800" dirty="0">
              <a:solidFill>
                <a:schemeClr val="bg1"/>
              </a:solidFill>
            </a:endParaRP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fr-BE" sz="2800" dirty="0">
                <a:solidFill>
                  <a:schemeClr val="bg1"/>
                </a:solidFill>
              </a:rPr>
              <a:t>Etape par étape</a:t>
            </a:r>
            <a:br>
              <a:rPr lang="en-US" sz="2800" dirty="0">
                <a:solidFill>
                  <a:schemeClr val="bg1"/>
                </a:solidFill>
              </a:rPr>
            </a:b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B75F636-6CD9-43E9-A3B0-212267B5E8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5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14"/>
    </mc:Choice>
    <mc:Fallback xmlns="">
      <p:transition spd="slow" advTm="201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35B084-1883-4292-B8A2-A273B651D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586" y="523875"/>
            <a:ext cx="9281567" cy="5964748"/>
          </a:xfrm>
        </p:spPr>
        <p:txBody>
          <a:bodyPr>
            <a:normAutofit/>
          </a:bodyPr>
          <a:lstStyle/>
          <a:p>
            <a:pPr marL="158750" lvl="1" indent="0" algn="ctr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dk1"/>
              </a:buClr>
              <a:buSzPct val="100000"/>
              <a:buNone/>
            </a:pPr>
            <a:r>
              <a:rPr lang="fr-BE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Exemple</a:t>
            </a:r>
          </a:p>
          <a:p>
            <a:pPr marL="158750" lvl="1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dk1"/>
              </a:buClr>
              <a:buSzPct val="100000"/>
              <a:buNone/>
            </a:pP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HLP AoR- Somalia (2019 HNO)</a:t>
            </a:r>
          </a:p>
          <a:p>
            <a:pPr marL="158750" lvl="1" indent="0" algn="ctr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dk1"/>
              </a:buClr>
              <a:buSzPct val="100000"/>
              <a:buNone/>
            </a:pPr>
            <a:endParaRPr lang="en-US" sz="2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4CBD85BD-6007-41AC-9D33-32CC7DC74C0D}"/>
              </a:ext>
            </a:extLst>
          </p:cNvPr>
          <p:cNvSpPr txBox="1">
            <a:spLocks/>
          </p:cNvSpPr>
          <p:nvPr/>
        </p:nvSpPr>
        <p:spPr>
          <a:xfrm>
            <a:off x="9779289" y="304800"/>
            <a:ext cx="2333625" cy="1517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dirty="0">
                <a:solidFill>
                  <a:schemeClr val="bg1"/>
                </a:solidFill>
              </a:rPr>
              <a:t>     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Estimation </a:t>
            </a:r>
            <a:r>
              <a:rPr lang="en-US" sz="2800" dirty="0" err="1">
                <a:solidFill>
                  <a:schemeClr val="bg1"/>
                </a:solidFill>
              </a:rPr>
              <a:t>PiN</a:t>
            </a:r>
            <a:endParaRPr lang="en-US" sz="2800" dirty="0">
              <a:solidFill>
                <a:schemeClr val="bg1"/>
              </a:solidFill>
            </a:endParaRPr>
          </a:p>
          <a:p>
            <a:pPr algn="ctr"/>
            <a:br>
              <a:rPr lang="en-US" sz="2800" dirty="0">
                <a:solidFill>
                  <a:schemeClr val="bg1"/>
                </a:solidFill>
              </a:rPr>
            </a:b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421649-F128-429F-A4B7-F5571DB7D1C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25" t="56401" r="44844" b="20417"/>
          <a:stretch/>
        </p:blipFill>
        <p:spPr>
          <a:xfrm>
            <a:off x="832624" y="2505493"/>
            <a:ext cx="7720362" cy="1847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47C9B44-A4E5-4C02-98F5-571129EF82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0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85"/>
    </mc:Choice>
    <mc:Fallback xmlns="">
      <p:transition spd="slow" advTm="65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35B084-1883-4292-B8A2-A273B651D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586" y="523875"/>
            <a:ext cx="9281567" cy="5964748"/>
          </a:xfrm>
        </p:spPr>
        <p:txBody>
          <a:bodyPr>
            <a:normAutofit/>
          </a:bodyPr>
          <a:lstStyle/>
          <a:p>
            <a:pPr marL="158750" lvl="1" indent="0" algn="ctr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dk1"/>
              </a:buClr>
              <a:buSzPct val="100000"/>
              <a:buNone/>
            </a:pPr>
            <a:r>
              <a:rPr lang="fr-BE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Exemple</a:t>
            </a:r>
          </a:p>
          <a:p>
            <a:pPr marL="158750" lvl="1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dk1"/>
              </a:buClr>
              <a:buSzPct val="100000"/>
              <a:buNone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 GBV AoR- Somalia (2019 HNO)</a:t>
            </a:r>
          </a:p>
          <a:p>
            <a:pPr marL="158750" lvl="1" indent="0" algn="ctr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dk1"/>
              </a:buClr>
              <a:buSzPct val="100000"/>
              <a:buNone/>
            </a:pPr>
            <a:endParaRPr lang="en-US" sz="2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4CBD85BD-6007-41AC-9D33-32CC7DC74C0D}"/>
              </a:ext>
            </a:extLst>
          </p:cNvPr>
          <p:cNvSpPr txBox="1">
            <a:spLocks/>
          </p:cNvSpPr>
          <p:nvPr/>
        </p:nvSpPr>
        <p:spPr>
          <a:xfrm>
            <a:off x="9779289" y="304800"/>
            <a:ext cx="2333625" cy="1517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dirty="0">
                <a:solidFill>
                  <a:schemeClr val="bg1"/>
                </a:solidFill>
              </a:rPr>
              <a:t>     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Estimation </a:t>
            </a:r>
            <a:r>
              <a:rPr lang="en-US" sz="2800" dirty="0" err="1">
                <a:solidFill>
                  <a:schemeClr val="bg1"/>
                </a:solidFill>
              </a:rPr>
              <a:t>PiN</a:t>
            </a:r>
            <a:endParaRPr lang="en-US" sz="2800" dirty="0">
              <a:solidFill>
                <a:schemeClr val="bg1"/>
              </a:solidFill>
            </a:endParaRPr>
          </a:p>
          <a:p>
            <a:pPr algn="ctr"/>
            <a:br>
              <a:rPr lang="en-US" sz="2800" dirty="0">
                <a:solidFill>
                  <a:schemeClr val="bg1"/>
                </a:solidFill>
              </a:rPr>
            </a:b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B1D2FD-D88B-4D21-A4C2-5093953561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12" t="29487" r="41797" b="8971"/>
          <a:stretch/>
        </p:blipFill>
        <p:spPr>
          <a:xfrm>
            <a:off x="1126836" y="1822449"/>
            <a:ext cx="6826539" cy="4029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88776C0-684F-4D4F-BE82-C8FECC844B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09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62"/>
    </mc:Choice>
    <mc:Fallback xmlns="">
      <p:transition spd="slow" advTm="58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7E558-E6E3-EB46-B435-88FC2E611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351" y="1907158"/>
            <a:ext cx="6155449" cy="3043683"/>
          </a:xfrm>
        </p:spPr>
        <p:txBody>
          <a:bodyPr>
            <a:normAutofit fontScale="90000"/>
          </a:bodyPr>
          <a:lstStyle/>
          <a:p>
            <a:br>
              <a:rPr lang="en-GB" sz="240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220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Fin du module 3 du guide du HPC:</a:t>
            </a:r>
            <a:br>
              <a:rPr lang="en-GB" sz="220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n-GB" sz="240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BE" sz="2200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Qu’est-ce qu’un </a:t>
            </a:r>
            <a:r>
              <a:rPr lang="fr-BE" sz="2200" i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PiN</a:t>
            </a:r>
            <a:r>
              <a:rPr lang="fr-BE" sz="2200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et comment est-il calculé?</a:t>
            </a:r>
            <a:br>
              <a:rPr lang="fr-BE" sz="2400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n-GB" sz="2400" b="0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FR" sz="220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Nous vous invitons maintenant à parcourir les modules suivants. </a:t>
            </a:r>
            <a:br>
              <a:rPr lang="fr-FR" sz="220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fr-FR" sz="220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FR" sz="220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Merci de votre attention</a:t>
            </a:r>
            <a:br>
              <a:rPr lang="en-US" sz="2200" dirty="0"/>
            </a:br>
            <a:endParaRPr lang="en-JO" sz="22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9D204DD-12D4-294C-9366-00CD5550D704}"/>
              </a:ext>
            </a:extLst>
          </p:cNvPr>
          <p:cNvSpPr txBox="1">
            <a:spLocks/>
          </p:cNvSpPr>
          <p:nvPr/>
        </p:nvSpPr>
        <p:spPr>
          <a:xfrm>
            <a:off x="416801" y="1414272"/>
            <a:ext cx="8626098" cy="3889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F0000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5400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265F5807-F0A8-4774-BFBF-BACB25B716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25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98"/>
    </mc:Choice>
    <mc:Fallback xmlns="">
      <p:transition spd="slow" advTm="105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F74AB4-F928-4FDE-B0A4-6EA3436AB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2477" y="152401"/>
            <a:ext cx="8626098" cy="863599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600" dirty="0"/>
            </a:br>
            <a:endParaRPr lang="en-GB" sz="27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54001B-D505-4452-B16A-D67D5DEE1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2477" y="1354135"/>
            <a:ext cx="8626098" cy="5284789"/>
          </a:xfrm>
        </p:spPr>
        <p:txBody>
          <a:bodyPr>
            <a:normAutofit/>
          </a:bodyPr>
          <a:lstStyle/>
          <a:p>
            <a:r>
              <a:rPr lang="en-US" dirty="0"/>
              <a:t>Questions</a:t>
            </a:r>
            <a:r>
              <a:rPr lang="fr-FR" dirty="0"/>
              <a:t>-réponses les plus courantes sur le calcul du </a:t>
            </a:r>
            <a:r>
              <a:rPr lang="fr-FR" dirty="0" err="1"/>
              <a:t>PiN</a:t>
            </a:r>
            <a:r>
              <a:rPr lang="fr-FR" dirty="0"/>
              <a:t> protection</a:t>
            </a:r>
          </a:p>
          <a:p>
            <a:r>
              <a:rPr lang="en-US" dirty="0"/>
              <a:t>Guide </a:t>
            </a:r>
            <a:r>
              <a:rPr lang="fr-FR" dirty="0"/>
              <a:t>é</a:t>
            </a:r>
            <a:r>
              <a:rPr lang="en-US" dirty="0"/>
              <a:t>tape par </a:t>
            </a:r>
            <a:r>
              <a:rPr lang="fr-FR" dirty="0"/>
              <a:t>é</a:t>
            </a:r>
            <a:r>
              <a:rPr lang="en-US" dirty="0"/>
              <a:t>tape</a:t>
            </a:r>
          </a:p>
          <a:p>
            <a:r>
              <a:rPr lang="fr-FR" dirty="0"/>
              <a:t>Conseils et exemples sur le calcul du </a:t>
            </a:r>
            <a:r>
              <a:rPr lang="fr-FR" dirty="0" err="1"/>
              <a:t>PiN</a:t>
            </a:r>
            <a:endParaRPr lang="en-US" dirty="0"/>
          </a:p>
          <a:p>
            <a:pPr marL="0" indent="0" algn="ctr"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fr-FR" b="1" dirty="0">
                <a:solidFill>
                  <a:srgbClr val="C00000"/>
                </a:solidFill>
              </a:rPr>
              <a:t>Objectif général de ce module :</a:t>
            </a:r>
          </a:p>
          <a:p>
            <a:pPr marL="0" indent="0" algn="ctr">
              <a:buNone/>
            </a:pPr>
            <a:r>
              <a:rPr lang="fr-FR" b="1" dirty="0">
                <a:solidFill>
                  <a:srgbClr val="C00000"/>
                </a:solidFill>
              </a:rPr>
              <a:t>Les estimations sectorielles sur les personnes dans le besoin ne devraient pas représenter plus de 15 % du temps global consacré au HNO pour les coordinateurs et les IMO</a:t>
            </a:r>
            <a:endParaRPr lang="en-US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C00000"/>
                </a:solidFill>
              </a:rPr>
              <a:t> </a:t>
            </a:r>
          </a:p>
          <a:p>
            <a:endParaRPr lang="en-GB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67C3B184-FBBB-46E8-8D22-5D5B443A6A60}"/>
              </a:ext>
            </a:extLst>
          </p:cNvPr>
          <p:cNvSpPr txBox="1">
            <a:spLocks/>
          </p:cNvSpPr>
          <p:nvPr/>
        </p:nvSpPr>
        <p:spPr>
          <a:xfrm>
            <a:off x="114300" y="490536"/>
            <a:ext cx="24288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dirty="0">
                <a:solidFill>
                  <a:schemeClr val="bg1"/>
                </a:solidFill>
              </a:rPr>
              <a:t>Ce module </a:t>
            </a:r>
            <a:r>
              <a:rPr lang="fr-BE" sz="2800" dirty="0">
                <a:solidFill>
                  <a:schemeClr val="bg1"/>
                </a:solidFill>
              </a:rPr>
              <a:t>couvre</a:t>
            </a:r>
            <a:r>
              <a:rPr lang="en-US" sz="2800" dirty="0">
                <a:solidFill>
                  <a:schemeClr val="bg1"/>
                </a:solidFill>
              </a:rPr>
              <a:t>:</a:t>
            </a:r>
            <a:br>
              <a:rPr lang="en-US" sz="2800" dirty="0">
                <a:solidFill>
                  <a:schemeClr val="bg1"/>
                </a:solidFill>
              </a:rPr>
            </a:b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F4308870-763D-4182-A526-1F86A86D3A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85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32"/>
    </mc:Choice>
    <mc:Fallback xmlns="">
      <p:transition spd="slow" advTm="257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F74AB4-F928-4FDE-B0A4-6EA3436AB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7702" y="365125"/>
            <a:ext cx="8626098" cy="863599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err="1"/>
              <a:t>Qu’est-ce</a:t>
            </a:r>
            <a:r>
              <a:rPr lang="en-GB" dirty="0"/>
              <a:t> que le </a:t>
            </a:r>
            <a:r>
              <a:rPr lang="en-GB" dirty="0" err="1"/>
              <a:t>PiN</a:t>
            </a:r>
            <a:r>
              <a:rPr lang="en-GB" dirty="0"/>
              <a:t> Protection ?</a:t>
            </a:r>
            <a:br>
              <a:rPr lang="en-GB" dirty="0"/>
            </a:br>
            <a:endParaRPr lang="en-GB" sz="49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54001B-D505-4452-B16A-D67D5DEE1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2477" y="1543051"/>
            <a:ext cx="8626098" cy="475773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en-GB" dirty="0"/>
          </a:p>
          <a:p>
            <a:pPr algn="just"/>
            <a:r>
              <a:rPr lang="fr-FR" dirty="0"/>
              <a:t>Le </a:t>
            </a:r>
            <a:r>
              <a:rPr lang="fr-FR" dirty="0" err="1"/>
              <a:t>PiN</a:t>
            </a:r>
            <a:r>
              <a:rPr lang="fr-FR" dirty="0"/>
              <a:t> – personnes dans le besoin – est </a:t>
            </a:r>
            <a:r>
              <a:rPr lang="fr-FR" b="1" dirty="0"/>
              <a:t>l'estimation de la population de personnes ayant besoin de services de protection humanitaire</a:t>
            </a:r>
            <a:r>
              <a:rPr lang="fr-FR" dirty="0"/>
              <a:t>.</a:t>
            </a:r>
          </a:p>
          <a:p>
            <a:pPr algn="just"/>
            <a:r>
              <a:rPr lang="fr-FR" dirty="0"/>
              <a:t>Le </a:t>
            </a:r>
            <a:r>
              <a:rPr lang="fr-FR" dirty="0" err="1"/>
              <a:t>PiN</a:t>
            </a:r>
            <a:r>
              <a:rPr lang="fr-FR" dirty="0"/>
              <a:t> protection est utilisé par le cluster/secteur comme </a:t>
            </a:r>
            <a:r>
              <a:rPr lang="fr-FR" b="1" dirty="0"/>
              <a:t>chiffres de planification humanitaire et est lié aux cibles de population du HRP</a:t>
            </a:r>
            <a:r>
              <a:rPr lang="fr-FR" dirty="0"/>
              <a:t>.</a:t>
            </a:r>
          </a:p>
          <a:p>
            <a:pPr algn="just"/>
            <a:r>
              <a:rPr lang="fr-FR" dirty="0"/>
              <a:t>Le </a:t>
            </a:r>
            <a:r>
              <a:rPr lang="fr-FR" dirty="0" err="1"/>
              <a:t>PiN</a:t>
            </a:r>
            <a:r>
              <a:rPr lang="fr-FR" dirty="0"/>
              <a:t> protection doit être </a:t>
            </a:r>
            <a:r>
              <a:rPr lang="fr-FR" b="1" dirty="0"/>
              <a:t>ventilé par sexe, âge et handicap</a:t>
            </a:r>
            <a:r>
              <a:rPr lang="fr-FR" dirty="0"/>
              <a:t>.</a:t>
            </a:r>
          </a:p>
          <a:p>
            <a:pPr marL="0" indent="0" algn="just">
              <a:buNone/>
            </a:pPr>
            <a:endParaRPr lang="fr-FR" b="1" i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fr-FR" b="1" dirty="0"/>
              <a:t>NB :</a:t>
            </a:r>
            <a:r>
              <a:rPr lang="fr-FR" b="1" i="1" dirty="0">
                <a:solidFill>
                  <a:srgbClr val="FF0000"/>
                </a:solidFill>
              </a:rPr>
              <a:t> </a:t>
            </a:r>
            <a:r>
              <a:rPr lang="fr-FR" i="1" dirty="0">
                <a:solidFill>
                  <a:srgbClr val="FF0000"/>
                </a:solidFill>
              </a:rPr>
              <a:t>Pour plus d'informations sur le </a:t>
            </a:r>
            <a:r>
              <a:rPr lang="fr-FR" i="1" dirty="0" err="1">
                <a:solidFill>
                  <a:srgbClr val="FF0000"/>
                </a:solidFill>
              </a:rPr>
              <a:t>PiN</a:t>
            </a:r>
            <a:r>
              <a:rPr lang="fr-FR" i="1" dirty="0">
                <a:solidFill>
                  <a:srgbClr val="FF0000"/>
                </a:solidFill>
              </a:rPr>
              <a:t> intersectoriel, nous vous invitons à suivre les documents d'orientation et de formation JIAF.</a:t>
            </a:r>
            <a:endParaRPr lang="en-US" i="1" dirty="0">
              <a:solidFill>
                <a:srgbClr val="FF0000"/>
              </a:solidFill>
            </a:endParaRPr>
          </a:p>
          <a:p>
            <a:pPr algn="just"/>
            <a:endParaRPr lang="en-GB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67C3B184-FBBB-46E8-8D22-5D5B443A6A60}"/>
              </a:ext>
            </a:extLst>
          </p:cNvPr>
          <p:cNvSpPr txBox="1">
            <a:spLocks/>
          </p:cNvSpPr>
          <p:nvPr/>
        </p:nvSpPr>
        <p:spPr>
          <a:xfrm>
            <a:off x="85725" y="365125"/>
            <a:ext cx="2333625" cy="1517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dirty="0">
                <a:solidFill>
                  <a:schemeClr val="bg1"/>
                </a:solidFill>
              </a:rPr>
              <a:t>     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Q&amp;A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fr-BE" sz="2800" dirty="0">
                <a:solidFill>
                  <a:schemeClr val="bg1"/>
                </a:solidFill>
              </a:rPr>
              <a:t>Personnes dans le besoin</a:t>
            </a:r>
            <a:br>
              <a:rPr lang="en-US" sz="2800" dirty="0">
                <a:solidFill>
                  <a:schemeClr val="bg1"/>
                </a:solidFill>
              </a:rPr>
            </a:b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BD0D4AF3-DAF0-49A4-B0D5-1F35EFCBDB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97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89"/>
    </mc:Choice>
    <mc:Fallback xmlns="">
      <p:transition spd="slow" advTm="301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F74AB4-F928-4FDE-B0A4-6EA3436AB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152" y="1019175"/>
            <a:ext cx="8626098" cy="863599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err="1"/>
              <a:t>Qu’est-ce</a:t>
            </a:r>
            <a:r>
              <a:rPr lang="en-GB" dirty="0"/>
              <a:t> que le </a:t>
            </a:r>
            <a:r>
              <a:rPr lang="en-GB" dirty="0" err="1"/>
              <a:t>PiN</a:t>
            </a:r>
            <a:r>
              <a:rPr lang="en-GB" dirty="0"/>
              <a:t> protection </a:t>
            </a:r>
            <a:r>
              <a:rPr lang="en-GB" i="1" dirty="0"/>
              <a:t>global</a:t>
            </a:r>
            <a:r>
              <a:rPr lang="en-GB" dirty="0"/>
              <a:t> ?</a:t>
            </a:r>
            <a:br>
              <a:rPr lang="en-GB" dirty="0"/>
            </a:br>
            <a:br>
              <a:rPr lang="en-GB" dirty="0"/>
            </a:br>
            <a:endParaRPr lang="en-GB" sz="49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54001B-D505-4452-B16A-D67D5DEE1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2477" y="1543051"/>
            <a:ext cx="8626098" cy="47577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GB" dirty="0"/>
          </a:p>
          <a:p>
            <a:pPr algn="just"/>
            <a:r>
              <a:rPr lang="fr-FR" dirty="0"/>
              <a:t>Le </a:t>
            </a:r>
            <a:r>
              <a:rPr lang="fr-FR" dirty="0" err="1"/>
              <a:t>PiN</a:t>
            </a:r>
            <a:r>
              <a:rPr lang="fr-FR" dirty="0"/>
              <a:t> protection </a:t>
            </a:r>
            <a:r>
              <a:rPr lang="fr-FR" i="1" dirty="0"/>
              <a:t>global</a:t>
            </a:r>
            <a:r>
              <a:rPr lang="fr-FR" dirty="0"/>
              <a:t> est un </a:t>
            </a:r>
            <a:r>
              <a:rPr lang="fr-FR" dirty="0" err="1"/>
              <a:t>PiN</a:t>
            </a:r>
            <a:r>
              <a:rPr lang="fr-FR" dirty="0"/>
              <a:t> pour l'ensemble du Cluster Protection - y compris les </a:t>
            </a:r>
            <a:r>
              <a:rPr lang="fr-FR" dirty="0" err="1"/>
              <a:t>AoRs</a:t>
            </a:r>
            <a:r>
              <a:rPr lang="fr-FR" dirty="0"/>
              <a:t>, basé sur la notation </a:t>
            </a:r>
            <a:r>
              <a:rPr lang="fr-FR" i="1" dirty="0"/>
              <a:t>globale</a:t>
            </a:r>
            <a:r>
              <a:rPr lang="fr-FR" dirty="0"/>
              <a:t> de l’échelle de sévérité de protection.</a:t>
            </a:r>
          </a:p>
          <a:p>
            <a:pPr algn="just"/>
            <a:r>
              <a:rPr lang="fr-FR" b="1" dirty="0"/>
              <a:t>Ce </a:t>
            </a:r>
            <a:r>
              <a:rPr lang="fr-FR" b="1" dirty="0" err="1"/>
              <a:t>PiN</a:t>
            </a:r>
            <a:r>
              <a:rPr lang="fr-FR" b="1" dirty="0"/>
              <a:t> protection </a:t>
            </a:r>
            <a:r>
              <a:rPr lang="fr-FR" b="1" i="1" dirty="0"/>
              <a:t>global</a:t>
            </a:r>
            <a:r>
              <a:rPr lang="fr-FR" b="1" dirty="0"/>
              <a:t> est utilisé dans le chapitre Protection du HNO.</a:t>
            </a:r>
            <a:endParaRPr lang="en-US" b="1" dirty="0"/>
          </a:p>
          <a:p>
            <a:pPr algn="just"/>
            <a:endParaRPr lang="en-GB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D4EFBFA3-F358-497E-B131-641FE7E12989}"/>
              </a:ext>
            </a:extLst>
          </p:cNvPr>
          <p:cNvSpPr txBox="1">
            <a:spLocks/>
          </p:cNvSpPr>
          <p:nvPr/>
        </p:nvSpPr>
        <p:spPr>
          <a:xfrm>
            <a:off x="85725" y="365125"/>
            <a:ext cx="2333625" cy="1517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dirty="0">
                <a:solidFill>
                  <a:schemeClr val="bg1"/>
                </a:solidFill>
              </a:rPr>
              <a:t>     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Q&amp;A </a:t>
            </a:r>
          </a:p>
          <a:p>
            <a:pPr algn="ctr"/>
            <a:endParaRPr lang="fr-BE" sz="2800" dirty="0">
              <a:solidFill>
                <a:schemeClr val="bg1"/>
              </a:solidFill>
            </a:endParaRPr>
          </a:p>
          <a:p>
            <a:pPr algn="ctr"/>
            <a:r>
              <a:rPr lang="fr-BE" sz="2800" dirty="0">
                <a:solidFill>
                  <a:schemeClr val="bg1"/>
                </a:solidFill>
              </a:rPr>
              <a:t>Personnes dans le besoin</a:t>
            </a:r>
            <a:br>
              <a:rPr lang="en-US" sz="2800" dirty="0">
                <a:solidFill>
                  <a:schemeClr val="bg1"/>
                </a:solidFill>
              </a:rPr>
            </a:b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843A0E13-3F50-4C4F-9EE1-69918A1630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54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64"/>
    </mc:Choice>
    <mc:Fallback xmlns="">
      <p:transition spd="slow" advTm="223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F74AB4-F928-4FDE-B0A4-6EA3436AB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152" y="1019175"/>
            <a:ext cx="8626098" cy="863599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/>
            </a:br>
            <a:r>
              <a:rPr lang="en-GB" dirty="0" err="1"/>
              <a:t>Qu’est-ce</a:t>
            </a:r>
            <a:r>
              <a:rPr lang="en-GB" dirty="0"/>
              <a:t> que le </a:t>
            </a:r>
            <a:r>
              <a:rPr lang="en-GB" dirty="0" err="1"/>
              <a:t>PiN</a:t>
            </a:r>
            <a:r>
              <a:rPr lang="en-GB" dirty="0"/>
              <a:t> </a:t>
            </a:r>
            <a:r>
              <a:rPr lang="en-GB" dirty="0" err="1"/>
              <a:t>AoR</a:t>
            </a:r>
            <a:r>
              <a:rPr lang="en-GB" dirty="0"/>
              <a:t> </a:t>
            </a:r>
            <a:r>
              <a:rPr lang="fr-BE" i="1" dirty="0"/>
              <a:t>spécifique</a:t>
            </a:r>
            <a:r>
              <a:rPr lang="en-GB" dirty="0"/>
              <a:t> ?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sz="49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54001B-D505-4452-B16A-D67D5DEE1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2477" y="1543051"/>
            <a:ext cx="8626098" cy="47577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algn="just"/>
            <a:r>
              <a:rPr lang="fr-FR" dirty="0"/>
              <a:t>Le </a:t>
            </a:r>
            <a:r>
              <a:rPr lang="fr-FR" dirty="0" err="1"/>
              <a:t>PiN</a:t>
            </a:r>
            <a:r>
              <a:rPr lang="fr-FR" dirty="0"/>
              <a:t> pour une </a:t>
            </a:r>
            <a:r>
              <a:rPr lang="fr-FR" dirty="0" err="1"/>
              <a:t>AoR</a:t>
            </a:r>
            <a:r>
              <a:rPr lang="fr-FR" dirty="0"/>
              <a:t> spécifique est un chiffre calculé sur la base de </a:t>
            </a:r>
            <a:r>
              <a:rPr lang="fr-FR" i="1" dirty="0"/>
              <a:t>l'échelle de sévérité spécifique </a:t>
            </a:r>
            <a:r>
              <a:rPr lang="fr-FR" dirty="0"/>
              <a:t>à l'</a:t>
            </a:r>
            <a:r>
              <a:rPr lang="fr-FR" dirty="0" err="1"/>
              <a:t>AoR</a:t>
            </a:r>
            <a:r>
              <a:rPr lang="fr-FR" dirty="0"/>
              <a:t>.</a:t>
            </a:r>
          </a:p>
          <a:p>
            <a:pPr algn="just"/>
            <a:r>
              <a:rPr lang="fr-FR" dirty="0"/>
              <a:t>Les </a:t>
            </a:r>
            <a:r>
              <a:rPr lang="fr-FR" dirty="0" err="1"/>
              <a:t>AoRs</a:t>
            </a:r>
            <a:r>
              <a:rPr lang="fr-FR" dirty="0"/>
              <a:t> peuvent utiliser la ventilation par sexe et par âge pour leurs chiffres </a:t>
            </a:r>
            <a:r>
              <a:rPr lang="fr-FR" dirty="0" err="1"/>
              <a:t>PiN</a:t>
            </a:r>
            <a:r>
              <a:rPr lang="fr-FR" dirty="0"/>
              <a:t>.</a:t>
            </a:r>
          </a:p>
          <a:p>
            <a:endParaRPr lang="fr-FR" dirty="0"/>
          </a:p>
          <a:p>
            <a:pPr algn="just"/>
            <a:r>
              <a:rPr lang="fr-FR" b="1" dirty="0"/>
              <a:t>Chacune des </a:t>
            </a:r>
            <a:r>
              <a:rPr lang="fr-FR" b="1" dirty="0" err="1"/>
              <a:t>AoR</a:t>
            </a:r>
            <a:r>
              <a:rPr lang="fr-FR" b="1" dirty="0"/>
              <a:t> actives dans le pays d’opération doit avoir une estimation de </a:t>
            </a:r>
            <a:r>
              <a:rPr lang="fr-FR" b="1" dirty="0" err="1"/>
              <a:t>PiN</a:t>
            </a:r>
            <a:r>
              <a:rPr lang="fr-FR" b="1" dirty="0"/>
              <a:t> spécifique à des fins de planification humanitaire.</a:t>
            </a:r>
            <a:endParaRPr lang="en-GB" b="1" dirty="0"/>
          </a:p>
          <a:p>
            <a:pPr marL="0" indent="0">
              <a:buNone/>
            </a:pPr>
            <a:endParaRPr lang="en-US" dirty="0"/>
          </a:p>
          <a:p>
            <a:endParaRPr lang="en-GB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1978AB1-7A40-4503-B904-C84E199F1EA2}"/>
              </a:ext>
            </a:extLst>
          </p:cNvPr>
          <p:cNvSpPr txBox="1">
            <a:spLocks/>
          </p:cNvSpPr>
          <p:nvPr/>
        </p:nvSpPr>
        <p:spPr>
          <a:xfrm>
            <a:off x="85725" y="365125"/>
            <a:ext cx="2333625" cy="1517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dirty="0">
                <a:solidFill>
                  <a:schemeClr val="bg1"/>
                </a:solidFill>
              </a:rPr>
              <a:t>     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Q&amp;A </a:t>
            </a:r>
          </a:p>
          <a:p>
            <a:pPr algn="ctr"/>
            <a:endParaRPr lang="fr-BE" sz="2800" dirty="0">
              <a:solidFill>
                <a:schemeClr val="bg1"/>
              </a:solidFill>
            </a:endParaRPr>
          </a:p>
          <a:p>
            <a:pPr algn="ctr"/>
            <a:r>
              <a:rPr lang="fr-BE" sz="2800" dirty="0">
                <a:solidFill>
                  <a:schemeClr val="bg1"/>
                </a:solidFill>
              </a:rPr>
              <a:t>Personnes dans le besoin</a:t>
            </a:r>
            <a:br>
              <a:rPr lang="en-US" sz="2800" dirty="0">
                <a:solidFill>
                  <a:schemeClr val="bg1"/>
                </a:solidFill>
              </a:rPr>
            </a:b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5756412A-47A2-4123-977A-99DB3C1F68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1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01"/>
    </mc:Choice>
    <mc:Fallback xmlns="">
      <p:transition spd="slow" advTm="238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F74AB4-F928-4FDE-B0A4-6EA3436AB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2476" y="206553"/>
            <a:ext cx="8940423" cy="739595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fr-FR" sz="4300" dirty="0"/>
              <a:t>Quelle est la norme sectorielle de désagrégation par sexe, âge et handicap ?</a:t>
            </a:r>
            <a:br>
              <a:rPr lang="en-GB" sz="4300" dirty="0"/>
            </a:br>
            <a:br>
              <a:rPr lang="en-GB" dirty="0"/>
            </a:br>
            <a:br>
              <a:rPr lang="en-GB" dirty="0"/>
            </a:br>
            <a:endParaRPr lang="en-GB" sz="49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54001B-D505-4452-B16A-D67D5DEE1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2477" y="946148"/>
            <a:ext cx="8626098" cy="5354641"/>
          </a:xfrm>
        </p:spPr>
        <p:txBody>
          <a:bodyPr>
            <a:normAutofit/>
          </a:bodyPr>
          <a:lstStyle/>
          <a:p>
            <a:endParaRPr lang="en-US" sz="1800" b="1" dirty="0"/>
          </a:p>
          <a:p>
            <a:r>
              <a:rPr lang="fr-FR" dirty="0"/>
              <a:t>GPC suit les standards Sphère en matière de ventilation par sexe, âge et handicap :</a:t>
            </a:r>
            <a:endParaRPr lang="en-US" dirty="0"/>
          </a:p>
          <a:p>
            <a:endParaRPr lang="en-US" sz="1800" b="1" dirty="0"/>
          </a:p>
          <a:p>
            <a:endParaRPr lang="en-US" sz="1800" b="1" dirty="0"/>
          </a:p>
          <a:p>
            <a:endParaRPr lang="en-US" sz="1800" b="1" dirty="0"/>
          </a:p>
          <a:p>
            <a:endParaRPr lang="en-US" sz="1800" b="1" dirty="0"/>
          </a:p>
          <a:p>
            <a:endParaRPr lang="en-US" sz="1800" b="1" dirty="0"/>
          </a:p>
          <a:p>
            <a:endParaRPr lang="en-US" sz="1800" b="1" dirty="0"/>
          </a:p>
          <a:p>
            <a:endParaRPr lang="en-US" sz="1800" b="1" dirty="0"/>
          </a:p>
          <a:p>
            <a:endParaRPr lang="en-US" sz="1800" b="1" dirty="0"/>
          </a:p>
          <a:p>
            <a:endParaRPr lang="en-US" sz="1800" b="1" dirty="0"/>
          </a:p>
          <a:p>
            <a:pPr marL="0" indent="0">
              <a:buNone/>
            </a:pPr>
            <a:r>
              <a:rPr lang="en-US" sz="1400" i="1" dirty="0"/>
              <a:t>	</a:t>
            </a:r>
          </a:p>
          <a:p>
            <a:pPr marL="0" indent="0" algn="ctr">
              <a:buNone/>
            </a:pPr>
            <a:r>
              <a:rPr lang="en-US" sz="1400" i="1" dirty="0"/>
              <a:t>2018 Sphere Standards Edition (Pages 11-13) </a:t>
            </a:r>
            <a:r>
              <a:rPr lang="en-US" sz="1400" i="1" dirty="0">
                <a:hlinkClick r:id="rId4"/>
              </a:rPr>
              <a:t>https://spherestandards.org/handbook-2018/</a:t>
            </a:r>
            <a:endParaRPr lang="en-US" sz="1400" i="1" dirty="0"/>
          </a:p>
          <a:p>
            <a:pPr marL="0" indent="0">
              <a:buNone/>
            </a:pPr>
            <a:endParaRPr lang="en-US" sz="1800" i="1" dirty="0"/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GB" b="1" dirty="0"/>
          </a:p>
          <a:p>
            <a:endParaRPr lang="en-GB" dirty="0"/>
          </a:p>
          <a:p>
            <a:pPr marL="0" indent="0">
              <a:buNone/>
            </a:pPr>
            <a:endParaRPr lang="en-US" dirty="0"/>
          </a:p>
          <a:p>
            <a:endParaRPr lang="en-GB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1978AB1-7A40-4503-B904-C84E199F1EA2}"/>
              </a:ext>
            </a:extLst>
          </p:cNvPr>
          <p:cNvSpPr txBox="1">
            <a:spLocks/>
          </p:cNvSpPr>
          <p:nvPr/>
        </p:nvSpPr>
        <p:spPr>
          <a:xfrm>
            <a:off x="85725" y="365125"/>
            <a:ext cx="2333625" cy="1517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dirty="0">
                <a:solidFill>
                  <a:schemeClr val="bg1"/>
                </a:solidFill>
              </a:rPr>
              <a:t>     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Q&amp;A </a:t>
            </a: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fr-BE" sz="2800" dirty="0">
                <a:solidFill>
                  <a:schemeClr val="bg1"/>
                </a:solidFill>
              </a:rPr>
              <a:t>Personnes dans le besoin</a:t>
            </a:r>
            <a:br>
              <a:rPr lang="en-US" sz="2800" dirty="0">
                <a:solidFill>
                  <a:schemeClr val="bg1"/>
                </a:solidFill>
              </a:rPr>
            </a:b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B04082-1151-448A-9535-EC5EDA1E2EF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547" t="26127" r="12344" b="11323"/>
          <a:stretch/>
        </p:blipFill>
        <p:spPr>
          <a:xfrm>
            <a:off x="3611751" y="2359642"/>
            <a:ext cx="7067549" cy="3256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6CAEB519-9E42-42AD-B536-2B9149A548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7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59"/>
    </mc:Choice>
    <mc:Fallback xmlns="">
      <p:transition spd="slow" advTm="148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F74AB4-F928-4FDE-B0A4-6EA3436AB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152" y="1104900"/>
            <a:ext cx="8626098" cy="777874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/>
            </a:br>
            <a:r>
              <a:rPr lang="en-GB" dirty="0" err="1"/>
              <a:t>N’oubliez</a:t>
            </a:r>
            <a:r>
              <a:rPr lang="en-GB" dirty="0"/>
              <a:t> pas !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sz="49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54001B-D505-4452-B16A-D67D5DEE1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2477" y="1543051"/>
            <a:ext cx="8626098" cy="47577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algn="just"/>
            <a:r>
              <a:rPr lang="fr-FR" b="1" dirty="0"/>
              <a:t>Le </a:t>
            </a:r>
            <a:r>
              <a:rPr lang="fr-FR" b="1" u="sng" dirty="0" err="1"/>
              <a:t>PiN</a:t>
            </a:r>
            <a:r>
              <a:rPr lang="fr-FR" b="1" u="sng" dirty="0"/>
              <a:t> protection </a:t>
            </a:r>
            <a:r>
              <a:rPr lang="fr-FR" b="1" i="1" u="sng" dirty="0"/>
              <a:t>global </a:t>
            </a:r>
            <a:r>
              <a:rPr lang="fr-FR" b="1" dirty="0"/>
              <a:t>doit être celui reflété dans le chapitre protection et dans le </a:t>
            </a:r>
            <a:r>
              <a:rPr lang="fr-FR" b="1" i="1" u="sng" dirty="0"/>
              <a:t>résumé des besoins humanitaires et des principales conclusions</a:t>
            </a:r>
            <a:r>
              <a:rPr lang="fr-FR" b="1" dirty="0"/>
              <a:t>.</a:t>
            </a:r>
            <a:endParaRPr lang="en-GB" b="1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1978AB1-7A40-4503-B904-C84E199F1EA2}"/>
              </a:ext>
            </a:extLst>
          </p:cNvPr>
          <p:cNvSpPr txBox="1">
            <a:spLocks/>
          </p:cNvSpPr>
          <p:nvPr/>
        </p:nvSpPr>
        <p:spPr>
          <a:xfrm>
            <a:off x="85725" y="365125"/>
            <a:ext cx="2333625" cy="1517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dirty="0">
                <a:solidFill>
                  <a:schemeClr val="bg1"/>
                </a:solidFill>
              </a:rPr>
              <a:t>     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Q&amp;A </a:t>
            </a:r>
          </a:p>
          <a:p>
            <a:pPr algn="ctr"/>
            <a:endParaRPr lang="fr-BE" sz="2800" dirty="0">
              <a:solidFill>
                <a:schemeClr val="bg1"/>
              </a:solidFill>
            </a:endParaRPr>
          </a:p>
          <a:p>
            <a:pPr algn="ctr"/>
            <a:r>
              <a:rPr lang="fr-BE" sz="2800" dirty="0">
                <a:solidFill>
                  <a:schemeClr val="bg1"/>
                </a:solidFill>
              </a:rPr>
              <a:t>Personnes dans le besoin</a:t>
            </a:r>
            <a:br>
              <a:rPr lang="en-US" sz="2800" dirty="0">
                <a:solidFill>
                  <a:schemeClr val="bg1"/>
                </a:solidFill>
              </a:rPr>
            </a:b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315C4A1-9C30-43E0-81B1-D3DA553996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48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44"/>
    </mc:Choice>
    <mc:Fallback xmlns="">
      <p:transition spd="slow" advTm="121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35B084-1883-4292-B8A2-A273B651D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586" y="523875"/>
            <a:ext cx="9281567" cy="5964748"/>
          </a:xfrm>
        </p:spPr>
        <p:txBody>
          <a:bodyPr>
            <a:normAutofit/>
          </a:bodyPr>
          <a:lstStyle/>
          <a:p>
            <a:pPr marL="158750" lvl="1" indent="0" algn="ctr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dk1"/>
              </a:buClr>
              <a:buSzPct val="100000"/>
              <a:buNone/>
            </a:pP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Role de l’</a:t>
            </a:r>
            <a:r>
              <a:rPr lang="fr-BE" sz="2800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équipe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 dans les estimations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PiN</a:t>
            </a:r>
            <a:endParaRPr lang="en-US" sz="2800" b="1" dirty="0">
              <a:solidFill>
                <a:schemeClr val="accent3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  <a:p>
            <a:pPr algn="just"/>
            <a:endParaRPr lang="fr-FR" sz="2400" dirty="0"/>
          </a:p>
          <a:p>
            <a:pPr algn="just"/>
            <a:r>
              <a:rPr lang="fr-FR" sz="2400" dirty="0"/>
              <a:t>Le rôle du </a:t>
            </a:r>
            <a:r>
              <a:rPr lang="fr-FR" sz="2400" b="1" dirty="0"/>
              <a:t>Coordinateur </a:t>
            </a:r>
            <a:r>
              <a:rPr lang="fr-FR" sz="2400" dirty="0"/>
              <a:t>Cluster/</a:t>
            </a:r>
            <a:r>
              <a:rPr lang="fr-FR" sz="2400" dirty="0" err="1"/>
              <a:t>AoR</a:t>
            </a:r>
            <a:r>
              <a:rPr lang="fr-FR" sz="2400" dirty="0"/>
              <a:t> est de décider des pourcentages (%) à appliquer à chaque groupe de population affecté.</a:t>
            </a:r>
          </a:p>
          <a:p>
            <a:pPr algn="just"/>
            <a:r>
              <a:rPr lang="fr-FR" sz="2400" dirty="0"/>
              <a:t>Le rôle du </a:t>
            </a:r>
            <a:r>
              <a:rPr lang="fr-FR" sz="2400" b="1" dirty="0"/>
              <a:t>responsable de la gestion de l'information (IMO) </a:t>
            </a:r>
            <a:r>
              <a:rPr lang="fr-FR" sz="2400" dirty="0"/>
              <a:t>est de calculer les estimations en veillant à ce qu'elles soient alignées sur le score de sévérité et les pourcentages convenus.</a:t>
            </a:r>
            <a:endParaRPr lang="en-GB" sz="2400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4CBD85BD-6007-41AC-9D33-32CC7DC74C0D}"/>
              </a:ext>
            </a:extLst>
          </p:cNvPr>
          <p:cNvSpPr txBox="1">
            <a:spLocks/>
          </p:cNvSpPr>
          <p:nvPr/>
        </p:nvSpPr>
        <p:spPr>
          <a:xfrm>
            <a:off x="9779289" y="304800"/>
            <a:ext cx="2333625" cy="1517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dirty="0">
                <a:solidFill>
                  <a:schemeClr val="bg1"/>
                </a:solidFill>
              </a:rPr>
              <a:t>      </a:t>
            </a:r>
          </a:p>
          <a:p>
            <a:pPr algn="ctr"/>
            <a:r>
              <a:rPr lang="en-US" sz="2800" dirty="0" err="1">
                <a:solidFill>
                  <a:schemeClr val="bg1"/>
                </a:solidFill>
              </a:rPr>
              <a:t>PiN</a:t>
            </a:r>
            <a:endParaRPr lang="en-US" sz="2800" dirty="0">
              <a:solidFill>
                <a:schemeClr val="bg1"/>
              </a:solidFill>
            </a:endParaRP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fr-BE" sz="2800" dirty="0">
                <a:solidFill>
                  <a:schemeClr val="bg1"/>
                </a:solidFill>
              </a:rPr>
              <a:t>Etape par étape</a:t>
            </a:r>
            <a:br>
              <a:rPr lang="en-US" sz="2800" dirty="0">
                <a:solidFill>
                  <a:schemeClr val="bg1"/>
                </a:solidFill>
              </a:rPr>
            </a:b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867943A-765F-4722-9BDF-C1E06B663C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98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27"/>
    </mc:Choice>
    <mc:Fallback xmlns="">
      <p:transition spd="slow" advTm="252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35B084-1883-4292-B8A2-A273B651D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586" y="523875"/>
            <a:ext cx="9281567" cy="5964748"/>
          </a:xfrm>
        </p:spPr>
        <p:txBody>
          <a:bodyPr>
            <a:normAutofit/>
          </a:bodyPr>
          <a:lstStyle/>
          <a:p>
            <a:pPr marL="158750" lvl="1" indent="0" algn="ctr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dk1"/>
              </a:buClr>
              <a:buSzPct val="100000"/>
              <a:buNone/>
            </a:pPr>
            <a:r>
              <a:rPr lang="fr-BE" b="1" u="sng" dirty="0">
                <a:solidFill>
                  <a:schemeClr val="accent3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Etape</a:t>
            </a:r>
            <a:r>
              <a:rPr lang="en-US" b="1" u="sng" dirty="0">
                <a:solidFill>
                  <a:schemeClr val="accent3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 1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: 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Utilisation de l'échelle de sévérité </a:t>
            </a:r>
            <a:r>
              <a:rPr lang="fr-FR" b="1" i="1" dirty="0">
                <a:solidFill>
                  <a:schemeClr val="accent3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globale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 pour les estimations du </a:t>
            </a:r>
            <a:r>
              <a:rPr lang="fr-FR" b="1" dirty="0" err="1">
                <a:solidFill>
                  <a:schemeClr val="accent3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PiN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 </a:t>
            </a:r>
            <a:r>
              <a:rPr lang="fr-FR" b="1" i="1" dirty="0">
                <a:solidFill>
                  <a:schemeClr val="accent3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global</a:t>
            </a:r>
            <a:endParaRPr lang="en-US" b="1" i="1" dirty="0">
              <a:solidFill>
                <a:schemeClr val="accent3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  <a:p>
            <a:pPr marL="158750" lvl="1" indent="0" algn="just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dk1"/>
              </a:buClr>
              <a:buSzPct val="100000"/>
              <a:buNone/>
            </a:pPr>
            <a:endParaRPr lang="en-US" sz="3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fr-FR" sz="2400" dirty="0"/>
              <a:t>Les estimations du </a:t>
            </a:r>
            <a:r>
              <a:rPr lang="fr-FR" sz="2400" dirty="0" err="1"/>
              <a:t>PiN</a:t>
            </a:r>
            <a:r>
              <a:rPr lang="fr-FR" sz="2400" dirty="0"/>
              <a:t> </a:t>
            </a:r>
            <a:r>
              <a:rPr lang="fr-FR" sz="2400" i="1" dirty="0"/>
              <a:t>global</a:t>
            </a:r>
            <a:r>
              <a:rPr lang="fr-FR" sz="2400" dirty="0"/>
              <a:t> sont directement liées au score de sévérité qui doit être considéré comme la référence pour les estimations du </a:t>
            </a:r>
            <a:r>
              <a:rPr lang="fr-FR" sz="2400" dirty="0" err="1"/>
              <a:t>PiN</a:t>
            </a:r>
            <a:r>
              <a:rPr lang="fr-FR" sz="2400" dirty="0"/>
              <a:t>.</a:t>
            </a:r>
          </a:p>
          <a:p>
            <a:pPr algn="just"/>
            <a:r>
              <a:rPr lang="fr-FR" sz="2400" b="1" dirty="0"/>
              <a:t>Le score de sévérité de chacune des unités d'analyse déterminera le pourcentage (%) appliqué à chacun des groupes de population affectés </a:t>
            </a:r>
            <a:r>
              <a:rPr lang="fr-FR" sz="2400" dirty="0"/>
              <a:t>présents dans l'unité d'analyse.</a:t>
            </a:r>
            <a:endParaRPr lang="en-GB" sz="2400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4CBD85BD-6007-41AC-9D33-32CC7DC74C0D}"/>
              </a:ext>
            </a:extLst>
          </p:cNvPr>
          <p:cNvSpPr txBox="1">
            <a:spLocks/>
          </p:cNvSpPr>
          <p:nvPr/>
        </p:nvSpPr>
        <p:spPr>
          <a:xfrm>
            <a:off x="9779289" y="304800"/>
            <a:ext cx="2333625" cy="1517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dirty="0">
                <a:solidFill>
                  <a:schemeClr val="bg1"/>
                </a:solidFill>
              </a:rPr>
              <a:t>      </a:t>
            </a:r>
          </a:p>
          <a:p>
            <a:pPr algn="ctr"/>
            <a:r>
              <a:rPr lang="en-US" sz="2800" dirty="0" err="1">
                <a:solidFill>
                  <a:schemeClr val="bg1"/>
                </a:solidFill>
              </a:rPr>
              <a:t>PiN</a:t>
            </a:r>
            <a:endParaRPr lang="en-US" sz="2800" dirty="0">
              <a:solidFill>
                <a:schemeClr val="bg1"/>
              </a:solidFill>
            </a:endParaRP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fr-BE" sz="2800" dirty="0">
                <a:solidFill>
                  <a:schemeClr val="bg1"/>
                </a:solidFill>
              </a:rPr>
              <a:t>Etape par étape</a:t>
            </a:r>
            <a:br>
              <a:rPr lang="en-US" sz="2800" dirty="0">
                <a:solidFill>
                  <a:schemeClr val="bg1"/>
                </a:solidFill>
              </a:rPr>
            </a:b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4D1015E-692B-4FC7-936F-875BFF8E37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24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526"/>
    </mc:Choice>
    <mc:Fallback xmlns="">
      <p:transition spd="slow" advTm="315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UNHCR">
  <a:themeElements>
    <a:clrScheme name="Custom 3">
      <a:dk1>
        <a:srgbClr val="1D1D1B"/>
      </a:dk1>
      <a:lt1>
        <a:sysClr val="window" lastClr="FFFFFF"/>
      </a:lt1>
      <a:dk2>
        <a:srgbClr val="1D1D1B"/>
      </a:dk2>
      <a:lt2>
        <a:srgbClr val="FFFFFF"/>
      </a:lt2>
      <a:accent1>
        <a:srgbClr val="009FE3"/>
      </a:accent1>
      <a:accent2>
        <a:srgbClr val="E30613"/>
      </a:accent2>
      <a:accent3>
        <a:srgbClr val="F9B233"/>
      </a:accent3>
      <a:accent4>
        <a:srgbClr val="009640"/>
      </a:accent4>
      <a:accent5>
        <a:srgbClr val="1D1D1B"/>
      </a:accent5>
      <a:accent6>
        <a:srgbClr val="FFFFFF"/>
      </a:accent6>
      <a:hlink>
        <a:srgbClr val="009FE3"/>
      </a:hlink>
      <a:folHlink>
        <a:srgbClr val="E30613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PC PPT Template" id="{1C6989A7-158A-4049-9EFD-4999F1C811DD}" vid="{94CD9980-CB35-794B-905A-C6CE4CAE1F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06FCB6397D05439725620BFF9521AA" ma:contentTypeVersion="7" ma:contentTypeDescription="Create a new document." ma:contentTypeScope="" ma:versionID="5bf51fff7d16d13aadc44234582e4bd7">
  <xsd:schema xmlns:xsd="http://www.w3.org/2001/XMLSchema" xmlns:xs="http://www.w3.org/2001/XMLSchema" xmlns:p="http://schemas.microsoft.com/office/2006/metadata/properties" xmlns:ns2="a85f706d-32b3-40e8-8698-cf3b614dd5ed" xmlns:ns3="42dc8b7c-a3a4-4954-b839-8aaf728b3968" targetNamespace="http://schemas.microsoft.com/office/2006/metadata/properties" ma:root="true" ma:fieldsID="a0585f8b810335d0e0697fb0ee58b64d" ns2:_="" ns3:_="">
    <xsd:import namespace="a85f706d-32b3-40e8-8698-cf3b614dd5ed"/>
    <xsd:import namespace="42dc8b7c-a3a4-4954-b839-8aaf728b39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5f706d-32b3-40e8-8698-cf3b614dd5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dc8b7c-a3a4-4954-b839-8aaf728b396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7760CE-FF27-464D-9F7E-3D7F66004DA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4140819-800B-4726-BE7F-F287766F4ABB}">
  <ds:schemaRefs>
    <ds:schemaRef ds:uri="http://purl.org/dc/elements/1.1/"/>
    <ds:schemaRef ds:uri="http://schemas.microsoft.com/office/2006/metadata/properties"/>
    <ds:schemaRef ds:uri="63fa602b-0b7c-4821-8d20-b42c1df0840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ab0fee74-9161-4a5a-b6f8-6345681408e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6D5B9D5-CC67-4FF1-B079-6EB16CF5419A}"/>
</file>

<file path=docProps/app.xml><?xml version="1.0" encoding="utf-8"?>
<Properties xmlns="http://schemas.openxmlformats.org/officeDocument/2006/extended-properties" xmlns:vt="http://schemas.openxmlformats.org/officeDocument/2006/docPropsVTypes">
  <Template>GPC PPT Template (1)</Template>
  <TotalTime>18255</TotalTime>
  <Words>996</Words>
  <Application>Microsoft Office PowerPoint</Application>
  <PresentationFormat>Widescreen</PresentationFormat>
  <Paragraphs>151</Paragraphs>
  <Slides>17</Slides>
  <Notes>2</Notes>
  <HiddenSlides>0</HiddenSlides>
  <MMClips>17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UNHCR</vt:lpstr>
      <vt:lpstr>    Guide du HPC - Module 3.  Qu’est-ce qu’un PiN et  comment le calculer?   Speaker: Marie-Emilie Dozin    </vt:lpstr>
      <vt:lpstr> </vt:lpstr>
      <vt:lpstr>Qu’est-ce que le PiN Protection ? </vt:lpstr>
      <vt:lpstr>Qu’est-ce que le PiN protection global ?  </vt:lpstr>
      <vt:lpstr> Qu’est-ce que le PiN AoR spécifique ?    </vt:lpstr>
      <vt:lpstr>   Quelle est la norme sectorielle de désagrégation par sexe, âge et handicap ?   </vt:lpstr>
      <vt:lpstr> N’oubliez pas !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Fin du module 3 du guide du HPC:  Qu’est-ce qu’un PiN et comment est-il calculé?  Nous vous invitons maintenant à parcourir les modules suivants.   Merci de votre attention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HPC Guidance module 3: What is a Protection PiN</dc:title>
  <dc:creator>rehmanka@unhcr.org</dc:creator>
  <cp:lastModifiedBy>Boris Carlos Aristin Gonzalez</cp:lastModifiedBy>
  <cp:revision>106</cp:revision>
  <dcterms:created xsi:type="dcterms:W3CDTF">2021-04-06T09:07:38Z</dcterms:created>
  <dcterms:modified xsi:type="dcterms:W3CDTF">2021-08-27T07:42:51Z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0x0101009806FCB6397D05439725620BFF9521AA</vt:lpwstr>
  </property>
</Properties>
</file>